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05"/>
  </p:handoutMasterIdLst>
  <p:sldIdLst>
    <p:sldId id="256" r:id="rId3"/>
    <p:sldId id="257" r:id="rId4"/>
    <p:sldId id="490" r:id="rId5"/>
    <p:sldId id="259" r:id="rId6"/>
    <p:sldId id="400" r:id="rId7"/>
    <p:sldId id="401" r:id="rId8"/>
    <p:sldId id="260" r:id="rId9"/>
    <p:sldId id="261" r:id="rId11"/>
    <p:sldId id="262" r:id="rId12"/>
    <p:sldId id="263" r:id="rId13"/>
    <p:sldId id="488" r:id="rId14"/>
    <p:sldId id="264" r:id="rId15"/>
    <p:sldId id="265" r:id="rId16"/>
    <p:sldId id="266" r:id="rId17"/>
    <p:sldId id="489" r:id="rId18"/>
    <p:sldId id="267" r:id="rId19"/>
    <p:sldId id="280" r:id="rId20"/>
    <p:sldId id="281" r:id="rId21"/>
    <p:sldId id="268" r:id="rId22"/>
    <p:sldId id="269" r:id="rId23"/>
    <p:sldId id="283" r:id="rId24"/>
    <p:sldId id="284" r:id="rId25"/>
    <p:sldId id="270" r:id="rId26"/>
    <p:sldId id="271" r:id="rId27"/>
    <p:sldId id="274" r:id="rId28"/>
    <p:sldId id="275" r:id="rId29"/>
    <p:sldId id="276" r:id="rId30"/>
    <p:sldId id="277" r:id="rId31"/>
    <p:sldId id="278" r:id="rId32"/>
    <p:sldId id="279" r:id="rId33"/>
    <p:sldId id="289" r:id="rId34"/>
    <p:sldId id="286" r:id="rId35"/>
    <p:sldId id="491" r:id="rId36"/>
    <p:sldId id="493" r:id="rId37"/>
    <p:sldId id="494" r:id="rId38"/>
    <p:sldId id="495" r:id="rId39"/>
    <p:sldId id="496" r:id="rId40"/>
    <p:sldId id="498" r:id="rId41"/>
    <p:sldId id="497" r:id="rId42"/>
    <p:sldId id="303" r:id="rId43"/>
    <p:sldId id="499" r:id="rId44"/>
    <p:sldId id="500" r:id="rId45"/>
    <p:sldId id="305" r:id="rId46"/>
    <p:sldId id="298" r:id="rId47"/>
    <p:sldId id="299" r:id="rId48"/>
    <p:sldId id="306" r:id="rId49"/>
    <p:sldId id="501" r:id="rId50"/>
    <p:sldId id="295" r:id="rId51"/>
    <p:sldId id="403" r:id="rId52"/>
    <p:sldId id="502" r:id="rId53"/>
    <p:sldId id="503" r:id="rId54"/>
    <p:sldId id="504" r:id="rId55"/>
    <p:sldId id="505" r:id="rId56"/>
    <p:sldId id="506" r:id="rId57"/>
    <p:sldId id="507" r:id="rId58"/>
    <p:sldId id="508" r:id="rId59"/>
    <p:sldId id="509" r:id="rId60"/>
    <p:sldId id="510" r:id="rId61"/>
    <p:sldId id="511" r:id="rId62"/>
    <p:sldId id="316" r:id="rId63"/>
    <p:sldId id="317" r:id="rId64"/>
    <p:sldId id="318" r:id="rId65"/>
    <p:sldId id="319" r:id="rId66"/>
    <p:sldId id="322" r:id="rId67"/>
    <p:sldId id="329" r:id="rId68"/>
    <p:sldId id="330" r:id="rId69"/>
    <p:sldId id="332" r:id="rId70"/>
    <p:sldId id="331" r:id="rId71"/>
    <p:sldId id="323" r:id="rId72"/>
    <p:sldId id="325" r:id="rId73"/>
    <p:sldId id="324" r:id="rId74"/>
    <p:sldId id="326" r:id="rId75"/>
    <p:sldId id="327" r:id="rId76"/>
    <p:sldId id="328" r:id="rId77"/>
    <p:sldId id="333" r:id="rId78"/>
    <p:sldId id="334" r:id="rId79"/>
    <p:sldId id="335" r:id="rId80"/>
    <p:sldId id="336" r:id="rId81"/>
    <p:sldId id="337" r:id="rId82"/>
    <p:sldId id="338" r:id="rId83"/>
    <p:sldId id="364" r:id="rId84"/>
    <p:sldId id="404" r:id="rId85"/>
    <p:sldId id="342" r:id="rId86"/>
    <p:sldId id="343" r:id="rId87"/>
    <p:sldId id="344" r:id="rId88"/>
    <p:sldId id="345" r:id="rId89"/>
    <p:sldId id="405" r:id="rId90"/>
    <p:sldId id="406" r:id="rId91"/>
    <p:sldId id="407" r:id="rId92"/>
    <p:sldId id="408" r:id="rId93"/>
    <p:sldId id="409" r:id="rId94"/>
    <p:sldId id="410" r:id="rId95"/>
    <p:sldId id="347" r:id="rId96"/>
    <p:sldId id="348" r:id="rId97"/>
    <p:sldId id="349" r:id="rId98"/>
    <p:sldId id="350" r:id="rId99"/>
    <p:sldId id="351" r:id="rId100"/>
    <p:sldId id="352" r:id="rId101"/>
    <p:sldId id="411" r:id="rId102"/>
    <p:sldId id="412" r:id="rId103"/>
    <p:sldId id="413" r:id="rId104"/>
  </p:sldIdLst>
  <p:sldSz cx="9144000" cy="6858000" type="screen4x3"/>
  <p:notesSz cx="6858000" cy="9144000"/>
  <p:custDataLst>
    <p:tags r:id="rId109"/>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7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7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gs" Target="tags/tag67.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幻灯片图像占位符 1"/>
          <p:cNvSpPr>
            <a:spLocks noGrp="1" noRot="1" noChangeAspect="1" noTextEdit="1"/>
          </p:cNvSpPr>
          <p:nvPr>
            <p:ph type="sldImg"/>
          </p:nvPr>
        </p:nvSpPr>
        <p:spPr/>
      </p:sp>
      <p:sp>
        <p:nvSpPr>
          <p:cNvPr id="165890" name="备注占位符 2"/>
          <p:cNvSpPr>
            <a:spLocks noGrp="1"/>
          </p:cNvSpPr>
          <p:nvPr>
            <p:ph type="body" idx="1"/>
          </p:nvPr>
        </p:nvSpPr>
        <p:spPr>
          <a:xfrm>
            <a:off x="974725" y="4560888"/>
            <a:ext cx="5365750" cy="4319587"/>
          </a:xfrm>
        </p:spPr>
        <p:txBody>
          <a:bodyPr wrap="square" lIns="96649" tIns="48325" rIns="96649" bIns="48325" anchor="t" anchorCtr="0"/>
          <a:p>
            <a:pPr lvl="0" eaLnBrk="1" hangingPunct="1">
              <a:spcBef>
                <a:spcPct val="0"/>
              </a:spcBef>
            </a:pPr>
            <a:r>
              <a:rPr lang="zh-CN" altLang="en-US" sz="1400"/>
              <a:t>开场：</a:t>
            </a:r>
            <a:r>
              <a:rPr lang="zh-CN" altLang="en-US" sz="1400"/>
              <a:t>我们生活在互联网时代！</a:t>
            </a:r>
            <a:endParaRPr lang="zh-CN" altLang="en-US" sz="1400"/>
          </a:p>
          <a:p>
            <a:pPr lvl="0"/>
            <a:r>
              <a:rPr lang="en-US" altLang="zh-CN" sz="1400"/>
              <a:t>http://www.81.cn/jmywyl/2020-04/22/content_9798456.htm</a:t>
            </a:r>
            <a:endParaRPr lang="en-US" altLang="zh-CN" sz="1400"/>
          </a:p>
          <a:p>
            <a:pPr lvl="0"/>
            <a:r>
              <a:rPr lang="zh-CN" altLang="en-US" sz="1400"/>
              <a:t>你有没有想过如果一天没有互联网，你的生活会怎样？比如手机似乎已经成了我们的身体的一部分。</a:t>
            </a:r>
            <a:endParaRPr lang="en-US" altLang="zh-CN" sz="1400"/>
          </a:p>
          <a:p>
            <a:pPr lvl="0"/>
            <a:r>
              <a:rPr lang="zh-CN" altLang="en-US" sz="1400"/>
              <a:t>移动互联网发达的今天，手机不仅用于娱乐，看春晚、在线游戏，也成了消费工具，手机网购、支付，网络几乎渗透到我们生活的方方面面。</a:t>
            </a:r>
            <a:endParaRPr lang="en-US" altLang="zh-CN" sz="1400"/>
          </a:p>
          <a:p>
            <a:pPr lvl="0"/>
            <a:r>
              <a:rPr lang="zh-CN" altLang="en-US" sz="1400"/>
              <a:t>比如说直播，同学们想到的恐怕不是传统电视直播，而是游戏直播或者直播带货了。</a:t>
            </a:r>
            <a:endParaRPr lang="en-US" altLang="zh-CN" sz="1400"/>
          </a:p>
          <a:p>
            <a:pPr lvl="0"/>
            <a:r>
              <a:rPr lang="zh-CN" altLang="en-US" sz="1400"/>
              <a:t>即使在偏僻的农村，手机直播也成为促进农业经济发展的工具，通过直播销售地方特产，如图示中，直播销售草莓，卖绿色蔬菜；</a:t>
            </a:r>
            <a:endParaRPr lang="en-US" altLang="zh-CN" sz="1400"/>
          </a:p>
          <a:p>
            <a:pPr lvl="0" eaLnBrk="1" hangingPunct="1">
              <a:spcBef>
                <a:spcPct val="0"/>
              </a:spcBef>
            </a:pPr>
            <a:r>
              <a:rPr lang="zh-CN" altLang="en-US" sz="1400"/>
              <a:t>习总书记在陕西柞水县金米村考察</a:t>
            </a:r>
            <a:r>
              <a:rPr lang="en-US" altLang="zh-CN" sz="1400"/>
              <a:t>…</a:t>
            </a:r>
            <a:r>
              <a:rPr lang="zh-CN" altLang="en-US" sz="1400"/>
              <a:t>或许连当个县长也需要了解时髦的直播了</a:t>
            </a:r>
            <a:endParaRPr lang="en-US" altLang="zh-CN" sz="1400"/>
          </a:p>
        </p:txBody>
      </p:sp>
      <p:sp>
        <p:nvSpPr>
          <p:cNvPr id="165891"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6649" tIns="48325" rIns="96649" bIns="48325" numCol="1" anchor="t" anchorCtr="0" compatLnSpc="1"/>
          <a:p>
            <a:pPr lvl="0" eaLnBrk="1" hangingPunct="1">
              <a:spcBef>
                <a:spcPct val="0"/>
              </a:spcBef>
            </a:pPr>
            <a:r>
              <a:rPr lang="en-US" altLang="zh-CN"/>
              <a:t>https://baike.baidu.com/item/%E9%AB%98%E9%94%9F/2379513</a:t>
            </a:r>
            <a:endParaRPr lang="en-US" altLang="zh-CN"/>
          </a:p>
          <a:p>
            <a:pPr lvl="0" eaLnBrk="1" hangingPunct="1">
              <a:spcBef>
                <a:spcPct val="0"/>
              </a:spcBef>
            </a:pPr>
            <a:r>
              <a:rPr lang="zh-CN" altLang="en-US"/>
              <a:t>高锟（</a:t>
            </a:r>
            <a:r>
              <a:rPr lang="en-US" altLang="zh-CN"/>
              <a:t>Charles Kuen Kao</a:t>
            </a:r>
            <a:r>
              <a:rPr lang="zh-CN" altLang="en-US"/>
              <a:t>，</a:t>
            </a:r>
            <a:r>
              <a:rPr lang="en-US" altLang="zh-CN"/>
              <a:t>1933</a:t>
            </a:r>
            <a:r>
              <a:rPr lang="zh-CN" altLang="en-US"/>
              <a:t>年</a:t>
            </a:r>
            <a:r>
              <a:rPr lang="en-US" altLang="zh-CN"/>
              <a:t>11</a:t>
            </a:r>
            <a:r>
              <a:rPr lang="zh-CN" altLang="en-US"/>
              <a:t>月</a:t>
            </a:r>
            <a:r>
              <a:rPr lang="en-US" altLang="zh-CN"/>
              <a:t>4</a:t>
            </a:r>
            <a:r>
              <a:rPr lang="zh-CN" altLang="en-US"/>
              <a:t>日－</a:t>
            </a:r>
            <a:r>
              <a:rPr lang="en-US" altLang="zh-CN"/>
              <a:t>2018</a:t>
            </a:r>
            <a:r>
              <a:rPr lang="zh-CN" altLang="en-US"/>
              <a:t>年</a:t>
            </a:r>
            <a:r>
              <a:rPr lang="en-US" altLang="zh-CN"/>
              <a:t>9</a:t>
            </a:r>
            <a:r>
              <a:rPr lang="zh-CN" altLang="en-US"/>
              <a:t>月</a:t>
            </a:r>
            <a:r>
              <a:rPr lang="en-US" altLang="zh-CN"/>
              <a:t>23</a:t>
            </a:r>
            <a:r>
              <a:rPr lang="zh-CN" altLang="en-US"/>
              <a:t>日），生于江苏省金山县（今上海市金山区），华裔物理学家、教育家，光纤通讯、电机工程专家，香港中文大学前校长。拥有英国、美国国籍并持中国香港居民身份，华文媒体誉之为“光纤之父”、普世誉之为“光纤通讯之父”</a:t>
            </a:r>
            <a:endParaRPr lang="en-US" altLang="zh-CN"/>
          </a:p>
          <a:p>
            <a:pPr lvl="0" eaLnBrk="1" hangingPunct="1">
              <a:spcBef>
                <a:spcPct val="0"/>
              </a:spcBef>
            </a:pPr>
            <a:r>
              <a:rPr lang="en-US" altLang="zh-CN">
                <a:latin typeface="Calibri" charset="0"/>
                <a:ea typeface="宋体" pitchFamily="2" charset="-122"/>
              </a:rPr>
              <a:t>1966</a:t>
            </a:r>
            <a:r>
              <a:rPr lang="zh-CN" altLang="en-US">
                <a:latin typeface="Calibri" charset="0"/>
                <a:ea typeface="宋体" pitchFamily="2" charset="-122"/>
              </a:rPr>
              <a:t>年，高锟发表了一篇题为</a:t>
            </a:r>
            <a:r>
              <a:rPr lang="en-US" altLang="zh-CN">
                <a:latin typeface="Calibri" charset="0"/>
                <a:ea typeface="宋体" pitchFamily="2" charset="-122"/>
              </a:rPr>
              <a:t>《</a:t>
            </a:r>
            <a:r>
              <a:rPr lang="zh-CN" altLang="en-US">
                <a:latin typeface="Calibri" charset="0"/>
                <a:ea typeface="宋体" pitchFamily="2" charset="-122"/>
              </a:rPr>
              <a:t>光频率介质纤维表面波导</a:t>
            </a:r>
            <a:r>
              <a:rPr lang="en-US" altLang="zh-CN">
                <a:latin typeface="Calibri" charset="0"/>
                <a:ea typeface="宋体" pitchFamily="2" charset="-122"/>
              </a:rPr>
              <a:t>》</a:t>
            </a:r>
            <a:r>
              <a:rPr lang="zh-CN" altLang="en-US">
                <a:latin typeface="Calibri" charset="0"/>
                <a:ea typeface="宋体" pitchFamily="2" charset="-122"/>
              </a:rPr>
              <a:t>的论文，开创性地提出光导纤维在通信上应用的基本原理，描述了长程及高信息量光通信所需绝缘性纤维的结构和材料特性。</a:t>
            </a:r>
            <a:endParaRPr lang="en-US" altLang="zh-CN">
              <a:latin typeface="Calibri" charset="0"/>
              <a:ea typeface="宋体" pitchFamily="2" charset="-122"/>
            </a:endParaRPr>
          </a:p>
          <a:p>
            <a:pPr lvl="0" eaLnBrk="1" hangingPunct="1">
              <a:spcBef>
                <a:spcPct val="0"/>
              </a:spcBef>
            </a:pPr>
            <a:r>
              <a:rPr lang="zh-CN" altLang="en-US">
                <a:latin typeface="Calibri" charset="0"/>
                <a:ea typeface="宋体" pitchFamily="2" charset="-122"/>
              </a:rPr>
              <a:t>高锟在光通信工程和商业实现的早期发挥了主导作用。</a:t>
            </a:r>
            <a:endParaRPr lang="zh-CN" altLang="en-US"/>
          </a:p>
        </p:txBody>
      </p:sp>
      <p:sp>
        <p:nvSpPr>
          <p:cNvPr id="192515"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幻灯片图像占位符 1"/>
          <p:cNvSpPr>
            <a:spLocks noGrp="1" noRot="1" noChangeAspect="1" noTextEdit="1"/>
          </p:cNvSpPr>
          <p:nvPr>
            <p:ph type="sldImg"/>
          </p:nvPr>
        </p:nvSpPr>
        <p:spPr/>
      </p:sp>
      <p:sp>
        <p:nvSpPr>
          <p:cNvPr id="195586" name="备注占位符 2"/>
          <p:cNvSpPr>
            <a:spLocks noGrp="1"/>
          </p:cNvSpPr>
          <p:nvPr>
            <p:ph type="body" idx="1"/>
          </p:nvPr>
        </p:nvSpPr>
        <p:spPr>
          <a:xfrm>
            <a:off x="974725" y="4560888"/>
            <a:ext cx="5365750" cy="4319587"/>
          </a:xfrm>
        </p:spPr>
        <p:txBody>
          <a:bodyPr wrap="square" lIns="96649" tIns="48325" rIns="96649" bIns="48325" anchor="t" anchorCtr="0"/>
          <a:p>
            <a:pPr lvl="0"/>
            <a:endParaRPr lang="zh-CN" altLang="en-US"/>
          </a:p>
        </p:txBody>
      </p:sp>
      <p:sp>
        <p:nvSpPr>
          <p:cNvPr id="195587"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sz="1300" dirty="0">
                <a:latin typeface="Times New Roman" panose="02020503050405090304" charset="0"/>
              </a:rPr>
            </a:fld>
            <a:endParaRPr lang="en-US" sz="1300" dirty="0">
              <a:latin typeface="Times New Roman" panose="02020503050405090304" charset="0"/>
            </a:endParaRPr>
          </a:p>
        </p:txBody>
      </p:sp>
      <p:sp>
        <p:nvSpPr>
          <p:cNvPr id="80898" name="Rectangle 2"/>
          <p:cNvSpPr>
            <a:spLocks noTextEdit="1"/>
          </p:cNvSpPr>
          <p:nvPr>
            <p:ph type="sldImg"/>
          </p:nvPr>
        </p:nvSpPr>
        <p:spPr/>
      </p:sp>
      <p:sp>
        <p:nvSpPr>
          <p:cNvPr id="80899" name="Rectangle 3"/>
          <p:cNvSpPr>
            <a:spLocks noGrp="1"/>
          </p:cNvSpPr>
          <p:nvPr>
            <p:ph type="body" idx="1"/>
          </p:nvPr>
        </p:nvSpPr>
        <p:spPr>
          <a:xfrm>
            <a:off x="974725" y="4560888"/>
            <a:ext cx="5365750" cy="4319587"/>
          </a:xfrm>
        </p:spPr>
        <p:txBody>
          <a:bodyPr wrap="square" lIns="96649" tIns="48325" rIns="96649" bIns="48325" anchor="t" anchorCtr="0"/>
          <a:p>
            <a:pPr lvl="0"/>
            <a:r>
              <a:rPr lang="en-US" altLang="zh-CN" dirty="0"/>
              <a:t>Two simple multiple access control techniques.</a:t>
            </a:r>
            <a:endParaRPr lang="en-US" altLang="zh-CN" dirty="0"/>
          </a:p>
          <a:p>
            <a:pPr lvl="0"/>
            <a:endParaRPr lang="en-US" altLang="zh-CN" dirty="0"/>
          </a:p>
          <a:p>
            <a:pPr lvl="0"/>
            <a:r>
              <a:rPr lang="en-US" altLang="zh-CN" dirty="0"/>
              <a:t>Each mobile</a:t>
            </a:r>
            <a:r>
              <a:rPr lang="ja-JP" altLang="en-US" dirty="0"/>
              <a:t>’</a:t>
            </a:r>
            <a:r>
              <a:rPr lang="en-US" altLang="ja-JP" dirty="0"/>
              <a:t>s share of the bandwidth is divided into portions for the uplink and the downlink. Also, possibly, out of band signaling.</a:t>
            </a:r>
            <a:endParaRPr lang="en-US" altLang="ja-JP" dirty="0"/>
          </a:p>
          <a:p>
            <a:pPr lvl="0"/>
            <a:endParaRPr lang="en-US" altLang="zh-CN" dirty="0"/>
          </a:p>
          <a:p>
            <a:pPr lvl="0"/>
            <a:r>
              <a:rPr lang="en-US" altLang="zh-CN" dirty="0"/>
              <a:t>As we will see, used in AMPS, GSM, IS-54/136</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156674" name="幻灯片图像占位符 156673"/>
          <p:cNvSpPr>
            <a:spLocks noTextEdit="1"/>
          </p:cNvSpPr>
          <p:nvPr>
            <p:ph type="sldImg"/>
          </p:nvPr>
        </p:nvSpPr>
        <p:spPr/>
      </p:sp>
      <p:sp>
        <p:nvSpPr>
          <p:cNvPr id="156675" name="文本占位符 15667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63490" name="Rectangle 2"/>
          <p:cNvSpPr>
            <a:spLocks noTextEdit="1"/>
          </p:cNvSpPr>
          <p:nvPr>
            <p:ph type="sldImg"/>
          </p:nvPr>
        </p:nvSpPr>
        <p:spPr/>
      </p:sp>
      <p:sp>
        <p:nvSpPr>
          <p:cNvPr id="63491"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190466" name="幻灯片图像占位符 190465"/>
          <p:cNvSpPr>
            <a:spLocks noTextEdit="1"/>
          </p:cNvSpPr>
          <p:nvPr>
            <p:ph type="sldImg"/>
          </p:nvPr>
        </p:nvSpPr>
        <p:spPr/>
      </p:sp>
      <p:sp>
        <p:nvSpPr>
          <p:cNvPr id="190467" name="文本占位符 19046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1538" name="幻灯片图像占位符 321537"/>
          <p:cNvSpPr>
            <a:spLocks noTextEdit="1"/>
          </p:cNvSpPr>
          <p:nvPr>
            <p:ph type="sldImg"/>
          </p:nvPr>
        </p:nvSpPr>
        <p:spPr/>
      </p:sp>
      <p:sp>
        <p:nvSpPr>
          <p:cNvPr id="321539" name="文本占位符 32153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192514" name="幻灯片图像占位符 192513"/>
          <p:cNvSpPr>
            <a:spLocks noTextEdit="1"/>
          </p:cNvSpPr>
          <p:nvPr>
            <p:ph type="sldImg"/>
          </p:nvPr>
        </p:nvSpPr>
        <p:spPr/>
      </p:sp>
      <p:sp>
        <p:nvSpPr>
          <p:cNvPr id="192515" name="文本占位符 19251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404482" name="幻灯片图像占位符 404481"/>
          <p:cNvSpPr>
            <a:spLocks noTextEdit="1"/>
          </p:cNvSpPr>
          <p:nvPr>
            <p:ph type="sldImg"/>
          </p:nvPr>
        </p:nvSpPr>
        <p:spPr/>
      </p:sp>
      <p:sp>
        <p:nvSpPr>
          <p:cNvPr id="404483" name="文本占位符 40448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44386" name="Rectangle 2"/>
          <p:cNvSpPr>
            <a:spLocks noTextEdit="1"/>
          </p:cNvSpPr>
          <p:nvPr>
            <p:ph type="sldImg"/>
          </p:nvPr>
        </p:nvSpPr>
        <p:spPr/>
      </p:sp>
      <p:sp>
        <p:nvSpPr>
          <p:cNvPr id="144387"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幻灯片图像占位符 1"/>
          <p:cNvSpPr>
            <a:spLocks noGrp="1" noRot="1" noChangeAspect="1" noTextEdit="1"/>
          </p:cNvSpPr>
          <p:nvPr>
            <p:ph type="sldImg"/>
          </p:nvPr>
        </p:nvSpPr>
        <p:spPr/>
      </p:sp>
      <p:sp>
        <p:nvSpPr>
          <p:cNvPr id="167938" name="备注占位符 2"/>
          <p:cNvSpPr>
            <a:spLocks noGrp="1"/>
          </p:cNvSpPr>
          <p:nvPr>
            <p:ph type="body" idx="1"/>
          </p:nvPr>
        </p:nvSpPr>
        <p:spPr>
          <a:xfrm>
            <a:off x="974725" y="4560888"/>
            <a:ext cx="5365750" cy="4319587"/>
          </a:xfrm>
        </p:spPr>
        <p:txBody>
          <a:bodyPr wrap="square" lIns="96649" tIns="48325" rIns="96649" bIns="48325" anchor="t" anchorCtr="0"/>
          <a:p>
            <a:pPr lvl="0" eaLnBrk="1" hangingPunct="1">
              <a:spcBef>
                <a:spcPct val="0"/>
              </a:spcBef>
            </a:pPr>
            <a:r>
              <a:rPr lang="zh-CN" altLang="en-US" sz="1400"/>
              <a:t>上天入地</a:t>
            </a:r>
            <a:r>
              <a:rPr lang="en-US" altLang="zh-CN" sz="1400"/>
              <a:t>,</a:t>
            </a:r>
            <a:r>
              <a:rPr lang="zh-CN" altLang="en-US" sz="1400"/>
              <a:t> 无处不在的网络和应用</a:t>
            </a:r>
            <a:endParaRPr lang="en-US" altLang="zh-CN" sz="1400"/>
          </a:p>
          <a:p>
            <a:pPr lvl="0" eaLnBrk="1" hangingPunct="1">
              <a:spcBef>
                <a:spcPct val="0"/>
              </a:spcBef>
            </a:pPr>
            <a:r>
              <a:rPr lang="zh-CN" altLang="en-US" sz="1400"/>
              <a:t>讲解几种典型网络和应用，可以根据课时情况，多说说不同网络应用的特色，特别是与网络相关的特色。</a:t>
            </a:r>
            <a:endParaRPr lang="en-US" altLang="zh-CN" sz="1400"/>
          </a:p>
          <a:p>
            <a:pPr lvl="0" eaLnBrk="1" hangingPunct="1">
              <a:spcBef>
                <a:spcPct val="0"/>
              </a:spcBef>
            </a:pPr>
            <a:r>
              <a:rPr lang="zh-CN" altLang="en-US" sz="1400"/>
              <a:t>例如，远程医疗需要网络时延的精准控制，无人码头的远程操控需要可靠性；</a:t>
            </a:r>
            <a:endParaRPr lang="en-US" altLang="zh-CN" sz="1400"/>
          </a:p>
          <a:p>
            <a:pPr lvl="0" eaLnBrk="1" hangingPunct="1">
              <a:spcBef>
                <a:spcPct val="0"/>
              </a:spcBef>
            </a:pPr>
            <a:r>
              <a:rPr lang="zh-CN" altLang="en-US" sz="1400">
                <a:latin typeface="微软雅黑" panose="020B0503020204020204" charset="-122"/>
                <a:ea typeface="微软雅黑" panose="020B0503020204020204" charset="-122"/>
              </a:rPr>
              <a:t>井下通信需要无线信号的抗干扰、抗衰减和事故中的应急组网；</a:t>
            </a:r>
            <a:endParaRPr lang="zh-CN" altLang="en-US" sz="1400">
              <a:latin typeface="微软雅黑" panose="020B0503020204020204" charset="-122"/>
              <a:ea typeface="微软雅黑" panose="020B0503020204020204" charset="-122"/>
            </a:endParaRPr>
          </a:p>
          <a:p>
            <a:pPr lvl="0" eaLnBrk="1" hangingPunct="1">
              <a:spcBef>
                <a:spcPct val="0"/>
              </a:spcBef>
            </a:pPr>
            <a:r>
              <a:rPr lang="zh-CN" altLang="en-US" sz="1400"/>
              <a:t>马斯克的星链计划：预计通过约</a:t>
            </a:r>
            <a:r>
              <a:rPr lang="en-US" altLang="zh-CN" sz="1400"/>
              <a:t>4000</a:t>
            </a:r>
            <a:r>
              <a:rPr lang="zh-CN" altLang="en-US" sz="1400"/>
              <a:t>枚卫星和地面站，构筑一个覆盖全球的太空通信系统，动态拓扑，大时延</a:t>
            </a:r>
            <a:endParaRPr lang="en-US" altLang="zh-CN" sz="1400"/>
          </a:p>
          <a:p>
            <a:pPr lvl="0" eaLnBrk="1" hangingPunct="1">
              <a:spcBef>
                <a:spcPct val="0"/>
              </a:spcBef>
            </a:pPr>
            <a:r>
              <a:rPr lang="zh-CN" altLang="en-US" sz="1400"/>
              <a:t>通信大数据行程卡：网络不仅仅是通信，还有定位：</a:t>
            </a:r>
            <a:r>
              <a:rPr lang="en-US" altLang="zh-CN" sz="1400"/>
              <a:t>GPS</a:t>
            </a:r>
            <a:r>
              <a:rPr lang="zh-CN" altLang="en-US" sz="1400"/>
              <a:t>定位，基站定位，甚至用蓝牙通信来测试人与人之间的距离</a:t>
            </a:r>
            <a:endParaRPr lang="zh-CN" altLang="en-US" sz="1400"/>
          </a:p>
          <a:p>
            <a:pPr lvl="0" eaLnBrk="1" hangingPunct="1">
              <a:spcBef>
                <a:spcPct val="0"/>
              </a:spcBef>
            </a:pPr>
            <a:r>
              <a:rPr lang="zh-CN" altLang="en-US" sz="1400"/>
              <a:t>顺便分享个小应用：奶牛快传来分享大文件，貌似比</a:t>
            </a:r>
            <a:r>
              <a:rPr lang="en-US" altLang="zh-CN" sz="1400"/>
              <a:t>U</a:t>
            </a:r>
            <a:r>
              <a:rPr lang="zh-CN" altLang="en-US" sz="1400"/>
              <a:t>盘都方便</a:t>
            </a:r>
            <a:endParaRPr lang="en-US" altLang="zh-CN" sz="1400"/>
          </a:p>
          <a:p>
            <a:pPr lvl="0" eaLnBrk="1" hangingPunct="1">
              <a:spcBef>
                <a:spcPct val="0"/>
              </a:spcBef>
            </a:pPr>
            <a:endParaRPr lang="zh-CN" altLang="en-US" sz="1400"/>
          </a:p>
        </p:txBody>
      </p:sp>
      <p:sp>
        <p:nvSpPr>
          <p:cNvPr id="167939"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46434" name="Rectangle 2"/>
          <p:cNvSpPr>
            <a:spLocks noTextEdit="1"/>
          </p:cNvSpPr>
          <p:nvPr>
            <p:ph type="sldImg"/>
          </p:nvPr>
        </p:nvSpPr>
        <p:spPr/>
      </p:sp>
      <p:sp>
        <p:nvSpPr>
          <p:cNvPr id="146435"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48482" name="Rectangle 2"/>
          <p:cNvSpPr>
            <a:spLocks noTextEdit="1"/>
          </p:cNvSpPr>
          <p:nvPr>
            <p:ph type="sldImg"/>
          </p:nvPr>
        </p:nvSpPr>
        <p:spPr/>
      </p:sp>
      <p:sp>
        <p:nvSpPr>
          <p:cNvPr id="148483"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50530" name="Rectangle 2"/>
          <p:cNvSpPr>
            <a:spLocks noTextEdit="1"/>
          </p:cNvSpPr>
          <p:nvPr>
            <p:ph type="sldImg"/>
          </p:nvPr>
        </p:nvSpPr>
        <p:spPr/>
      </p:sp>
      <p:sp>
        <p:nvSpPr>
          <p:cNvPr id="150531"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52578" name="Rectangle 2"/>
          <p:cNvSpPr>
            <a:spLocks noTextEdit="1"/>
          </p:cNvSpPr>
          <p:nvPr>
            <p:ph type="sldImg"/>
          </p:nvPr>
        </p:nvSpPr>
        <p:spPr/>
      </p:sp>
      <p:sp>
        <p:nvSpPr>
          <p:cNvPr id="152579"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a:latin typeface="Times New Roman" panose="02020503050405090304" charset="0"/>
              </a:rPr>
            </a:fld>
            <a:endParaRPr lang="en-US" altLang="zh-CN" sz="1300">
              <a:latin typeface="Times New Roman" panose="02020503050405090304" charset="0"/>
            </a:endParaRPr>
          </a:p>
        </p:txBody>
      </p:sp>
      <p:sp>
        <p:nvSpPr>
          <p:cNvPr id="154626" name="Rectangle 2"/>
          <p:cNvSpPr>
            <a:spLocks noTextEdit="1"/>
          </p:cNvSpPr>
          <p:nvPr>
            <p:ph type="sldImg"/>
          </p:nvPr>
        </p:nvSpPr>
        <p:spPr/>
      </p:sp>
      <p:sp>
        <p:nvSpPr>
          <p:cNvPr id="154627" name="Rectangle 3"/>
          <p:cNvSpPr>
            <a:spLocks noGrp="1"/>
          </p:cNvSpPr>
          <p:nvPr>
            <p:ph type="body" idx="1"/>
          </p:nvPr>
        </p:nvSpPr>
        <p:spPr>
          <a:xfrm>
            <a:off x="974725" y="4560888"/>
            <a:ext cx="5365750" cy="4319587"/>
          </a:xfrm>
        </p:spPr>
        <p:txBody>
          <a:bodyPr wrap="square" lIns="96649" tIns="48325" rIns="96649" bIns="48325" anchor="t" anchorCtr="0"/>
          <a:p>
            <a:pPr lvl="0"/>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幻灯片图像占位符 1"/>
          <p:cNvSpPr>
            <a:spLocks noGrp="1" noRot="1" noChangeAspect="1" noTextEdit="1"/>
          </p:cNvSpPr>
          <p:nvPr>
            <p:ph type="sldImg"/>
          </p:nvPr>
        </p:nvSpPr>
        <p:spPr/>
      </p:sp>
      <p:sp>
        <p:nvSpPr>
          <p:cNvPr id="169986" name="备注占位符 2"/>
          <p:cNvSpPr>
            <a:spLocks noGrp="1"/>
          </p:cNvSpPr>
          <p:nvPr>
            <p:ph type="body" idx="1"/>
          </p:nvPr>
        </p:nvSpPr>
        <p:spPr>
          <a:xfrm>
            <a:off x="974725" y="4560888"/>
            <a:ext cx="5365750" cy="4319587"/>
          </a:xfrm>
        </p:spPr>
        <p:txBody>
          <a:bodyPr wrap="square" lIns="96649" tIns="48325" rIns="96649" bIns="48325" anchor="t" anchorCtr="0"/>
          <a:p>
            <a:pPr lvl="0"/>
            <a:r>
              <a:rPr lang="zh-CN" altLang="en-US" sz="1400"/>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sz="1400"/>
          </a:p>
          <a:p>
            <a:pPr lvl="0" eaLnBrk="1" hangingPunct="1">
              <a:spcBef>
                <a:spcPct val="0"/>
              </a:spcBef>
            </a:pPr>
            <a:endParaRPr lang="en-US" altLang="zh-CN" sz="1400"/>
          </a:p>
          <a:p>
            <a:pPr lvl="0" eaLnBrk="1" hangingPunct="1">
              <a:spcBef>
                <a:spcPct val="0"/>
              </a:spcBef>
            </a:pPr>
            <a:r>
              <a:rPr lang="zh-CN" altLang="en-US" sz="1400"/>
              <a:t>无人机如何实现基本通信？卫星作为中继，连接地面站和飞机，需要上下行的双向数据传输（如地面站发送到飞机的控制指令，飞机发往地面站的飞行状态信息）</a:t>
            </a:r>
            <a:endParaRPr lang="en-US" altLang="zh-CN" sz="1400"/>
          </a:p>
          <a:p>
            <a:pPr lvl="0" eaLnBrk="1" hangingPunct="1">
              <a:spcBef>
                <a:spcPct val="0"/>
              </a:spcBef>
            </a:pPr>
            <a:r>
              <a:rPr lang="zh-CN" altLang="en-US" sz="1400"/>
              <a:t>需要可靠且实时的网络通信，还需要抗干扰和安全保密，高清视频传输需要大带宽的反向（上行）网络通信。</a:t>
            </a:r>
            <a:endParaRPr lang="zh-CN" altLang="en-US" sz="1400"/>
          </a:p>
          <a:p>
            <a:pPr lvl="0" eaLnBrk="1" hangingPunct="1">
              <a:spcBef>
                <a:spcPct val="0"/>
              </a:spcBef>
            </a:pPr>
            <a:r>
              <a:rPr lang="zh-CN" altLang="en-US" sz="1400"/>
              <a:t>无人潜艇在水下如何与外界通信：无线电波被水吸收，因此水深通信只能用低速率的声呐</a:t>
            </a:r>
            <a:endParaRPr lang="en-US" altLang="zh-CN" sz="1400"/>
          </a:p>
          <a:p>
            <a:pPr lvl="0" eaLnBrk="1" hangingPunct="1">
              <a:spcBef>
                <a:spcPct val="0"/>
              </a:spcBef>
            </a:pPr>
            <a:r>
              <a:rPr lang="zh-CN" altLang="en-US" sz="1400"/>
              <a:t>深空探索可以考虑用激光或定向的电磁波，但需要考虑超级大的反馈时延</a:t>
            </a:r>
            <a:endParaRPr lang="en-US" altLang="zh-CN" sz="1400"/>
          </a:p>
          <a:p>
            <a:pPr lvl="0" eaLnBrk="1" hangingPunct="1">
              <a:spcBef>
                <a:spcPct val="0"/>
              </a:spcBef>
            </a:pPr>
            <a:r>
              <a:rPr lang="zh-CN" altLang="en-US" sz="1400"/>
              <a:t>精确制导：我们应该依靠美国的</a:t>
            </a:r>
            <a:r>
              <a:rPr lang="en-US" altLang="zh-CN" sz="1400"/>
              <a:t>GPS</a:t>
            </a:r>
            <a:r>
              <a:rPr lang="zh-CN" altLang="en-US" sz="1400"/>
              <a:t>还是中国的北斗呢？</a:t>
            </a:r>
            <a:endParaRPr lang="en-US" altLang="zh-CN" sz="1400"/>
          </a:p>
          <a:p>
            <a:pPr lvl="0" eaLnBrk="1" hangingPunct="1">
              <a:spcBef>
                <a:spcPct val="0"/>
              </a:spcBef>
            </a:pPr>
            <a:endParaRPr lang="en-US" altLang="zh-CN" sz="1400"/>
          </a:p>
        </p:txBody>
      </p:sp>
      <p:sp>
        <p:nvSpPr>
          <p:cNvPr id="169987"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幻灯片图像占位符 1"/>
          <p:cNvSpPr>
            <a:spLocks noGrp="1" noRot="1" noChangeAspect="1" noTextEdit="1"/>
          </p:cNvSpPr>
          <p:nvPr>
            <p:ph type="sldImg"/>
          </p:nvPr>
        </p:nvSpPr>
        <p:spPr/>
      </p:sp>
      <p:sp>
        <p:nvSpPr>
          <p:cNvPr id="172034" name="备注占位符 2"/>
          <p:cNvSpPr>
            <a:spLocks noGrp="1"/>
          </p:cNvSpPr>
          <p:nvPr>
            <p:ph type="body" idx="1"/>
          </p:nvPr>
        </p:nvSpPr>
        <p:spPr>
          <a:xfrm>
            <a:off x="974725" y="4560888"/>
            <a:ext cx="5365750" cy="4319587"/>
          </a:xfrm>
        </p:spPr>
        <p:txBody>
          <a:bodyPr wrap="square" lIns="96649" tIns="48325" rIns="96649" bIns="48325" anchor="t" anchorCtr="0"/>
          <a:p>
            <a:pPr lvl="0" eaLnBrk="1" hangingPunct="1">
              <a:spcBef>
                <a:spcPct val="0"/>
              </a:spcBef>
            </a:pPr>
            <a:r>
              <a:rPr lang="zh-CN" altLang="en-US" sz="1400">
                <a:solidFill>
                  <a:schemeClr val="bg1"/>
                </a:solidFill>
                <a:latin typeface="微软雅黑" panose="020B0503020204020204" charset="-122"/>
                <a:ea typeface="微软雅黑" panose="020B0503020204020204" charset="-122"/>
              </a:rPr>
              <a:t>互联网已经成为现代社会最为重要的基础设施。</a:t>
            </a:r>
            <a:endParaRPr lang="en-US" altLang="zh-CN" sz="1400">
              <a:solidFill>
                <a:schemeClr val="bg1"/>
              </a:solidFill>
              <a:latin typeface="微软雅黑" panose="020B0503020204020204" charset="-122"/>
              <a:ea typeface="微软雅黑" panose="020B0503020204020204" charset="-122"/>
            </a:endParaRPr>
          </a:p>
          <a:p>
            <a:pPr lvl="0" eaLnBrk="1" hangingPunct="1">
              <a:spcBef>
                <a:spcPct val="0"/>
              </a:spcBef>
            </a:pPr>
            <a:r>
              <a:rPr lang="zh-CN" altLang="en-US" sz="1400">
                <a:solidFill>
                  <a:schemeClr val="bg1"/>
                </a:solidFill>
                <a:latin typeface="微软雅黑" panose="020B0503020204020204" charset="-122"/>
                <a:ea typeface="微软雅黑" panose="020B0503020204020204" charset="-122"/>
              </a:rPr>
              <a:t>从下向上讲解：</a:t>
            </a:r>
            <a:endParaRPr lang="en-US" altLang="zh-CN" sz="1400">
              <a:solidFill>
                <a:schemeClr val="bg1"/>
              </a:solidFill>
              <a:latin typeface="微软雅黑" panose="020B0503020204020204" charset="-122"/>
              <a:ea typeface="微软雅黑" panose="020B0503020204020204" charset="-122"/>
            </a:endParaRPr>
          </a:p>
          <a:p>
            <a:pPr lvl="0" eaLnBrk="1" hangingPunct="1">
              <a:spcBef>
                <a:spcPct val="0"/>
              </a:spcBef>
            </a:pPr>
            <a:r>
              <a:rPr lang="zh-CN" altLang="en-US" sz="1400">
                <a:solidFill>
                  <a:schemeClr val="bg1"/>
                </a:solidFill>
                <a:latin typeface="微软雅黑" panose="020B0503020204020204" charset="-122"/>
                <a:ea typeface="微软雅黑" panose="020B0503020204020204" charset="-122"/>
              </a:rPr>
              <a:t>最下面两层：终端和服务器通过不同的底层通信技术连接在一起，形成一张网，这张网包括有线接入，</a:t>
            </a:r>
            <a:r>
              <a:rPr lang="en-US" altLang="zh-CN" sz="1400">
                <a:solidFill>
                  <a:schemeClr val="bg1"/>
                </a:solidFill>
                <a:latin typeface="微软雅黑" panose="020B0503020204020204" charset="-122"/>
                <a:ea typeface="微软雅黑" panose="020B0503020204020204" charset="-122"/>
              </a:rPr>
              <a:t>3G/4G/5G+WIFI </a:t>
            </a:r>
            <a:r>
              <a:rPr lang="zh-CN" altLang="en-US" sz="1400">
                <a:solidFill>
                  <a:schemeClr val="bg1"/>
                </a:solidFill>
                <a:latin typeface="微软雅黑" panose="020B0503020204020204" charset="-122"/>
                <a:ea typeface="微软雅黑" panose="020B0503020204020204" charset="-122"/>
              </a:rPr>
              <a:t>的无线接入网络，超高速光纤的局域</a:t>
            </a:r>
            <a:r>
              <a:rPr lang="en-US" altLang="zh-CN" sz="1400">
                <a:solidFill>
                  <a:schemeClr val="bg1"/>
                </a:solidFill>
                <a:latin typeface="微软雅黑" panose="020B0503020204020204" charset="-122"/>
                <a:ea typeface="微软雅黑" panose="020B0503020204020204" charset="-122"/>
              </a:rPr>
              <a:t>/</a:t>
            </a:r>
            <a:r>
              <a:rPr lang="zh-CN" altLang="en-US" sz="1400">
                <a:solidFill>
                  <a:schemeClr val="bg1"/>
                </a:solidFill>
                <a:latin typeface="微软雅黑" panose="020B0503020204020204" charset="-122"/>
                <a:ea typeface="微软雅黑" panose="020B0503020204020204" charset="-122"/>
              </a:rPr>
              <a:t>城域</a:t>
            </a:r>
            <a:r>
              <a:rPr lang="en-US" altLang="zh-CN" sz="1400">
                <a:solidFill>
                  <a:schemeClr val="bg1"/>
                </a:solidFill>
                <a:latin typeface="微软雅黑" panose="020B0503020204020204" charset="-122"/>
                <a:ea typeface="微软雅黑" panose="020B0503020204020204" charset="-122"/>
              </a:rPr>
              <a:t>/</a:t>
            </a:r>
            <a:r>
              <a:rPr lang="zh-CN" altLang="en-US" sz="1400">
                <a:solidFill>
                  <a:schemeClr val="bg1"/>
                </a:solidFill>
                <a:latin typeface="微软雅黑" panose="020B0503020204020204" charset="-122"/>
                <a:ea typeface="微软雅黑" panose="020B0503020204020204" charset="-122"/>
              </a:rPr>
              <a:t>广域网，就形成了</a:t>
            </a:r>
            <a:r>
              <a:rPr lang="zh-CN" altLang="en-US" sz="1400">
                <a:solidFill>
                  <a:srgbClr val="C00000"/>
                </a:solidFill>
                <a:latin typeface="微软雅黑" panose="020B0503020204020204" charset="-122"/>
                <a:ea typeface="微软雅黑" panose="020B0503020204020204" charset="-122"/>
              </a:rPr>
              <a:t>互联网络（并向下一代互联网乃至未来互联网发展）；</a:t>
            </a:r>
            <a:endParaRPr lang="zh-CN" altLang="en-US" sz="1400">
              <a:solidFill>
                <a:srgbClr val="C00000"/>
              </a:solidFill>
              <a:latin typeface="微软雅黑" panose="020B0503020204020204" charset="-122"/>
              <a:ea typeface="微软雅黑" panose="020B0503020204020204" charset="-122"/>
            </a:endParaRPr>
          </a:p>
          <a:p>
            <a:pPr lvl="0" eaLnBrk="1" hangingPunct="1">
              <a:spcBef>
                <a:spcPct val="0"/>
              </a:spcBef>
            </a:pPr>
            <a:r>
              <a:rPr lang="zh-CN" altLang="en-US" sz="1400">
                <a:solidFill>
                  <a:schemeClr val="bg1"/>
                </a:solidFill>
                <a:latin typeface="微软雅黑" panose="020B0503020204020204" charset="-122"/>
                <a:ea typeface="微软雅黑" panose="020B0503020204020204" charset="-122"/>
              </a:rPr>
              <a:t>向上：这张网把</a:t>
            </a:r>
            <a:r>
              <a:rPr lang="en-US" altLang="zh-CN" sz="1400">
                <a:solidFill>
                  <a:schemeClr val="bg1"/>
                </a:solidFill>
                <a:latin typeface="微软雅黑" panose="020B0503020204020204" charset="-122"/>
                <a:ea typeface="微软雅黑" panose="020B0503020204020204" charset="-122"/>
              </a:rPr>
              <a:t>IT</a:t>
            </a:r>
            <a:r>
              <a:rPr lang="zh-CN" altLang="en-US" sz="1400">
                <a:solidFill>
                  <a:schemeClr val="bg1"/>
                </a:solidFill>
                <a:latin typeface="微软雅黑" panose="020B0503020204020204" charset="-122"/>
                <a:ea typeface="微软雅黑" panose="020B0503020204020204" charset="-122"/>
              </a:rPr>
              <a:t>资源连接在一起，与计算存储资源一起，形成了云计算、大数据、</a:t>
            </a:r>
            <a:r>
              <a:rPr lang="en-US" altLang="zh-CN" sz="1400">
                <a:solidFill>
                  <a:schemeClr val="bg1"/>
                </a:solidFill>
                <a:latin typeface="微软雅黑" panose="020B0503020204020204" charset="-122"/>
                <a:ea typeface="微软雅黑" panose="020B0503020204020204" charset="-122"/>
              </a:rPr>
              <a:t>AI</a:t>
            </a:r>
            <a:r>
              <a:rPr lang="zh-CN" altLang="en-US" sz="1400">
                <a:solidFill>
                  <a:schemeClr val="bg1"/>
                </a:solidFill>
                <a:latin typeface="微软雅黑" panose="020B0503020204020204" charset="-122"/>
                <a:ea typeface="微软雅黑" panose="020B0503020204020204" charset="-122"/>
              </a:rPr>
              <a:t>等</a:t>
            </a:r>
            <a:r>
              <a:rPr lang="en-US" altLang="zh-CN" sz="1400">
                <a:solidFill>
                  <a:schemeClr val="bg1"/>
                </a:solidFill>
                <a:latin typeface="微软雅黑" panose="020B0503020204020204" charset="-122"/>
                <a:ea typeface="微软雅黑" panose="020B0503020204020204" charset="-122"/>
              </a:rPr>
              <a:t>IT</a:t>
            </a:r>
            <a:r>
              <a:rPr lang="zh-CN" altLang="en-US" sz="1400">
                <a:solidFill>
                  <a:schemeClr val="bg1"/>
                </a:solidFill>
                <a:latin typeface="微软雅黑" panose="020B0503020204020204" charset="-122"/>
                <a:ea typeface="微软雅黑" panose="020B0503020204020204" charset="-122"/>
              </a:rPr>
              <a:t>支撑资源技术；</a:t>
            </a:r>
            <a:endParaRPr lang="en-US" altLang="zh-CN" sz="1400">
              <a:solidFill>
                <a:schemeClr val="bg1"/>
              </a:solidFill>
              <a:latin typeface="微软雅黑" panose="020B0503020204020204" charset="-122"/>
              <a:ea typeface="微软雅黑" panose="020B0503020204020204" charset="-122"/>
            </a:endParaRPr>
          </a:p>
          <a:p>
            <a:pPr lvl="0" eaLnBrk="1" hangingPunct="1">
              <a:spcBef>
                <a:spcPct val="0"/>
              </a:spcBef>
            </a:pPr>
            <a:r>
              <a:rPr lang="zh-CN" altLang="en-US" sz="1400">
                <a:solidFill>
                  <a:schemeClr val="bg1"/>
                </a:solidFill>
                <a:latin typeface="微软雅黑" panose="020B0503020204020204" charset="-122"/>
                <a:ea typeface="微软雅黑" panose="020B0503020204020204" charset="-122"/>
              </a:rPr>
              <a:t>最上面：物联网、金融互联网、能源互联网、工业互联网等各个行业应用就是构建在这张网和支撑技术基础之上。</a:t>
            </a:r>
            <a:endParaRPr lang="zh-CN" altLang="en-US" sz="1400">
              <a:solidFill>
                <a:schemeClr val="bg1"/>
              </a:solidFill>
              <a:latin typeface="微软雅黑" panose="020B0503020204020204" charset="-122"/>
              <a:ea typeface="微软雅黑" panose="020B0503020204020204" charset="-122"/>
            </a:endParaRPr>
          </a:p>
        </p:txBody>
      </p:sp>
      <p:sp>
        <p:nvSpPr>
          <p:cNvPr id="172035"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幻灯片图像占位符 1"/>
          <p:cNvSpPr>
            <a:spLocks noGrp="1" noRot="1" noChangeAspect="1" noTextEdit="1"/>
          </p:cNvSpPr>
          <p:nvPr>
            <p:ph type="sldImg"/>
          </p:nvPr>
        </p:nvSpPr>
        <p:spPr/>
      </p:sp>
      <p:sp>
        <p:nvSpPr>
          <p:cNvPr id="178178" name="备注占位符 2"/>
          <p:cNvSpPr>
            <a:spLocks noGrp="1"/>
          </p:cNvSpPr>
          <p:nvPr>
            <p:ph type="body" idx="1"/>
          </p:nvPr>
        </p:nvSpPr>
        <p:spPr>
          <a:xfrm>
            <a:off x="974725" y="4560888"/>
            <a:ext cx="5365750" cy="4319587"/>
          </a:xfrm>
        </p:spPr>
        <p:txBody>
          <a:bodyPr wrap="square" lIns="96649" tIns="48325" rIns="96649" bIns="48325" anchor="t" anchorCtr="0"/>
          <a:p>
            <a:pPr lvl="0"/>
            <a:r>
              <a:rPr lang="zh-CN" altLang="en-US"/>
              <a:t>不仅仅方头方脑的传统计算机是主机，还有这样奇奇怪怪的主机。</a:t>
            </a:r>
            <a:endParaRPr lang="en-US" altLang="zh-CN"/>
          </a:p>
          <a:p>
            <a:pPr lvl="0"/>
            <a:r>
              <a:rPr lang="zh-CN" altLang="en-US"/>
              <a:t>注：这个烤面包机能够联网并将烤出的面包显示天气情况（多云、晴天）</a:t>
            </a:r>
            <a:endParaRPr lang="zh-CN" altLang="en-US"/>
          </a:p>
        </p:txBody>
      </p:sp>
      <p:sp>
        <p:nvSpPr>
          <p:cNvPr id="178179"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幻灯片图像占位符 1"/>
          <p:cNvSpPr>
            <a:spLocks noGrp="1" noRot="1" noChangeAspect="1" noTextEdit="1"/>
          </p:cNvSpPr>
          <p:nvPr>
            <p:ph type="sldImg"/>
          </p:nvPr>
        </p:nvSpPr>
        <p:spPr/>
      </p:sp>
      <p:sp>
        <p:nvSpPr>
          <p:cNvPr id="180226" name="备注占位符 2"/>
          <p:cNvSpPr>
            <a:spLocks noGrp="1"/>
          </p:cNvSpPr>
          <p:nvPr>
            <p:ph type="body" idx="1"/>
          </p:nvPr>
        </p:nvSpPr>
        <p:spPr>
          <a:xfrm>
            <a:off x="974725" y="4560888"/>
            <a:ext cx="5365750" cy="4319587"/>
          </a:xfrm>
        </p:spPr>
        <p:txBody>
          <a:bodyPr wrap="square" lIns="96649" tIns="48325" rIns="96649" bIns="48325" anchor="t" anchorCtr="0"/>
          <a:p>
            <a:pPr lvl="0"/>
            <a:endParaRPr lang="zh-CN" altLang="en-US"/>
          </a:p>
        </p:txBody>
      </p:sp>
      <p:sp>
        <p:nvSpPr>
          <p:cNvPr id="180227"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幻灯片图像占位符 1"/>
          <p:cNvSpPr>
            <a:spLocks noGrp="1" noRot="1" noChangeAspect="1" noTextEdit="1"/>
          </p:cNvSpPr>
          <p:nvPr>
            <p:ph type="sldImg"/>
          </p:nvPr>
        </p:nvSpPr>
        <p:spPr/>
      </p:sp>
      <p:sp>
        <p:nvSpPr>
          <p:cNvPr id="182274" name="备注占位符 2"/>
          <p:cNvSpPr>
            <a:spLocks noGrp="1"/>
          </p:cNvSpPr>
          <p:nvPr>
            <p:ph type="body" idx="1"/>
          </p:nvPr>
        </p:nvSpPr>
        <p:spPr>
          <a:xfrm>
            <a:off x="974725" y="4560888"/>
            <a:ext cx="5365750" cy="4319587"/>
          </a:xfrm>
        </p:spPr>
        <p:txBody>
          <a:bodyPr wrap="square" lIns="96649" tIns="48325" rIns="96649" bIns="48325" anchor="t" anchorCtr="0"/>
          <a:p>
            <a:pPr lvl="0" eaLnBrk="1" hangingPunct="1">
              <a:spcBef>
                <a:spcPct val="0"/>
              </a:spcBef>
            </a:pPr>
            <a:r>
              <a:rPr lang="zh-CN" altLang="en-US"/>
              <a:t>可以对着图简单介绍无源光纤网络</a:t>
            </a:r>
            <a:r>
              <a:rPr lang="en-US" altLang="zh-CN"/>
              <a:t>PON</a:t>
            </a:r>
            <a:r>
              <a:rPr lang="zh-CN" altLang="en-US"/>
              <a:t>，介绍家庭中使用的</a:t>
            </a:r>
            <a:r>
              <a:rPr lang="en-US" altLang="zh-CN"/>
              <a:t>FTTH</a:t>
            </a:r>
            <a:r>
              <a:rPr lang="zh-CN" altLang="en-US"/>
              <a:t>。</a:t>
            </a:r>
            <a:endParaRPr lang="en-US" altLang="zh-CN"/>
          </a:p>
          <a:p>
            <a:pPr lvl="0" eaLnBrk="1" hangingPunct="1">
              <a:spcBef>
                <a:spcPct val="0"/>
              </a:spcBef>
            </a:pPr>
            <a:r>
              <a:rPr lang="en-US" altLang="zh-CN"/>
              <a:t>ONT</a:t>
            </a:r>
            <a:r>
              <a:rPr lang="zh-CN" altLang="en-US"/>
              <a:t>（</a:t>
            </a:r>
            <a:r>
              <a:rPr lang="en-US" altLang="zh-CN"/>
              <a:t>Optical Network Terminal</a:t>
            </a:r>
            <a:r>
              <a:rPr lang="zh-CN" altLang="en-US"/>
              <a:t>）即光网络终端，俗称光猫，是接入网络中为家庭用户提供网络的设备，可以提供高速上网、</a:t>
            </a:r>
            <a:r>
              <a:rPr lang="en-US" altLang="zh-CN"/>
              <a:t>IPTV</a:t>
            </a:r>
            <a:r>
              <a:rPr lang="zh-CN" altLang="en-US"/>
              <a:t>、语音、</a:t>
            </a:r>
            <a:r>
              <a:rPr lang="en-US" altLang="zh-CN"/>
              <a:t>Wi-Fi</a:t>
            </a:r>
            <a:r>
              <a:rPr lang="zh-CN" altLang="en-US"/>
              <a:t>等业务。光猫也称为光调制解调器。</a:t>
            </a:r>
            <a:endParaRPr lang="zh-CN" altLang="en-US"/>
          </a:p>
        </p:txBody>
      </p:sp>
      <p:sp>
        <p:nvSpPr>
          <p:cNvPr id="182275"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幻灯片图像占位符 1"/>
          <p:cNvSpPr>
            <a:spLocks noGrp="1" noRot="1" noChangeAspect="1" noTextEdit="1"/>
          </p:cNvSpPr>
          <p:nvPr>
            <p:ph type="sldImg"/>
          </p:nvPr>
        </p:nvSpPr>
        <p:spPr/>
      </p:sp>
      <p:sp>
        <p:nvSpPr>
          <p:cNvPr id="188418" name="备注占位符 2"/>
          <p:cNvSpPr>
            <a:spLocks noGrp="1"/>
          </p:cNvSpPr>
          <p:nvPr>
            <p:ph type="body" idx="1"/>
          </p:nvPr>
        </p:nvSpPr>
        <p:spPr>
          <a:xfrm>
            <a:off x="974725" y="4560888"/>
            <a:ext cx="5365750" cy="4319587"/>
          </a:xfrm>
        </p:spPr>
        <p:txBody>
          <a:bodyPr wrap="square" lIns="96649" tIns="48325" rIns="96649" bIns="48325" anchor="t" anchorCtr="0"/>
          <a:p>
            <a:pPr lvl="0"/>
            <a:r>
              <a:rPr lang="zh-CN" altLang="en-US"/>
              <a:t>实际的网络设备，往往会将多个功能合并在一个盒子里。</a:t>
            </a:r>
            <a:endParaRPr lang="zh-CN" altLang="en-US"/>
          </a:p>
        </p:txBody>
      </p:sp>
      <p:sp>
        <p:nvSpPr>
          <p:cNvPr id="188419"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幻灯片图像占位符 1"/>
          <p:cNvSpPr>
            <a:spLocks noGrp="1" noRot="1" noChangeAspect="1" noTextEdit="1"/>
          </p:cNvSpPr>
          <p:nvPr>
            <p:ph type="sldImg"/>
          </p:nvPr>
        </p:nvSpPr>
        <p:spPr/>
      </p:sp>
      <p:sp>
        <p:nvSpPr>
          <p:cNvPr id="190466" name="备注占位符 2"/>
          <p:cNvSpPr>
            <a:spLocks noGrp="1"/>
          </p:cNvSpPr>
          <p:nvPr>
            <p:ph type="body" idx="1"/>
          </p:nvPr>
        </p:nvSpPr>
        <p:spPr>
          <a:xfrm>
            <a:off x="974725" y="4560888"/>
            <a:ext cx="5365750" cy="4319587"/>
          </a:xfrm>
        </p:spPr>
        <p:txBody>
          <a:bodyPr wrap="square" lIns="96649" tIns="48325" rIns="96649" bIns="48325" anchor="t" anchorCtr="0"/>
          <a:p>
            <a:pPr lvl="0"/>
            <a:r>
              <a:rPr lang="zh-CN" altLang="en-US"/>
              <a:t>注意：字节</a:t>
            </a:r>
            <a:r>
              <a:rPr lang="en-US" altLang="zh-CN"/>
              <a:t>Byte</a:t>
            </a:r>
            <a:r>
              <a:rPr lang="zh-CN" altLang="en-US"/>
              <a:t>与比特的区别</a:t>
            </a:r>
            <a:endParaRPr lang="en-US" altLang="zh-CN"/>
          </a:p>
          <a:p>
            <a:pPr lvl="0"/>
            <a:r>
              <a:rPr lang="zh-CN" altLang="en-US"/>
              <a:t>跨级的“</a:t>
            </a:r>
            <a:r>
              <a:rPr lang="en-US" altLang="zh-CN"/>
              <a:t>K”</a:t>
            </a:r>
            <a:r>
              <a:rPr lang="zh-CN" altLang="en-US"/>
              <a:t>、“</a:t>
            </a:r>
            <a:r>
              <a:rPr lang="en-US" altLang="zh-CN"/>
              <a:t>G”</a:t>
            </a:r>
            <a:r>
              <a:rPr lang="zh-CN" altLang="en-US"/>
              <a:t>之类的不同：</a:t>
            </a:r>
            <a:r>
              <a:rPr lang="en-US" altLang="zh-CN"/>
              <a:t>10^3</a:t>
            </a:r>
            <a:r>
              <a:rPr lang="zh-CN" altLang="en-US"/>
              <a:t>和</a:t>
            </a:r>
            <a:r>
              <a:rPr lang="en-US" altLang="zh-CN"/>
              <a:t>2^10=1024</a:t>
            </a:r>
            <a:endParaRPr lang="zh-CN" altLang="en-US"/>
          </a:p>
          <a:p>
            <a:pPr lvl="0"/>
            <a:endParaRPr lang="zh-CN" altLang="en-US"/>
          </a:p>
        </p:txBody>
      </p:sp>
      <p:sp>
        <p:nvSpPr>
          <p:cNvPr id="190467"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p>
            <a:pPr lvl="0" algn="r" eaLnBrk="1" hangingPunct="1">
              <a:buNone/>
            </a:pPr>
            <a:fld id="{9A0DB2DC-4C9A-4742-B13C-FB6460FD3503}"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90204" pitchFamily="34" charset="0"/>
              </a:rPr>
            </a:fld>
            <a:endParaRPr lang="zh-CN" altLang="en-US">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image" Target="../media/image30.jpeg"/><Relationship Id="rId13" Type="http://schemas.openxmlformats.org/officeDocument/2006/relationships/image" Target="../media/image29.jpeg"/><Relationship Id="rId12" Type="http://schemas.openxmlformats.org/officeDocument/2006/relationships/image" Target="../media/image28.jpeg"/><Relationship Id="rId11" Type="http://schemas.openxmlformats.org/officeDocument/2006/relationships/image" Target="../media/image27.jpeg"/><Relationship Id="rId10" Type="http://schemas.openxmlformats.org/officeDocument/2006/relationships/image" Target="../media/image26.jpeg"/><Relationship Id="rId1" Type="http://schemas.openxmlformats.org/officeDocument/2006/relationships/image" Target="../media/image17.jpe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5.xml"/><Relationship Id="rId2" Type="http://schemas.openxmlformats.org/officeDocument/2006/relationships/image" Target="../media/image130.png"/><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png"/><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image" Target="../media/image46.jpeg"/><Relationship Id="rId7" Type="http://schemas.openxmlformats.org/officeDocument/2006/relationships/image" Target="../media/image45.png"/><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oleObject" Target="../embeddings/oleObject1.bin"/><Relationship Id="rId3" Type="http://schemas.openxmlformats.org/officeDocument/2006/relationships/image" Target="../media/image42.jpeg"/><Relationship Id="rId2" Type="http://schemas.openxmlformats.org/officeDocument/2006/relationships/image" Target="../media/image41.png"/><Relationship Id="rId17" Type="http://schemas.openxmlformats.org/officeDocument/2006/relationships/notesSlide" Target="../notesSlides/notesSlide5.xml"/><Relationship Id="rId16" Type="http://schemas.openxmlformats.org/officeDocument/2006/relationships/vmlDrawing" Target="../drawings/vmlDrawing1.vml"/><Relationship Id="rId15" Type="http://schemas.openxmlformats.org/officeDocument/2006/relationships/slideLayout" Target="../slideLayouts/slideLayout2.xml"/><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jpe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5.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5" Type="http://schemas.openxmlformats.org/officeDocument/2006/relationships/slideLayout" Target="../slideLayouts/slideLayout2.xml"/><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57.png"/><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image" Target="../media/image76.png"/><Relationship Id="rId10" Type="http://schemas.openxmlformats.org/officeDocument/2006/relationships/image" Target="../media/image62.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3.jpeg"/><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image" Target="../media/image8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89.wmf"/><Relationship Id="rId1"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oleObject" Target="../embeddings/oleObject4.bin"/><Relationship Id="rId2" Type="http://schemas.openxmlformats.org/officeDocument/2006/relationships/image" Target="../media/image95.wmf"/><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blog.csdn.net/WZZ_2363173126/article/details/115410208" TargetMode="External"/><Relationship Id="rId1"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9.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2" Type="http://schemas.openxmlformats.org/officeDocument/2006/relationships/slideLayout" Target="../slideLayouts/slideLayout7.xml"/><Relationship Id="rId21" Type="http://schemas.openxmlformats.org/officeDocument/2006/relationships/tags" Target="../tags/tag21.xml"/><Relationship Id="rId20" Type="http://schemas.openxmlformats.org/officeDocument/2006/relationships/image" Target="../media/image99.png"/><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15.wmf"/><Relationship Id="rId1" Type="http://schemas.openxmlformats.org/officeDocument/2006/relationships/oleObject" Target="../embeddings/oleObject5.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118.png"/><Relationship Id="rId4" Type="http://schemas.openxmlformats.org/officeDocument/2006/relationships/tags" Target="../tags/tag23.xml"/><Relationship Id="rId3" Type="http://schemas.openxmlformats.org/officeDocument/2006/relationships/image" Target="../media/image117.png"/><Relationship Id="rId2" Type="http://schemas.openxmlformats.org/officeDocument/2006/relationships/tags" Target="../tags/tag22.xml"/><Relationship Id="rId1" Type="http://schemas.openxmlformats.org/officeDocument/2006/relationships/image" Target="../media/image116.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jpeg"/></Relationships>
</file>

<file path=ppt/slides/_rels/slide71.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8" Type="http://schemas.openxmlformats.org/officeDocument/2006/relationships/slideLayout" Target="../slideLayouts/slideLayout7.xml"/><Relationship Id="rId37" Type="http://schemas.openxmlformats.org/officeDocument/2006/relationships/tags" Target="../tags/tag60.xml"/><Relationship Id="rId36" Type="http://schemas.openxmlformats.org/officeDocument/2006/relationships/tags" Target="../tags/tag59.xml"/><Relationship Id="rId35" Type="http://schemas.openxmlformats.org/officeDocument/2006/relationships/tags" Target="../tags/tag58.xml"/><Relationship Id="rId34" Type="http://schemas.openxmlformats.org/officeDocument/2006/relationships/image" Target="../media/image75.png"/><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120.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5.vml"/><Relationship Id="rId4" Type="http://schemas.openxmlformats.org/officeDocument/2006/relationships/slideLayout" Target="../slideLayouts/slideLayout6.xml"/><Relationship Id="rId3" Type="http://schemas.openxmlformats.org/officeDocument/2006/relationships/oleObject" Target="../embeddings/oleObject7.bin"/><Relationship Id="rId2" Type="http://schemas.openxmlformats.org/officeDocument/2006/relationships/image" Target="../media/image95.wmf"/><Relationship Id="rId1"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27.emf"/><Relationship Id="rId1" Type="http://schemas.openxmlformats.org/officeDocument/2006/relationships/oleObject" Target="../embeddings/oleObject8.bin"/></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8.wmf"/><Relationship Id="rId2" Type="http://schemas.openxmlformats.org/officeDocument/2006/relationships/image" Target="../media/image91.png"/><Relationship Id="rId1" Type="http://schemas.openxmlformats.org/officeDocument/2006/relationships/image" Target="../media/image75.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128.wmf"/><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8.wmf"/><Relationship Id="rId3" Type="http://schemas.openxmlformats.org/officeDocument/2006/relationships/tags" Target="../tags/tag61.xml"/><Relationship Id="rId2" Type="http://schemas.openxmlformats.org/officeDocument/2006/relationships/image" Target="../media/image75.png"/><Relationship Id="rId1" Type="http://schemas.openxmlformats.org/officeDocument/2006/relationships/image" Target="../media/image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zh.wikipedia.org/wiki/%E9%98%BF%E5%B8%95%E7%BD%91" TargetMode="External"/><Relationship Id="rId2" Type="http://schemas.openxmlformats.org/officeDocument/2006/relationships/hyperlink" Target="http://zh.wikipedia.org/w/index.php?title=%E5%85%8B%E7%BD%97%E5%85%8B&amp;action=edit&amp;redlink=1" TargetMode="External"/><Relationship Id="rId1" Type="http://schemas.openxmlformats.org/officeDocument/2006/relationships/hyperlink" Target="http://zh.wikipedia.org/wiki/%E5%8A%A0%E5%B7%9E%E5%A4%A7%E5%AD%A6%E6%B4%9B%E6%9D%89%E7%9F%B6%E5%88%86%E6%A0%A1"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zh.wikipedia.org/w/index.php?title=CYCLADES&amp;action=edit&amp;redlink=1" TargetMode="External"/><Relationship Id="rId7" Type="http://schemas.openxmlformats.org/officeDocument/2006/relationships/hyperlink" Target="http://zh.wikipedia.org/w/index.php?title=Louis_Pouzin&amp;action=edit&amp;redlink=1" TargetMode="External"/><Relationship Id="rId6" Type="http://schemas.openxmlformats.org/officeDocument/2006/relationships/hyperlink" Target="http://zh.wikipedia.org/w/index.php?title=Hubert_Zimmerman&amp;action=edit&amp;redlink=1" TargetMode="External"/><Relationship Id="rId5" Type="http://schemas.openxmlformats.org/officeDocument/2006/relationships/hyperlink" Target="http://zh.wikipedia.org/w/index.php?title=%E4%BA%92%E8%81%94%E7%BD%91%E7%BB%9C%E5%8D%8F%E8%AE%AE&amp;action=edit&amp;redlink=1" TargetMode="External"/><Relationship Id="rId4" Type="http://schemas.openxmlformats.org/officeDocument/2006/relationships/hyperlink" Target="http://zh.wikipedia.org/wiki/%E6%96%87%E9%A1%BF%C2%B7%E7%91%9F%E5%A4%AB" TargetMode="External"/><Relationship Id="rId3" Type="http://schemas.openxmlformats.org/officeDocument/2006/relationships/hyperlink" Target="http://zh.wikipedia.org/w/index.php?title=%E4%BF%A1%E6%81%AF%E6%8A%80%E6%9C%AF%E5%A4%84%E7%90%86%E5%8A%9E%E5%85%AC%E5%AE%A4&amp;action=edit&amp;redlink=1" TargetMode="External"/><Relationship Id="rId2" Type="http://schemas.openxmlformats.org/officeDocument/2006/relationships/hyperlink" Target="http://zh.wikipedia.org/wiki/%E7%BD%97%E4%BC%AF%E7%89%B9%C2%B7%E5%8D%A1%E6%81%A9" TargetMode="External"/><Relationship Id="rId1" Type="http://schemas.openxmlformats.org/officeDocument/2006/relationships/hyperlink" Target="http://zh.wikipedia.org/wiki/%E9%98%BF%E5%B8%95%E7%BD%91" TargetMode="External"/></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zh.wikipedia.org/wiki/BBN%E7%A7%91%E6%8A%80" TargetMode="External"/><Relationship Id="rId7" Type="http://schemas.openxmlformats.org/officeDocument/2006/relationships/hyperlink" Target="http://zh.wikipedia.org/w/index.php?title=%E6%96%BD%E4%B9%90PARC&amp;action=edit&amp;redlink=1" TargetMode="External"/><Relationship Id="rId6" Type="http://schemas.openxmlformats.org/officeDocument/2006/relationships/hyperlink" Target="http://zh.wikipedia.org/w/index.php?title=PARC%E9%80%9A%E7%94%A8%E5%8C%85&amp;action=edit&amp;redlink=1" TargetMode="External"/><Relationship Id="rId5" Type="http://schemas.openxmlformats.org/officeDocument/2006/relationships/hyperlink" Target="http://zh.wikipedia.org/wiki/%E6%95%B0%E6%8D%AE%E5%8C%85" TargetMode="External"/><Relationship Id="rId4" Type="http://schemas.openxmlformats.org/officeDocument/2006/relationships/hyperlink" Target="http://zh.wikipedia.org/wiki/%E7%BD%91%E5%85%B3" TargetMode="External"/><Relationship Id="rId3" Type="http://schemas.openxmlformats.org/officeDocument/2006/relationships/hyperlink" Target="http://zh.wikipedia.org/wiki/%E8%B7%AF%E7%94%B1%E5%99%A8" TargetMode="External"/><Relationship Id="rId2" Type="http://schemas.openxmlformats.org/officeDocument/2006/relationships/hyperlink" Target="http://zh.wikipedia.org/wiki/IP_over_Avian_Carriers" TargetMode="External"/><Relationship Id="rId1" Type="http://schemas.openxmlformats.org/officeDocument/2006/relationships/hyperlink" Target="http://zh.wikipedia.org/wiki/TCP/IP"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3.xml"/><Relationship Id="rId2" Type="http://schemas.openxmlformats.org/officeDocument/2006/relationships/image" Target="../media/image129.png"/><Relationship Id="rId1" Type="http://schemas.openxmlformats.org/officeDocument/2006/relationships/tags" Target="../tags/tag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220595" y="3068955"/>
            <a:ext cx="508952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90204" pitchFamily="34" charset="0"/>
                <a:ea typeface="微软雅黑" panose="020B0503020204020204" charset="-122"/>
              </a:rPr>
              <a:t>李晓灿</a:t>
            </a:r>
            <a:r>
              <a:rPr lang="en-US" altLang="zh-CN" sz="1800">
                <a:latin typeface="Arial" panose="020B0604020202090204" pitchFamily="34" charset="0"/>
                <a:ea typeface="微软雅黑" panose="020B0503020204020204" charset="-122"/>
              </a:rPr>
              <a:t>, </a:t>
            </a:r>
            <a:r>
              <a:rPr lang="zh-CN" altLang="en-US" sz="1800">
                <a:latin typeface="Arial" panose="020B0604020202090204" pitchFamily="34" charset="0"/>
                <a:ea typeface="微软雅黑" panose="020B0503020204020204" charset="-122"/>
              </a:rPr>
              <a:t>湖南大学信息科学与工程学院</a:t>
            </a:r>
            <a:r>
              <a:rPr lang="en-US" altLang="zh-CN" sz="1800">
                <a:latin typeface="Arial" panose="020B0604020202090204" pitchFamily="34" charset="0"/>
                <a:ea typeface="微软雅黑" panose="020B0503020204020204" charset="-122"/>
              </a:rPr>
              <a:t> </a:t>
            </a:r>
            <a:r>
              <a:rPr lang="zh-CN" altLang="en-US" sz="1800">
                <a:latin typeface="Arial" panose="020B0604020202090204" pitchFamily="34" charset="0"/>
                <a:ea typeface="微软雅黑" panose="020B0503020204020204" charset="-122"/>
              </a:rPr>
              <a:t>副教授</a:t>
            </a:r>
            <a:endParaRPr lang="zh-CN" altLang="en-US" sz="1800">
              <a:latin typeface="Arial" panose="020B0604020202090204" pitchFamily="34" charset="0"/>
              <a:ea typeface="微软雅黑" panose="020B0503020204020204" charset="-122"/>
            </a:endParaRPr>
          </a:p>
        </p:txBody>
      </p:sp>
      <p:sp>
        <p:nvSpPr>
          <p:cNvPr id="5" name="文本框 4"/>
          <p:cNvSpPr txBox="1"/>
          <p:nvPr/>
        </p:nvSpPr>
        <p:spPr>
          <a:xfrm>
            <a:off x="3203575" y="3716570"/>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90204" pitchFamily="34" charset="0"/>
                <a:ea typeface="微软雅黑" panose="020B0503020204020204" charset="-122"/>
              </a:rPr>
              <a:t>邮箱：</a:t>
            </a:r>
            <a:r>
              <a:rPr lang="en-US" altLang="zh-CN" sz="1800">
                <a:latin typeface="Arial" panose="020B0604020202090204" pitchFamily="34" charset="0"/>
                <a:ea typeface="微软雅黑" panose="020B0503020204020204" charset="-122"/>
              </a:rPr>
              <a:t>hnulxc@hnu.edu.cn</a:t>
            </a:r>
            <a:endParaRPr lang="en-US" altLang="zh-CN" sz="1800">
              <a:latin typeface="Arial" panose="020B0604020202090204" pitchFamily="34" charset="0"/>
              <a:ea typeface="微软雅黑" panose="020B0503020204020204" charset="-122"/>
            </a:endParaRPr>
          </a:p>
        </p:txBody>
      </p:sp>
      <p:sp>
        <p:nvSpPr>
          <p:cNvPr id="7" name="文本框 6"/>
          <p:cNvSpPr txBox="1"/>
          <p:nvPr/>
        </p:nvSpPr>
        <p:spPr>
          <a:xfrm>
            <a:off x="3707765" y="429251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90204" pitchFamily="34" charset="0"/>
                <a:ea typeface="微软雅黑" panose="020B0503020204020204" charset="-122"/>
              </a:rPr>
              <a:t>QQ</a:t>
            </a:r>
            <a:r>
              <a:rPr lang="zh-CN" altLang="en-US" sz="1800">
                <a:latin typeface="Arial" panose="020B0604020202090204" pitchFamily="34" charset="0"/>
                <a:ea typeface="微软雅黑" panose="020B0503020204020204" charset="-122"/>
              </a:rPr>
              <a:t>：</a:t>
            </a:r>
            <a:r>
              <a:rPr lang="en-US" altLang="zh-CN" sz="1800">
                <a:latin typeface="Arial" panose="020B0604020202090204" pitchFamily="34" charset="0"/>
                <a:ea typeface="微软雅黑" panose="020B0503020204020204" charset="-122"/>
              </a:rPr>
              <a:t>443820002</a:t>
            </a:r>
            <a:endParaRPr lang="en-US" altLang="zh-CN" sz="1800">
              <a:latin typeface="Arial" panose="020B0604020202090204" pitchFamily="34" charset="0"/>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标题 1"/>
          <p:cNvSpPr>
            <a:spLocks noGrp="1"/>
          </p:cNvSpPr>
          <p:nvPr>
            <p:ph type="title"/>
          </p:nvPr>
        </p:nvSpPr>
        <p:spPr>
          <a:xfrm>
            <a:off x="979488" y="1104900"/>
            <a:ext cx="6199187" cy="703263"/>
          </a:xfrm>
        </p:spPr>
        <p:txBody>
          <a:bodyPr vert="horz" wrap="square" lIns="68580" tIns="34290" rIns="68580" bIns="34290" anchor="ctr" anchorCtr="0"/>
          <a:p>
            <a:pPr defTabSz="685800">
              <a:buNone/>
            </a:pPr>
            <a:r>
              <a:rPr lang="zh-CN" altLang="en-US" kern="1200">
                <a:latin typeface="微软雅黑" panose="020B0503020204020204" charset="-122"/>
                <a:ea typeface="微软雅黑" panose="020B0503020204020204" charset="-122"/>
                <a:cs typeface="+mj-cs"/>
              </a:rPr>
              <a:t>互联网成为网络空间的基础设施</a:t>
            </a:r>
            <a:endParaRPr lang="zh-CN" altLang="en-US" kern="1200">
              <a:latin typeface="微软雅黑" panose="020B0503020204020204" charset="-122"/>
              <a:ea typeface="微软雅黑" panose="020B0503020204020204" charset="-122"/>
              <a:cs typeface="+mj-cs"/>
            </a:endParaRPr>
          </a:p>
        </p:txBody>
      </p:sp>
      <p:pic>
        <p:nvPicPr>
          <p:cNvPr id="14" name="图片 13"/>
          <p:cNvPicPr>
            <a:picLocks noChangeAspect="1"/>
          </p:cNvPicPr>
          <p:nvPr/>
        </p:nvPicPr>
        <p:blipFill>
          <a:blip r:embed="rId1" cstate="print"/>
          <a:stretch>
            <a:fillRect/>
          </a:stretch>
        </p:blipFill>
        <p:spPr>
          <a:xfrm>
            <a:off x="3221673" y="2413318"/>
            <a:ext cx="1287463" cy="566738"/>
          </a:xfrm>
          <a:prstGeom prst="rect">
            <a:avLst/>
          </a:prstGeom>
          <a:ln>
            <a:solidFill>
              <a:schemeClr val="bg2">
                <a:lumMod val="75000"/>
              </a:schemeClr>
            </a:solidFill>
          </a:ln>
        </p:spPr>
      </p:pic>
      <p:sp>
        <p:nvSpPr>
          <p:cNvPr id="171011" name="矩形 11"/>
          <p:cNvSpPr/>
          <p:nvPr/>
        </p:nvSpPr>
        <p:spPr>
          <a:xfrm>
            <a:off x="4574223" y="2935605"/>
            <a:ext cx="1208087" cy="323850"/>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能源互联网</a:t>
            </a:r>
            <a:endParaRPr lang="zh-CN" altLang="en-US" sz="1500">
              <a:solidFill>
                <a:srgbClr val="000000"/>
              </a:solidFill>
              <a:latin typeface="黑体" panose="02010609060101010101" pitchFamily="49" charset="-122"/>
              <a:ea typeface="黑体" panose="02010609060101010101" pitchFamily="49" charset="-122"/>
            </a:endParaRPr>
          </a:p>
        </p:txBody>
      </p:sp>
      <p:pic>
        <p:nvPicPr>
          <p:cNvPr id="25" name="图片 24"/>
          <p:cNvPicPr/>
          <p:nvPr/>
        </p:nvPicPr>
        <p:blipFill>
          <a:blip r:embed="rId2" cstate="print"/>
          <a:stretch>
            <a:fillRect/>
          </a:stretch>
        </p:blipFill>
        <p:spPr>
          <a:xfrm>
            <a:off x="7280910" y="2402205"/>
            <a:ext cx="1289050" cy="563563"/>
          </a:xfrm>
          <a:prstGeom prst="rect">
            <a:avLst/>
          </a:prstGeom>
          <a:ln>
            <a:solidFill>
              <a:schemeClr val="bg2">
                <a:lumMod val="75000"/>
              </a:schemeClr>
            </a:solidFill>
          </a:ln>
        </p:spPr>
      </p:pic>
      <p:sp>
        <p:nvSpPr>
          <p:cNvPr id="171013" name="矩形 11"/>
          <p:cNvSpPr/>
          <p:nvPr/>
        </p:nvSpPr>
        <p:spPr>
          <a:xfrm>
            <a:off x="7417435" y="2919730"/>
            <a:ext cx="1208088" cy="323850"/>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互联网</a:t>
            </a:r>
            <a:r>
              <a:rPr lang="en-US" altLang="zh-CN" sz="1500">
                <a:solidFill>
                  <a:srgbClr val="000000"/>
                </a:solidFill>
                <a:latin typeface="黑体" panose="02010609060101010101" pitchFamily="49" charset="-122"/>
                <a:ea typeface="黑体" panose="02010609060101010101" pitchFamily="49" charset="-122"/>
              </a:rPr>
              <a:t>+ </a:t>
            </a:r>
            <a:r>
              <a:rPr lang="zh-CN" altLang="en-US" sz="1500">
                <a:solidFill>
                  <a:srgbClr val="000000"/>
                </a:solidFill>
                <a:latin typeface="黑体" panose="02010609060101010101" pitchFamily="49" charset="-122"/>
                <a:ea typeface="黑体" panose="02010609060101010101" pitchFamily="49" charset="-122"/>
              </a:rPr>
              <a:t>？</a:t>
            </a:r>
            <a:endParaRPr lang="zh-CN" altLang="en-US" sz="1500">
              <a:solidFill>
                <a:srgbClr val="000000"/>
              </a:solidFill>
              <a:latin typeface="黑体" panose="02010609060101010101" pitchFamily="49" charset="-122"/>
              <a:ea typeface="黑体" panose="02010609060101010101" pitchFamily="49" charset="-122"/>
            </a:endParaRPr>
          </a:p>
        </p:txBody>
      </p:sp>
      <p:pic>
        <p:nvPicPr>
          <p:cNvPr id="27" name="图片 26"/>
          <p:cNvPicPr/>
          <p:nvPr/>
        </p:nvPicPr>
        <p:blipFill>
          <a:blip r:embed="rId3" cstate="print"/>
          <a:stretch>
            <a:fillRect/>
          </a:stretch>
        </p:blipFill>
        <p:spPr>
          <a:xfrm>
            <a:off x="5929948" y="2402205"/>
            <a:ext cx="1289050" cy="563563"/>
          </a:xfrm>
          <a:prstGeom prst="rect">
            <a:avLst/>
          </a:prstGeom>
          <a:ln>
            <a:solidFill>
              <a:schemeClr val="bg2">
                <a:lumMod val="75000"/>
              </a:schemeClr>
            </a:solidFill>
          </a:ln>
        </p:spPr>
      </p:pic>
      <p:sp>
        <p:nvSpPr>
          <p:cNvPr id="171015" name="矩形 11"/>
          <p:cNvSpPr/>
          <p:nvPr/>
        </p:nvSpPr>
        <p:spPr>
          <a:xfrm>
            <a:off x="5885498" y="2930843"/>
            <a:ext cx="1208087" cy="322262"/>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工业互联网</a:t>
            </a:r>
            <a:endParaRPr lang="zh-CN" altLang="en-US" sz="1500">
              <a:solidFill>
                <a:srgbClr val="000000"/>
              </a:solidFill>
              <a:latin typeface="黑体" panose="02010609060101010101" pitchFamily="49" charset="-122"/>
              <a:ea typeface="黑体" panose="02010609060101010101" pitchFamily="49" charset="-122"/>
            </a:endParaRPr>
          </a:p>
        </p:txBody>
      </p:sp>
      <p:sp>
        <p:nvSpPr>
          <p:cNvPr id="171016" name="矩形 11"/>
          <p:cNvSpPr/>
          <p:nvPr/>
        </p:nvSpPr>
        <p:spPr>
          <a:xfrm>
            <a:off x="3242310" y="2930843"/>
            <a:ext cx="1208088" cy="322262"/>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金融互联网</a:t>
            </a:r>
            <a:endParaRPr lang="zh-CN" altLang="en-US" sz="1500">
              <a:solidFill>
                <a:srgbClr val="000000"/>
              </a:solidFill>
              <a:latin typeface="黑体" panose="02010609060101010101" pitchFamily="49" charset="-122"/>
              <a:ea typeface="黑体" panose="02010609060101010101" pitchFamily="49" charset="-122"/>
            </a:endParaRPr>
          </a:p>
        </p:txBody>
      </p:sp>
      <p:pic>
        <p:nvPicPr>
          <p:cNvPr id="31" name="图片 30"/>
          <p:cNvPicPr/>
          <p:nvPr/>
        </p:nvPicPr>
        <p:blipFill>
          <a:blip r:embed="rId4" cstate="print"/>
          <a:stretch>
            <a:fillRect/>
          </a:stretch>
        </p:blipFill>
        <p:spPr>
          <a:xfrm>
            <a:off x="4578985" y="2413318"/>
            <a:ext cx="1287463" cy="565150"/>
          </a:xfrm>
          <a:prstGeom prst="rect">
            <a:avLst/>
          </a:prstGeom>
          <a:ln>
            <a:solidFill>
              <a:schemeClr val="bg2">
                <a:lumMod val="75000"/>
              </a:schemeClr>
            </a:solidFill>
          </a:ln>
        </p:spPr>
      </p:pic>
      <p:pic>
        <p:nvPicPr>
          <p:cNvPr id="171018" name="图片 3"/>
          <p:cNvPicPr>
            <a:picLocks noChangeAspect="1"/>
          </p:cNvPicPr>
          <p:nvPr/>
        </p:nvPicPr>
        <p:blipFill>
          <a:blip r:embed="rId5"/>
          <a:stretch>
            <a:fillRect/>
          </a:stretch>
        </p:blipFill>
        <p:spPr>
          <a:xfrm>
            <a:off x="7299960" y="5034280"/>
            <a:ext cx="1250950" cy="939800"/>
          </a:xfrm>
          <a:prstGeom prst="rect">
            <a:avLst/>
          </a:prstGeom>
          <a:noFill/>
          <a:ln w="9525">
            <a:noFill/>
          </a:ln>
        </p:spPr>
      </p:pic>
      <p:pic>
        <p:nvPicPr>
          <p:cNvPr id="171019" name="图片 4"/>
          <p:cNvPicPr>
            <a:picLocks noChangeAspect="1"/>
          </p:cNvPicPr>
          <p:nvPr/>
        </p:nvPicPr>
        <p:blipFill>
          <a:blip r:embed="rId6"/>
          <a:stretch>
            <a:fillRect/>
          </a:stretch>
        </p:blipFill>
        <p:spPr>
          <a:xfrm>
            <a:off x="4659948" y="5405755"/>
            <a:ext cx="1163637" cy="525463"/>
          </a:xfrm>
          <a:prstGeom prst="rect">
            <a:avLst/>
          </a:prstGeom>
          <a:noFill/>
          <a:ln w="9525">
            <a:noFill/>
          </a:ln>
        </p:spPr>
      </p:pic>
      <p:pic>
        <p:nvPicPr>
          <p:cNvPr id="171020" name="图片 5"/>
          <p:cNvPicPr>
            <a:picLocks noChangeAspect="1"/>
          </p:cNvPicPr>
          <p:nvPr/>
        </p:nvPicPr>
        <p:blipFill>
          <a:blip r:embed="rId7"/>
          <a:stretch>
            <a:fillRect/>
          </a:stretch>
        </p:blipFill>
        <p:spPr>
          <a:xfrm>
            <a:off x="1854835" y="5204143"/>
            <a:ext cx="1317625" cy="869950"/>
          </a:xfrm>
          <a:prstGeom prst="rect">
            <a:avLst/>
          </a:prstGeom>
          <a:noFill/>
          <a:ln w="9525">
            <a:noFill/>
          </a:ln>
        </p:spPr>
      </p:pic>
      <p:sp>
        <p:nvSpPr>
          <p:cNvPr id="21" name="椭圆 20"/>
          <p:cNvSpPr/>
          <p:nvPr/>
        </p:nvSpPr>
        <p:spPr>
          <a:xfrm>
            <a:off x="2470785" y="4473893"/>
            <a:ext cx="5454650" cy="895350"/>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ctr" defTabSz="685800" eaLnBrk="1" hangingPunct="1">
              <a:lnSpc>
                <a:spcPct val="150000"/>
              </a:lnSpc>
              <a:buNone/>
            </a:pPr>
            <a:r>
              <a:rPr lang="zh-CN" altLang="en-US" sz="1800" b="1">
                <a:solidFill>
                  <a:srgbClr val="5B307E"/>
                </a:solidFill>
                <a:latin typeface="微软雅黑" panose="020B0503020204020204" charset="-122"/>
                <a:ea typeface="微软雅黑" panose="020B0503020204020204" charset="-122"/>
              </a:rPr>
              <a:t>互联网</a:t>
            </a:r>
            <a:br>
              <a:rPr lang="en-US" altLang="zh-CN" sz="1800" b="1">
                <a:solidFill>
                  <a:srgbClr val="5B307E"/>
                </a:solidFill>
                <a:latin typeface="微软雅黑" panose="020B0503020204020204" charset="-122"/>
                <a:ea typeface="微软雅黑" panose="020B0503020204020204" charset="-122"/>
              </a:rPr>
            </a:br>
            <a:r>
              <a:rPr lang="zh-CN" altLang="en-US" sz="1800" b="1">
                <a:solidFill>
                  <a:srgbClr val="5B307E"/>
                </a:solidFill>
                <a:latin typeface="微软雅黑" panose="020B0503020204020204" charset="-122"/>
                <a:ea typeface="微软雅黑" panose="020B0503020204020204" charset="-122"/>
              </a:rPr>
              <a:t>（下一代互联网</a:t>
            </a:r>
            <a:r>
              <a:rPr lang="en-US" altLang="zh-CN" sz="1800" b="1">
                <a:solidFill>
                  <a:srgbClr val="5B307E"/>
                </a:solidFill>
                <a:latin typeface="微软雅黑" panose="020B0503020204020204" charset="-122"/>
                <a:ea typeface="微软雅黑" panose="020B0503020204020204" charset="-122"/>
              </a:rPr>
              <a:t>/</a:t>
            </a:r>
            <a:r>
              <a:rPr lang="zh-CN" altLang="en-US" sz="1800" b="1">
                <a:solidFill>
                  <a:srgbClr val="5B307E"/>
                </a:solidFill>
                <a:latin typeface="微软雅黑" panose="020B0503020204020204" charset="-122"/>
                <a:ea typeface="微软雅黑" panose="020B0503020204020204" charset="-122"/>
              </a:rPr>
              <a:t>未来互联网）</a:t>
            </a:r>
            <a:endParaRPr lang="zh-CN" altLang="en-US" sz="1800" b="1">
              <a:solidFill>
                <a:srgbClr val="5B307E"/>
              </a:solidFill>
              <a:latin typeface="微软雅黑" panose="020B0503020204020204" charset="-122"/>
              <a:ea typeface="微软雅黑" panose="020B0503020204020204" charset="-122"/>
            </a:endParaRPr>
          </a:p>
        </p:txBody>
      </p:sp>
      <p:pic>
        <p:nvPicPr>
          <p:cNvPr id="171022" name="图片 6"/>
          <p:cNvPicPr>
            <a:picLocks noChangeAspect="1"/>
          </p:cNvPicPr>
          <p:nvPr/>
        </p:nvPicPr>
        <p:blipFill>
          <a:blip r:embed="rId8"/>
          <a:stretch>
            <a:fillRect/>
          </a:stretch>
        </p:blipFill>
        <p:spPr>
          <a:xfrm>
            <a:off x="7880985" y="4486593"/>
            <a:ext cx="530225" cy="460375"/>
          </a:xfrm>
          <a:prstGeom prst="rect">
            <a:avLst/>
          </a:prstGeom>
          <a:noFill/>
          <a:ln w="9525">
            <a:noFill/>
          </a:ln>
        </p:spPr>
      </p:pic>
      <p:pic>
        <p:nvPicPr>
          <p:cNvPr id="171023" name="图片 31"/>
          <p:cNvPicPr>
            <a:picLocks noChangeAspect="1"/>
          </p:cNvPicPr>
          <p:nvPr/>
        </p:nvPicPr>
        <p:blipFill>
          <a:blip r:embed="rId8"/>
          <a:stretch>
            <a:fillRect/>
          </a:stretch>
        </p:blipFill>
        <p:spPr>
          <a:xfrm>
            <a:off x="1940560" y="4492943"/>
            <a:ext cx="530225" cy="460375"/>
          </a:xfrm>
          <a:prstGeom prst="rect">
            <a:avLst/>
          </a:prstGeom>
          <a:noFill/>
          <a:ln w="9525">
            <a:noFill/>
          </a:ln>
        </p:spPr>
      </p:pic>
      <p:pic>
        <p:nvPicPr>
          <p:cNvPr id="33" name="内容占位符 18"/>
          <p:cNvPicPr>
            <a:picLocks noGrp="1"/>
          </p:cNvPicPr>
          <p:nvPr>
            <p:ph idx="1"/>
          </p:nvPr>
        </p:nvPicPr>
        <p:blipFill>
          <a:blip r:embed="rId9" cstate="print"/>
          <a:stretch>
            <a:fillRect/>
          </a:stretch>
        </p:blipFill>
        <p:spPr>
          <a:xfrm>
            <a:off x="5979160" y="3430905"/>
            <a:ext cx="1289050" cy="563563"/>
          </a:xfrm>
          <a:ln w="12700">
            <a:solidFill>
              <a:schemeClr val="bg2">
                <a:lumMod val="75000"/>
              </a:schemeClr>
            </a:solidFill>
          </a:ln>
        </p:spPr>
      </p:pic>
      <p:sp>
        <p:nvSpPr>
          <p:cNvPr id="171025" name="矩形 11"/>
          <p:cNvSpPr/>
          <p:nvPr/>
        </p:nvSpPr>
        <p:spPr>
          <a:xfrm>
            <a:off x="1959610" y="3997643"/>
            <a:ext cx="868363" cy="322262"/>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云计算</a:t>
            </a:r>
            <a:endParaRPr lang="zh-CN" altLang="en-US" sz="1500">
              <a:solidFill>
                <a:srgbClr val="000000"/>
              </a:solidFill>
              <a:latin typeface="黑体" panose="02010609060101010101" pitchFamily="49" charset="-122"/>
              <a:ea typeface="黑体" panose="02010609060101010101" pitchFamily="49" charset="-122"/>
            </a:endParaRPr>
          </a:p>
        </p:txBody>
      </p:sp>
      <p:sp>
        <p:nvSpPr>
          <p:cNvPr id="171026" name="矩形 11"/>
          <p:cNvSpPr/>
          <p:nvPr/>
        </p:nvSpPr>
        <p:spPr>
          <a:xfrm>
            <a:off x="2013585" y="2921635"/>
            <a:ext cx="993775" cy="321945"/>
          </a:xfrm>
          <a:prstGeom prst="rect">
            <a:avLst/>
          </a:prstGeom>
          <a:noFill/>
          <a:ln w="38100">
            <a:noFill/>
          </a:ln>
        </p:spPr>
        <p:txBody>
          <a:bodyPr wrap="square"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物联网</a:t>
            </a:r>
            <a:endParaRPr lang="zh-CN" altLang="en-US" sz="1500">
              <a:solidFill>
                <a:srgbClr val="000000"/>
              </a:solidFill>
              <a:latin typeface="黑体" panose="02010609060101010101" pitchFamily="49" charset="-122"/>
              <a:ea typeface="黑体" panose="02010609060101010101" pitchFamily="49" charset="-122"/>
            </a:endParaRPr>
          </a:p>
        </p:txBody>
      </p:sp>
      <p:sp>
        <p:nvSpPr>
          <p:cNvPr id="36" name="矩形 11"/>
          <p:cNvSpPr>
            <a:spLocks noChangeArrowheads="1"/>
          </p:cNvSpPr>
          <p:nvPr/>
        </p:nvSpPr>
        <p:spPr bwMode="auto">
          <a:xfrm>
            <a:off x="6217285" y="3997643"/>
            <a:ext cx="712788" cy="300038"/>
          </a:xfrm>
          <a:prstGeom prst="rect">
            <a:avLst/>
          </a:prstGeom>
          <a:noFill/>
          <a:ln>
            <a:noFill/>
          </a:ln>
        </p:spPr>
        <p:txBody>
          <a:bodyPr anchor="ct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大数据</a:t>
            </a:r>
            <a:endParaRPr kumimoji="0" lang="zh-CN" altLang="en-US" sz="135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37" name="图片 1"/>
          <p:cNvPicPr/>
          <p:nvPr/>
        </p:nvPicPr>
        <p:blipFill>
          <a:blip r:embed="rId10" cstate="print"/>
          <a:srcRect/>
          <a:stretch>
            <a:fillRect/>
          </a:stretch>
        </p:blipFill>
        <p:spPr bwMode="auto">
          <a:xfrm>
            <a:off x="4607560" y="3430905"/>
            <a:ext cx="1287463" cy="563563"/>
          </a:xfrm>
          <a:prstGeom prst="rect">
            <a:avLst/>
          </a:prstGeom>
          <a:noFill/>
          <a:ln w="9525">
            <a:solidFill>
              <a:schemeClr val="bg2">
                <a:lumMod val="75000"/>
              </a:schemeClr>
            </a:solidFill>
            <a:miter lim="800000"/>
            <a:headEnd/>
            <a:tailEnd/>
          </a:ln>
        </p:spPr>
      </p:pic>
      <p:sp>
        <p:nvSpPr>
          <p:cNvPr id="171029" name="矩形 11"/>
          <p:cNvSpPr/>
          <p:nvPr/>
        </p:nvSpPr>
        <p:spPr>
          <a:xfrm>
            <a:off x="4696460" y="3997643"/>
            <a:ext cx="1030288" cy="322262"/>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三网融合</a:t>
            </a:r>
            <a:endParaRPr lang="zh-CN" altLang="en-US" sz="1500">
              <a:solidFill>
                <a:srgbClr val="000000"/>
              </a:solidFill>
              <a:latin typeface="黑体" panose="02010609060101010101" pitchFamily="49" charset="-122"/>
              <a:ea typeface="黑体" panose="02010609060101010101" pitchFamily="49" charset="-122"/>
            </a:endParaRPr>
          </a:p>
        </p:txBody>
      </p:sp>
      <p:pic>
        <p:nvPicPr>
          <p:cNvPr id="39" name="图片 9" descr="云计算.jpg"/>
          <p:cNvPicPr/>
          <p:nvPr/>
        </p:nvPicPr>
        <p:blipFill>
          <a:blip r:embed="rId11" cstate="print"/>
          <a:srcRect/>
          <a:stretch>
            <a:fillRect/>
          </a:stretch>
        </p:blipFill>
        <p:spPr bwMode="auto">
          <a:xfrm>
            <a:off x="1819910" y="3464243"/>
            <a:ext cx="1287463" cy="563563"/>
          </a:xfrm>
          <a:prstGeom prst="rect">
            <a:avLst/>
          </a:prstGeom>
          <a:noFill/>
          <a:ln w="3175">
            <a:solidFill>
              <a:schemeClr val="bg2">
                <a:lumMod val="75000"/>
              </a:schemeClr>
            </a:solidFill>
            <a:miter lim="800000"/>
            <a:headEnd/>
            <a:tailEnd/>
          </a:ln>
        </p:spPr>
      </p:pic>
      <p:pic>
        <p:nvPicPr>
          <p:cNvPr id="171031" name="图片 10" descr="物联网.jpg"/>
          <p:cNvPicPr>
            <a:picLocks noChangeAspect="1"/>
          </p:cNvPicPr>
          <p:nvPr/>
        </p:nvPicPr>
        <p:blipFill>
          <a:blip r:embed="rId12"/>
          <a:stretch>
            <a:fillRect/>
          </a:stretch>
        </p:blipFill>
        <p:spPr>
          <a:xfrm>
            <a:off x="1826578" y="2399348"/>
            <a:ext cx="1304925" cy="565150"/>
          </a:xfrm>
          <a:prstGeom prst="rect">
            <a:avLst/>
          </a:prstGeom>
          <a:noFill/>
          <a:ln w="9525" cap="flat" cmpd="sng">
            <a:solidFill>
              <a:srgbClr val="000000"/>
            </a:solidFill>
            <a:prstDash val="solid"/>
            <a:miter/>
            <a:headEnd type="none" w="med" len="med"/>
            <a:tailEnd type="none" w="med" len="med"/>
          </a:ln>
        </p:spPr>
      </p:pic>
      <p:pic>
        <p:nvPicPr>
          <p:cNvPr id="41" name="图片 40"/>
          <p:cNvPicPr/>
          <p:nvPr/>
        </p:nvPicPr>
        <p:blipFill>
          <a:blip r:embed="rId13" cstate="print"/>
          <a:stretch>
            <a:fillRect/>
          </a:stretch>
        </p:blipFill>
        <p:spPr>
          <a:xfrm>
            <a:off x="3235960" y="3464243"/>
            <a:ext cx="1287463" cy="563563"/>
          </a:xfrm>
          <a:prstGeom prst="rect">
            <a:avLst/>
          </a:prstGeom>
          <a:ln>
            <a:solidFill>
              <a:schemeClr val="bg2">
                <a:lumMod val="75000"/>
              </a:schemeClr>
            </a:solidFill>
          </a:ln>
        </p:spPr>
      </p:pic>
      <p:sp>
        <p:nvSpPr>
          <p:cNvPr id="171033" name="矩形 11"/>
          <p:cNvSpPr/>
          <p:nvPr/>
        </p:nvSpPr>
        <p:spPr>
          <a:xfrm>
            <a:off x="3270885" y="4008755"/>
            <a:ext cx="1042988" cy="322263"/>
          </a:xfrm>
          <a:prstGeom prst="rect">
            <a:avLst/>
          </a:prstGeom>
          <a:noFill/>
          <a:ln w="38100">
            <a:noFill/>
          </a:ln>
        </p:spPr>
        <p:txBody>
          <a:bodyPr anchor="ctr" anchorCtr="0">
            <a:spAutoFit/>
          </a:bodyPr>
          <a:p>
            <a:pPr algn="ctr" defTabSz="685800" eaLnBrk="1" hangingPunct="1">
              <a:buNone/>
            </a:pPr>
            <a:r>
              <a:rPr lang="zh-CN" altLang="en-US" sz="1500">
                <a:solidFill>
                  <a:srgbClr val="000000"/>
                </a:solidFill>
                <a:latin typeface="黑体" panose="02010609060101010101" pitchFamily="49" charset="-122"/>
                <a:ea typeface="黑体" panose="02010609060101010101" pitchFamily="49" charset="-122"/>
              </a:rPr>
              <a:t>智慧城市</a:t>
            </a:r>
            <a:endParaRPr lang="zh-CN" altLang="en-US" sz="1500">
              <a:solidFill>
                <a:srgbClr val="000000"/>
              </a:solidFill>
              <a:latin typeface="黑体" panose="02010609060101010101" pitchFamily="49" charset="-122"/>
              <a:ea typeface="黑体" panose="02010609060101010101" pitchFamily="49" charset="-122"/>
            </a:endParaRPr>
          </a:p>
        </p:txBody>
      </p:sp>
      <p:pic>
        <p:nvPicPr>
          <p:cNvPr id="43" name="图片 42"/>
          <p:cNvPicPr/>
          <p:nvPr/>
        </p:nvPicPr>
        <p:blipFill>
          <a:blip r:embed="rId14" cstate="print"/>
          <a:stretch>
            <a:fillRect/>
          </a:stretch>
        </p:blipFill>
        <p:spPr>
          <a:xfrm>
            <a:off x="7338060" y="3426143"/>
            <a:ext cx="1287463" cy="565150"/>
          </a:xfrm>
          <a:prstGeom prst="rect">
            <a:avLst/>
          </a:prstGeom>
          <a:ln>
            <a:solidFill>
              <a:schemeClr val="bg2">
                <a:lumMod val="75000"/>
              </a:schemeClr>
            </a:solidFill>
          </a:ln>
        </p:spPr>
      </p:pic>
      <p:sp>
        <p:nvSpPr>
          <p:cNvPr id="44" name="矩形 11"/>
          <p:cNvSpPr>
            <a:spLocks noChangeArrowheads="1"/>
          </p:cNvSpPr>
          <p:nvPr/>
        </p:nvSpPr>
        <p:spPr bwMode="auto">
          <a:xfrm>
            <a:off x="7509510" y="3984943"/>
            <a:ext cx="901700" cy="300038"/>
          </a:xfrm>
          <a:prstGeom prst="rect">
            <a:avLst/>
          </a:prstGeom>
          <a:noFill/>
          <a:ln>
            <a:noFill/>
          </a:ln>
        </p:spPr>
        <p:txBody>
          <a:bodyPr wrap="square" anchor="ct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人工智能</a:t>
            </a:r>
            <a:endParaRPr kumimoji="0" lang="zh-CN" altLang="en-US" sz="135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flipH="1">
            <a:off x="3388360" y="5524818"/>
            <a:ext cx="1046163" cy="300038"/>
          </a:xfrm>
          <a:prstGeom prst="rect">
            <a:avLst/>
          </a:prstGeom>
          <a:noFill/>
        </p:spPr>
        <p:txBody>
          <a:bodyPr wrap="square" rtlCol="0">
            <a:spAutoFit/>
          </a:bodyPr>
          <a:lstStyle/>
          <a:p>
            <a:pPr marR="0" defTabSz="685800" eaLnBrk="1" fontAlgn="auto" hangingPunct="1">
              <a:spcBef>
                <a:spcPts val="0"/>
              </a:spcBef>
              <a:spcAft>
                <a:spcPts val="0"/>
              </a:spcAft>
              <a:buClrTx/>
              <a:buSzTx/>
              <a:buFontTx/>
              <a:buNone/>
              <a:defRPr/>
            </a:pPr>
            <a:r>
              <a:rPr kumimoji="0" lang="en-US" altLang="zh-CN" sz="1350" kern="1200" cap="none" spc="0" normalizeH="0" baseline="0" noProof="0" dirty="0">
                <a:solidFill>
                  <a:prstClr val="black"/>
                </a:solidFill>
                <a:latin typeface="微软雅黑" panose="020B0503020204020204" charset="-122"/>
                <a:ea typeface="微软雅黑" panose="020B0503020204020204" charset="-122"/>
                <a:cs typeface="+mn-cs"/>
              </a:rPr>
              <a:t>3G/4G/5G</a:t>
            </a:r>
            <a:endParaRPr kumimoji="0" lang="zh-CN" altLang="en-US" sz="1350" kern="1200" cap="none" spc="0" normalizeH="0" baseline="0" noProof="0" dirty="0">
              <a:solidFill>
                <a:prstClr val="black"/>
              </a:solidFill>
              <a:latin typeface="微软雅黑" panose="020B0503020204020204" charset="-122"/>
              <a:ea typeface="微软雅黑" panose="020B0503020204020204" charset="-122"/>
              <a:cs typeface="+mn-cs"/>
            </a:endParaRPr>
          </a:p>
        </p:txBody>
      </p:sp>
      <p:sp>
        <p:nvSpPr>
          <p:cNvPr id="20" name="文本框 19"/>
          <p:cNvSpPr txBox="1"/>
          <p:nvPr/>
        </p:nvSpPr>
        <p:spPr>
          <a:xfrm>
            <a:off x="6399848" y="5461318"/>
            <a:ext cx="1050925" cy="300038"/>
          </a:xfrm>
          <a:prstGeom prst="rect">
            <a:avLst/>
          </a:prstGeom>
          <a:noFill/>
        </p:spPr>
        <p:txBody>
          <a:bodyPr wrap="none" rtlCol="0">
            <a:spAutoFit/>
          </a:bodyPr>
          <a:p>
            <a:pPr defTabSz="685800" eaLnBrk="1" hangingPunct="1">
              <a:buNone/>
            </a:pPr>
            <a:r>
              <a:rPr lang="zh-CN" altLang="en-US" sz="1300">
                <a:solidFill>
                  <a:srgbClr val="000000"/>
                </a:solidFill>
                <a:latin typeface="微软雅黑" panose="020B0503020204020204" charset="-122"/>
                <a:ea typeface="微软雅黑" panose="020B0503020204020204" charset="-122"/>
              </a:rPr>
              <a:t>超高速光纤</a:t>
            </a:r>
            <a:endParaRPr lang="zh-CN" altLang="en-US" sz="1300">
              <a:solidFill>
                <a:srgbClr val="000000"/>
              </a:solidFill>
              <a:latin typeface="微软雅黑" panose="020B0503020204020204" charset="-122"/>
              <a:ea typeface="微软雅黑" panose="020B0503020204020204" charset="-122"/>
            </a:endParaRPr>
          </a:p>
        </p:txBody>
      </p:sp>
      <p:sp>
        <p:nvSpPr>
          <p:cNvPr id="45" name="文本框 44"/>
          <p:cNvSpPr txBox="1"/>
          <p:nvPr/>
        </p:nvSpPr>
        <p:spPr>
          <a:xfrm flipH="1">
            <a:off x="5807710" y="5477193"/>
            <a:ext cx="558800" cy="300038"/>
          </a:xfrm>
          <a:prstGeom prst="rect">
            <a:avLst/>
          </a:prstGeom>
          <a:noFill/>
        </p:spPr>
        <p:txBody>
          <a:bodyPr wrap="square" rtlCol="0">
            <a:spAutoFit/>
          </a:bodyPr>
          <a:lstStyle/>
          <a:p>
            <a:pPr marR="0" defTabSz="685800" eaLnBrk="1" fontAlgn="auto" hangingPunct="1">
              <a:spcBef>
                <a:spcPts val="0"/>
              </a:spcBef>
              <a:spcAft>
                <a:spcPts val="0"/>
              </a:spcAft>
              <a:buClrTx/>
              <a:buSzTx/>
              <a:buFontTx/>
              <a:buNone/>
              <a:defRPr/>
            </a:pPr>
            <a:r>
              <a:rPr kumimoji="0" lang="en-US" altLang="zh-CN" sz="1350" kern="1200" cap="none" spc="0" normalizeH="0" baseline="0" noProof="0" dirty="0" err="1">
                <a:solidFill>
                  <a:prstClr val="black"/>
                </a:solidFill>
                <a:latin typeface="微软雅黑" panose="020B0503020204020204" charset="-122"/>
                <a:ea typeface="微软雅黑" panose="020B0503020204020204" charset="-122"/>
                <a:cs typeface="+mn-cs"/>
              </a:rPr>
              <a:t>WiFi</a:t>
            </a:r>
            <a:endParaRPr kumimoji="0" lang="zh-CN" altLang="en-US" sz="1350" kern="1200" cap="none" spc="0" normalizeH="0" baseline="0" noProof="0" dirty="0">
              <a:solidFill>
                <a:prstClr val="black"/>
              </a:solidFill>
              <a:latin typeface="微软雅黑" panose="020B0503020204020204" charset="-122"/>
              <a:ea typeface="微软雅黑" panose="020B0503020204020204" charset="-122"/>
              <a:cs typeface="+mn-cs"/>
            </a:endParaRPr>
          </a:p>
        </p:txBody>
      </p:sp>
      <p:grpSp>
        <p:nvGrpSpPr>
          <p:cNvPr id="171039" name="组合 7"/>
          <p:cNvGrpSpPr/>
          <p:nvPr/>
        </p:nvGrpSpPr>
        <p:grpSpPr>
          <a:xfrm>
            <a:off x="173673" y="2526030"/>
            <a:ext cx="1806575" cy="3382963"/>
            <a:chOff x="367205" y="1631863"/>
            <a:chExt cx="2137419" cy="4509956"/>
          </a:xfrm>
        </p:grpSpPr>
        <p:sp>
          <p:nvSpPr>
            <p:cNvPr id="171041" name="文本框 45"/>
            <p:cNvSpPr txBox="1"/>
            <p:nvPr/>
          </p:nvSpPr>
          <p:spPr>
            <a:xfrm flipH="1">
              <a:off x="425791" y="5649376"/>
              <a:ext cx="2078833" cy="492443"/>
            </a:xfrm>
            <a:prstGeom prst="rect">
              <a:avLst/>
            </a:prstGeom>
            <a:noFill/>
            <a:ln w="9525">
              <a:noFill/>
            </a:ln>
          </p:spPr>
          <p:txBody>
            <a:bodyPr>
              <a:spAutoFit/>
            </a:bodyPr>
            <a:p>
              <a:pPr algn="ctr" defTabSz="685800" eaLnBrk="1" hangingPunct="1">
                <a:buNone/>
              </a:pPr>
              <a:r>
                <a:rPr lang="zh-CN" altLang="en-US" sz="1800">
                  <a:solidFill>
                    <a:srgbClr val="5B307E"/>
                  </a:solidFill>
                  <a:latin typeface="微软雅黑" panose="020B0503020204020204" charset="-122"/>
                  <a:ea typeface="微软雅黑" panose="020B0503020204020204" charset="-122"/>
                </a:rPr>
                <a:t>底层通信技术</a:t>
              </a:r>
              <a:endParaRPr lang="en-US" altLang="zh-CN" sz="1800">
                <a:solidFill>
                  <a:srgbClr val="5B307E"/>
                </a:solidFill>
                <a:latin typeface="微软雅黑" panose="020B0503020204020204" charset="-122"/>
                <a:ea typeface="微软雅黑" panose="020B0503020204020204" charset="-122"/>
              </a:endParaRPr>
            </a:p>
          </p:txBody>
        </p:sp>
        <p:sp>
          <p:nvSpPr>
            <p:cNvPr id="171042" name="文本框 46"/>
            <p:cNvSpPr txBox="1"/>
            <p:nvPr/>
          </p:nvSpPr>
          <p:spPr>
            <a:xfrm flipH="1">
              <a:off x="420927" y="4321076"/>
              <a:ext cx="1561855" cy="492443"/>
            </a:xfrm>
            <a:prstGeom prst="rect">
              <a:avLst/>
            </a:prstGeom>
            <a:noFill/>
            <a:ln w="9525">
              <a:noFill/>
            </a:ln>
          </p:spPr>
          <p:txBody>
            <a:bodyPr>
              <a:spAutoFit/>
            </a:bodyPr>
            <a:p>
              <a:pPr algn="ctr" defTabSz="685800" eaLnBrk="1" hangingPunct="1">
                <a:buNone/>
              </a:pPr>
              <a:r>
                <a:rPr lang="zh-CN" altLang="en-US" sz="1800">
                  <a:solidFill>
                    <a:srgbClr val="5B307E"/>
                  </a:solidFill>
                  <a:latin typeface="微软雅黑" panose="020B0503020204020204" charset="-122"/>
                  <a:ea typeface="微软雅黑" panose="020B0503020204020204" charset="-122"/>
                </a:rPr>
                <a:t>计算系统</a:t>
              </a:r>
              <a:endParaRPr lang="en-US" altLang="zh-CN" sz="1800">
                <a:solidFill>
                  <a:srgbClr val="5B307E"/>
                </a:solidFill>
                <a:latin typeface="微软雅黑" panose="020B0503020204020204" charset="-122"/>
                <a:ea typeface="微软雅黑" panose="020B0503020204020204" charset="-122"/>
              </a:endParaRPr>
            </a:p>
          </p:txBody>
        </p:sp>
        <p:sp>
          <p:nvSpPr>
            <p:cNvPr id="171043" name="文本框 47"/>
            <p:cNvSpPr txBox="1"/>
            <p:nvPr/>
          </p:nvSpPr>
          <p:spPr>
            <a:xfrm flipH="1">
              <a:off x="367205" y="2989294"/>
              <a:ext cx="2137419" cy="492443"/>
            </a:xfrm>
            <a:prstGeom prst="rect">
              <a:avLst/>
            </a:prstGeom>
            <a:noFill/>
            <a:ln w="9525">
              <a:noFill/>
            </a:ln>
          </p:spPr>
          <p:txBody>
            <a:bodyPr>
              <a:spAutoFit/>
            </a:bodyPr>
            <a:p>
              <a:pPr algn="ctr" defTabSz="685800" eaLnBrk="1" hangingPunct="1">
                <a:buNone/>
              </a:pPr>
              <a:r>
                <a:rPr lang="zh-CN" altLang="en-US" sz="1800">
                  <a:solidFill>
                    <a:srgbClr val="5B307E"/>
                  </a:solidFill>
                  <a:latin typeface="微软雅黑" panose="020B0503020204020204" charset="-122"/>
                  <a:ea typeface="微软雅黑" panose="020B0503020204020204" charset="-122"/>
                </a:rPr>
                <a:t>应用支撑技术</a:t>
              </a:r>
              <a:endParaRPr lang="en-US" altLang="zh-CN" sz="1800">
                <a:solidFill>
                  <a:srgbClr val="5B307E"/>
                </a:solidFill>
                <a:latin typeface="微软雅黑" panose="020B0503020204020204" charset="-122"/>
                <a:ea typeface="微软雅黑" panose="020B0503020204020204" charset="-122"/>
              </a:endParaRPr>
            </a:p>
          </p:txBody>
        </p:sp>
        <p:sp>
          <p:nvSpPr>
            <p:cNvPr id="171044" name="文本框 48"/>
            <p:cNvSpPr txBox="1"/>
            <p:nvPr/>
          </p:nvSpPr>
          <p:spPr>
            <a:xfrm flipH="1">
              <a:off x="437526" y="1631863"/>
              <a:ext cx="1739013" cy="492443"/>
            </a:xfrm>
            <a:prstGeom prst="rect">
              <a:avLst/>
            </a:prstGeom>
            <a:noFill/>
            <a:ln w="9525">
              <a:noFill/>
            </a:ln>
          </p:spPr>
          <p:txBody>
            <a:bodyPr>
              <a:spAutoFit/>
            </a:bodyPr>
            <a:p>
              <a:pPr algn="ctr" defTabSz="685800" eaLnBrk="1" hangingPunct="1">
                <a:buNone/>
              </a:pPr>
              <a:r>
                <a:rPr lang="zh-CN" altLang="en-US" sz="1800">
                  <a:solidFill>
                    <a:srgbClr val="5B307E"/>
                  </a:solidFill>
                  <a:latin typeface="微软雅黑" panose="020B0503020204020204" charset="-122"/>
                  <a:ea typeface="微软雅黑" panose="020B0503020204020204" charset="-122"/>
                </a:rPr>
                <a:t>行业互联网</a:t>
              </a:r>
              <a:endParaRPr lang="en-US" altLang="zh-CN" sz="1800">
                <a:solidFill>
                  <a:srgbClr val="5B307E"/>
                </a:solidFill>
                <a:latin typeface="微软雅黑" panose="020B0503020204020204" charset="-122"/>
                <a:ea typeface="微软雅黑" panose="020B0503020204020204" charset="-122"/>
              </a:endParaRPr>
            </a:p>
          </p:txBody>
        </p:sp>
      </p:grpSp>
      <p:sp>
        <p:nvSpPr>
          <p:cNvPr id="171040" name="灯片编号占位符 8"/>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823845" y="2708910"/>
            <a:ext cx="3496310" cy="3415030"/>
          </a:xfrm>
          <a:prstGeom prst="rect">
            <a:avLst/>
          </a:prstGeom>
        </p:spPr>
      </p:pic>
      <p:sp>
        <p:nvSpPr>
          <p:cNvPr id="5" name="文本框 4"/>
          <p:cNvSpPr txBox="1"/>
          <p:nvPr>
            <p:custDataLst>
              <p:tags r:id="rId3"/>
            </p:custDataLst>
          </p:nvPr>
        </p:nvSpPr>
        <p:spPr>
          <a:xfrm>
            <a:off x="4067810" y="54855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90204" pitchFamily="34" charset="0"/>
                <a:ea typeface="微软雅黑" panose="020B0503020204020204" charset="-122"/>
              </a:rPr>
              <a:t>路由器</a:t>
            </a:r>
            <a:endParaRPr lang="zh-CN" altLang="en-US" sz="1800">
              <a:latin typeface="Arial" panose="020B0604020202090204" pitchFamily="34" charset="0"/>
              <a:ea typeface="微软雅黑" panose="020B0503020204020204" charset="-122"/>
            </a:endParaRPr>
          </a:p>
        </p:txBody>
      </p:sp>
      <p:sp>
        <p:nvSpPr>
          <p:cNvPr id="3" name="文本框 2"/>
          <p:cNvSpPr txBox="1"/>
          <p:nvPr/>
        </p:nvSpPr>
        <p:spPr>
          <a:xfrm>
            <a:off x="2327910" y="1628775"/>
            <a:ext cx="4572000" cy="1198880"/>
          </a:xfrm>
          <a:prstGeom prst="rect">
            <a:avLst/>
          </a:prstGeom>
          <a:noFill/>
        </p:spPr>
        <p:txBody>
          <a:bodyPr wrap="square" rtlCol="0" anchor="t">
            <a:spAutoFit/>
          </a:bodyPr>
          <a:p>
            <a:pPr algn="ctr"/>
            <a:r>
              <a:rPr lang="zh-CN" altLang="en-US"/>
              <a:t>路由器在OSI模型中的第三层，属于网络层设备。</a:t>
            </a:r>
            <a:endParaRPr lang="zh-CN" altLang="en-US"/>
          </a:p>
          <a:p>
            <a:pPr algn="ctr"/>
            <a:endParaRPr lang="zh-CN" altLang="en-US"/>
          </a:p>
          <a:p>
            <a:pPr algn="ct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73935" y="2276475"/>
            <a:ext cx="4596130" cy="2887345"/>
          </a:xfrm>
          <a:prstGeom prst="rect">
            <a:avLst/>
          </a:prstGeom>
        </p:spPr>
      </p:pic>
      <p:sp>
        <p:nvSpPr>
          <p:cNvPr id="5" name="文本框 4"/>
          <p:cNvSpPr txBox="1"/>
          <p:nvPr/>
        </p:nvSpPr>
        <p:spPr>
          <a:xfrm>
            <a:off x="3851910" y="620310"/>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90204" pitchFamily="34" charset="0"/>
                <a:ea typeface="微软雅黑" panose="020B0503020204020204" charset="-122"/>
              </a:rPr>
              <a:t>交换机</a:t>
            </a:r>
            <a:endParaRPr lang="zh-CN" altLang="en-US" sz="1800">
              <a:latin typeface="Arial" panose="020B0604020202090204" pitchFamily="34" charset="0"/>
              <a:ea typeface="微软雅黑" panose="020B0503020204020204" charset="-122"/>
            </a:endParaRPr>
          </a:p>
        </p:txBody>
      </p:sp>
      <p:sp>
        <p:nvSpPr>
          <p:cNvPr id="6" name="文本框 5"/>
          <p:cNvSpPr txBox="1"/>
          <p:nvPr/>
        </p:nvSpPr>
        <p:spPr>
          <a:xfrm>
            <a:off x="2267585" y="1412240"/>
            <a:ext cx="4572000" cy="645160"/>
          </a:xfrm>
          <a:prstGeom prst="rect">
            <a:avLst/>
          </a:prstGeom>
          <a:noFill/>
        </p:spPr>
        <p:txBody>
          <a:bodyPr wrap="square" rtlCol="0" anchor="t">
            <a:spAutoFit/>
          </a:bodyPr>
          <a:p>
            <a:pPr algn="ctr"/>
            <a:r>
              <a:rPr lang="zh-CN" altLang="en-US">
                <a:sym typeface="+mn-ea"/>
              </a:rPr>
              <a:t>交换机在OSI模型中的第二层，也就是数据链路层的设备。</a:t>
            </a:r>
            <a:endParaRPr lang="zh-CN" altLang="en-U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4932045" y="5589270"/>
            <a:ext cx="3312160" cy="7200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107950" y="635"/>
            <a:ext cx="8972550" cy="6760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7" name="New shape" hidden="1"/>
          <p:cNvSpPr/>
          <p:nvPr/>
        </p:nvSpPr>
        <p:spPr>
          <a:xfrm>
            <a:off x="0" y="0"/>
            <a:ext cx="1270000" cy="2540000"/>
          </a:xfrm>
          <a:prstGeom prst="rect">
            <a:avLst/>
          </a:prstGeom>
          <a:solidFill>
            <a:srgbClr val="4F81BD"/>
          </a:solidFill>
          <a:ln w="25400" cap="flat" cmpd="sng">
            <a:solidFill>
              <a:srgbClr val="385D8A"/>
            </a:solidFill>
            <a:prstDash val="solid"/>
            <a:round/>
            <a:headEnd type="none" w="med" len="med"/>
            <a:tailEnd type="none" w="med" len="med"/>
          </a:ln>
        </p:spPr>
        <p:txBody>
          <a:bodyPr anchor="ctr" anchorCtr="0"/>
          <a:p>
            <a:pPr algn="ctr"/>
            <a:r>
              <a:rPr lang="zh-CN" altLang="en-US"/>
              <a:t>什么是因特网</a:t>
            </a:r>
            <a:r>
              <a:rPr lang="en-US" altLang="zh-CN"/>
              <a:t>:“</a:t>
            </a:r>
            <a:r>
              <a:rPr lang="zh-CN" altLang="en-US"/>
              <a:t>具体细节”观点</a:t>
            </a:r>
            <a:endParaRPr lang="zh-CN" altLang="en-US"/>
          </a:p>
          <a:p>
            <a:pPr algn="ctr"/>
            <a:r>
              <a:rPr lang="zh-CN" altLang="en-US"/>
              <a:t>
口数以百万计的互联的计</a:t>
            </a:r>
            <a:endParaRPr lang="zh-CN" altLang="en-US"/>
          </a:p>
          <a:p>
            <a:pPr algn="ctr"/>
            <a:r>
              <a:rPr lang="zh-CN" altLang="en-US"/>
              <a:t>
站</a:t>
            </a:r>
            <a:endParaRPr lang="zh-CN" altLang="en-US"/>
          </a:p>
          <a:p>
            <a:pPr algn="ctr"/>
            <a:r>
              <a:rPr lang="zh-CN" altLang="en-US"/>
              <a:t>
算设备</a:t>
            </a:r>
            <a:r>
              <a:rPr lang="en-US" altLang="zh-CN"/>
              <a:t>:</a:t>
            </a:r>
            <a:r>
              <a:rPr lang="zh-CN" altLang="en-US"/>
              <a:t>主机</a:t>
            </a:r>
            <a:r>
              <a:rPr lang="en-US" altLang="zh-CN"/>
              <a:t>=</a:t>
            </a:r>
            <a:r>
              <a:rPr lang="zh-CN" altLang="en-US"/>
              <a:t>端系统</a:t>
            </a:r>
            <a:endParaRPr lang="zh-CN" altLang="en-US"/>
          </a:p>
          <a:p>
            <a:pPr algn="ctr"/>
            <a:r>
              <a:rPr lang="zh-CN" altLang="en-US"/>
              <a:t>
服务器</a:t>
            </a:r>
            <a:endParaRPr lang="zh-CN" altLang="en-US"/>
          </a:p>
          <a:p>
            <a:pPr algn="ctr"/>
            <a:r>
              <a:rPr lang="zh-CN" altLang="en-US"/>
              <a:t>
口运行网络应用</a:t>
            </a:r>
            <a:endParaRPr lang="zh-CN" altLang="en-US"/>
          </a:p>
          <a:p>
            <a:pPr algn="ctr"/>
            <a:r>
              <a:rPr lang="zh-CN" altLang="en-US"/>
              <a:t>
移动节点</a:t>
            </a:r>
            <a:endParaRPr lang="zh-CN" altLang="en-US"/>
          </a:p>
          <a:p>
            <a:pPr algn="ctr"/>
            <a:r>
              <a:rPr lang="zh-CN" altLang="en-US"/>
              <a:t>
口通信链路</a:t>
            </a:r>
            <a:endParaRPr lang="zh-CN" altLang="en-US"/>
          </a:p>
          <a:p>
            <a:pPr algn="ctr"/>
            <a:r>
              <a:rPr lang="zh-CN" altLang="en-US"/>
              <a:t>
光纤</a:t>
            </a:r>
            <a:r>
              <a:rPr lang="en-US" altLang="zh-CN"/>
              <a:t>,</a:t>
            </a:r>
            <a:r>
              <a:rPr lang="zh-CN" altLang="en-US"/>
              <a:t>铜缆</a:t>
            </a:r>
            <a:r>
              <a:rPr lang="en-US" altLang="zh-CN"/>
              <a:t>,</a:t>
            </a:r>
            <a:r>
              <a:rPr lang="zh-CN" altLang="en-US"/>
              <a:t>无线电</a:t>
            </a:r>
            <a:r>
              <a:rPr lang="en-US" altLang="zh-CN"/>
              <a:t>,</a:t>
            </a:r>
            <a:r>
              <a:rPr lang="zh-CN" altLang="en-US"/>
              <a:t>理</a:t>
            </a:r>
            <a:endParaRPr lang="zh-CN" altLang="en-US"/>
          </a:p>
          <a:p>
            <a:pPr algn="ctr"/>
            <a:r>
              <a:rPr lang="zh-CN" altLang="en-US"/>
              <a:t>
卫星</a:t>
            </a:r>
            <a:endParaRPr lang="zh-CN" altLang="en-US"/>
          </a:p>
          <a:p>
            <a:pPr algn="ctr"/>
            <a:r>
              <a:rPr lang="zh-CN" altLang="en-US"/>
              <a:t>
区域</a:t>
            </a:r>
            <a:endParaRPr lang="zh-CN" altLang="en-US"/>
          </a:p>
          <a:p>
            <a:pPr algn="ctr"/>
            <a:r>
              <a:rPr lang="zh-CN" altLang="en-US"/>
              <a:t>
</a:t>
            </a:r>
            <a:r>
              <a:rPr lang="en-US" altLang="zh-CN"/>
              <a:t>o</a:t>
            </a:r>
            <a:r>
              <a:rPr lang="zh-CN" altLang="en-US"/>
              <a:t>传输速率</a:t>
            </a:r>
            <a:r>
              <a:rPr lang="en-US" altLang="zh-CN"/>
              <a:t>=</a:t>
            </a:r>
            <a:r>
              <a:rPr lang="zh-CN" altLang="en-US"/>
              <a:t>带宽</a:t>
            </a:r>
            <a:endParaRPr lang="zh-CN" altLang="en-US"/>
          </a:p>
          <a:p>
            <a:pPr algn="ctr"/>
            <a:r>
              <a:rPr lang="zh-CN" altLang="en-US"/>
              <a:t>
</a:t>
            </a:r>
            <a:r>
              <a:rPr lang="en-US" altLang="zh-CN"/>
              <a:t>O</a:t>
            </a:r>
            <a:r>
              <a:rPr lang="zh-CN" altLang="en-US"/>
              <a:t>路由器</a:t>
            </a:r>
            <a:r>
              <a:rPr lang="en-US" altLang="zh-CN"/>
              <a:t>:</a:t>
            </a:r>
            <a:r>
              <a:rPr lang="zh-CN" altLang="en-US"/>
              <a:t>转发分组</a:t>
            </a:r>
            <a:r>
              <a:rPr lang="en-US" altLang="zh-CN"/>
              <a:t>(</a:t>
            </a:r>
            <a:r>
              <a:rPr lang="zh-CN" altLang="en-US"/>
              <a:t>数据</a:t>
            </a:r>
            <a:endParaRPr lang="zh-CN" altLang="en-US"/>
          </a:p>
          <a:p>
            <a:pPr algn="ctr"/>
            <a:r>
              <a:rPr lang="zh-CN" altLang="en-US"/>
              <a:t>
块</a:t>
            </a:r>
            <a:r>
              <a:rPr lang="en-US" altLang="zh-CN"/>
              <a:t>)</a:t>
            </a:r>
            <a:endParaRPr lang="en-US" altLang="zh-CN"/>
          </a:p>
          <a:p>
            <a:pPr algn="ctr"/>
            <a:r>
              <a:rPr lang="en-US" altLang="zh-CN"/>
              <a:t>
</a:t>
            </a:r>
            <a:r>
              <a:rPr lang="zh-CN" altLang="en-US"/>
              <a:t>公司网络</a:t>
            </a:r>
            <a:endParaRPr lang="zh-CN" altLang="en-US"/>
          </a:p>
          <a:p>
            <a:pPr algn="ctr"/>
            <a:r>
              <a:rPr lang="zh-CN" altLang="en-US"/>
              <a:t>
计算机网络和因特网概述</a:t>
            </a:r>
            <a:r>
              <a:rPr lang="en-US" altLang="zh-CN"/>
              <a:t>4</a:t>
            </a:r>
            <a:endParaRPr lang="en-US" altLang="zh-CN"/>
          </a:p>
          <a:p>
            <a:pPr algn="ctr"/>
            <a:r>
              <a:rPr lang="en-US" altLang="zh-CN"/>
              <a:t>
</a:t>
            </a:r>
            <a:endParaRPr lang="en-US" altLang="zh-CN"/>
          </a:p>
        </p:txBody>
      </p:sp>
      <p:pic>
        <p:nvPicPr>
          <p:cNvPr id="2" name="图片 1"/>
          <p:cNvPicPr>
            <a:picLocks noChangeAspect="1"/>
          </p:cNvPicPr>
          <p:nvPr/>
        </p:nvPicPr>
        <p:blipFill>
          <a:blip r:embed="rId1"/>
          <a:stretch>
            <a:fillRect/>
          </a:stretch>
        </p:blipFill>
        <p:spPr>
          <a:xfrm>
            <a:off x="107950" y="-27305"/>
            <a:ext cx="8902065" cy="67494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0"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3"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6525" y="82550"/>
            <a:ext cx="8946515" cy="6750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0"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3"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3820" y="22225"/>
            <a:ext cx="8937625" cy="67837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标题 1"/>
          <p:cNvSpPr>
            <a:spLocks noGrp="1"/>
          </p:cNvSpPr>
          <p:nvPr>
            <p:ph type="title"/>
          </p:nvPr>
        </p:nvSpPr>
        <p:spPr>
          <a:xfrm>
            <a:off x="467360" y="115888"/>
            <a:ext cx="8229600" cy="1143000"/>
          </a:xfrm>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sym typeface="+mn-ea"/>
              </a:rPr>
              <a:t>网络边缘</a:t>
            </a:r>
            <a:endParaRPr lang="zh-CN" altLang="en-US" kern="1200">
              <a:latin typeface="微软雅黑" panose="020B0503020204020204" charset="-122"/>
              <a:ea typeface="微软雅黑" panose="020B0503020204020204" charset="-122"/>
              <a:cs typeface="+mj-cs"/>
              <a:sym typeface="+mn-ea"/>
            </a:endParaRPr>
          </a:p>
        </p:txBody>
      </p:sp>
      <p:sp>
        <p:nvSpPr>
          <p:cNvPr id="6" name="内容占位符 5"/>
          <p:cNvSpPr>
            <a:spLocks noGrp="1"/>
          </p:cNvSpPr>
          <p:nvPr>
            <p:ph idx="1"/>
          </p:nvPr>
        </p:nvSpPr>
        <p:spPr>
          <a:xfrm>
            <a:off x="457200" y="1124585"/>
            <a:ext cx="4391025" cy="3440113"/>
          </a:xfrm>
        </p:spPr>
        <p:txBody>
          <a:bodyPr vert="horz" lIns="91440" tIns="45720" rIns="91440" bIns="45720" rtlCol="0"/>
          <a:p>
            <a:pPr marL="269875" indent="-269875" defTabSz="685800">
              <a:lnSpc>
                <a:spcPct val="120000"/>
              </a:lnSpc>
            </a:pPr>
            <a:r>
              <a:rPr lang="zh-CN" altLang="en-US" sz="2400"/>
              <a:t>主机</a:t>
            </a:r>
            <a:r>
              <a:rPr lang="en-US" altLang="zh-CN" sz="2400"/>
              <a:t>Host</a:t>
            </a:r>
            <a:endParaRPr lang="zh-CN" altLang="en-US" sz="2400"/>
          </a:p>
          <a:p>
            <a:pPr lvl="1" defTabSz="685800">
              <a:lnSpc>
                <a:spcPct val="120000"/>
              </a:lnSpc>
            </a:pPr>
            <a:r>
              <a:rPr lang="zh-CN" altLang="en-US" sz="2000"/>
              <a:t>客户端：便携机、智能手机、平板电脑，智能手环等各类智能终端</a:t>
            </a:r>
            <a:endParaRPr lang="en-US" altLang="zh-CN" sz="2000"/>
          </a:p>
          <a:p>
            <a:pPr lvl="1" defTabSz="685800">
              <a:lnSpc>
                <a:spcPct val="120000"/>
              </a:lnSpc>
            </a:pPr>
            <a:r>
              <a:rPr lang="zh-CN" altLang="en-US" sz="2000"/>
              <a:t>服务器（服务器通常位于数据中心）</a:t>
            </a:r>
            <a:endParaRPr lang="zh-CN" altLang="en-US" sz="2000"/>
          </a:p>
          <a:p>
            <a:pPr marL="269875" indent="-269875" defTabSz="685800">
              <a:lnSpc>
                <a:spcPct val="120000"/>
              </a:lnSpc>
            </a:pPr>
            <a:r>
              <a:rPr lang="zh-CN" altLang="en-US" sz="2400"/>
              <a:t>主机的功能</a:t>
            </a:r>
            <a:endParaRPr lang="zh-CN" altLang="en-US" sz="2400"/>
          </a:p>
          <a:p>
            <a:pPr lvl="1" defTabSz="685800">
              <a:lnSpc>
                <a:spcPct val="120000"/>
              </a:lnSpc>
            </a:pPr>
            <a:r>
              <a:rPr lang="zh-CN" altLang="en-US" sz="2000"/>
              <a:t>容纳（即运行）应用程序</a:t>
            </a:r>
            <a:endParaRPr lang="en-US" altLang="zh-CN" sz="2000"/>
          </a:p>
          <a:p>
            <a:pPr lvl="1" defTabSz="685800">
              <a:lnSpc>
                <a:spcPct val="120000"/>
              </a:lnSpc>
            </a:pPr>
            <a:r>
              <a:rPr lang="zh-CN" altLang="en-US" sz="2000"/>
              <a:t>产生信息并向接入网发送数据</a:t>
            </a:r>
            <a:endParaRPr lang="en-US" altLang="zh-CN" sz="2000"/>
          </a:p>
          <a:p>
            <a:pPr lvl="1" defTabSz="685800">
              <a:lnSpc>
                <a:spcPct val="120000"/>
              </a:lnSpc>
            </a:pPr>
            <a:r>
              <a:rPr lang="zh-CN" altLang="en-US" sz="2000"/>
              <a:t>从网络接收数据并提供给应用程序</a:t>
            </a:r>
            <a:endParaRPr lang="zh-CN" altLang="en-US" sz="2000"/>
          </a:p>
          <a:p>
            <a:pPr marL="269875" indent="-269875" defTabSz="685800">
              <a:lnSpc>
                <a:spcPct val="90000"/>
              </a:lnSpc>
            </a:pPr>
            <a:endParaRPr lang="zh-CN" altLang="en-US" sz="2000"/>
          </a:p>
        </p:txBody>
      </p:sp>
      <p:grpSp>
        <p:nvGrpSpPr>
          <p:cNvPr id="177155" name="组合 652"/>
          <p:cNvGrpSpPr/>
          <p:nvPr/>
        </p:nvGrpSpPr>
        <p:grpSpPr>
          <a:xfrm>
            <a:off x="5211763" y="1874838"/>
            <a:ext cx="3714750" cy="3598862"/>
            <a:chOff x="7543553" y="1481714"/>
            <a:chExt cx="4304454" cy="4798764"/>
          </a:xfrm>
        </p:grpSpPr>
        <p:pic>
          <p:nvPicPr>
            <p:cNvPr id="177159" name="图片 656" descr="图示, 工程绘图&#10;&#10;描述已自动生成"/>
            <p:cNvPicPr>
              <a:picLocks noChangeAspect="1"/>
            </p:cNvPicPr>
            <p:nvPr/>
          </p:nvPicPr>
          <p:blipFill>
            <a:blip r:embed="rId1"/>
            <a:stretch>
              <a:fillRect/>
            </a:stretch>
          </p:blipFill>
          <p:spPr>
            <a:xfrm>
              <a:off x="7543553" y="1481714"/>
              <a:ext cx="4161405" cy="4798764"/>
            </a:xfrm>
            <a:prstGeom prst="rect">
              <a:avLst/>
            </a:prstGeom>
            <a:noFill/>
            <a:ln w="9525">
              <a:noFill/>
            </a:ln>
          </p:spPr>
        </p:pic>
        <p:sp>
          <p:nvSpPr>
            <p:cNvPr id="658" name="Rectangle 8"/>
            <p:cNvSpPr/>
            <p:nvPr/>
          </p:nvSpPr>
          <p:spPr>
            <a:xfrm>
              <a:off x="9604200" y="1734285"/>
              <a:ext cx="1904507"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3" name="Rectangle 8"/>
            <p:cNvSpPr/>
            <p:nvPr/>
          </p:nvSpPr>
          <p:spPr>
            <a:xfrm>
              <a:off x="8916963" y="3307194"/>
              <a:ext cx="1904507" cy="128158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5" name="椭圆 664"/>
            <p:cNvSpPr/>
            <p:nvPr/>
          </p:nvSpPr>
          <p:spPr>
            <a:xfrm>
              <a:off x="7819407" y="1876057"/>
              <a:ext cx="552184" cy="9640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94" name="椭圆 693"/>
            <p:cNvSpPr/>
            <p:nvPr/>
          </p:nvSpPr>
          <p:spPr>
            <a:xfrm>
              <a:off x="7751007" y="3347293"/>
              <a:ext cx="957438"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40" name="椭圆 739"/>
            <p:cNvSpPr/>
            <p:nvPr/>
          </p:nvSpPr>
          <p:spPr>
            <a:xfrm>
              <a:off x="11107569"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5" name="椭圆 784"/>
            <p:cNvSpPr/>
            <p:nvPr/>
          </p:nvSpPr>
          <p:spPr>
            <a:xfrm>
              <a:off x="11026061" y="347954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6" name="椭圆 785"/>
            <p:cNvSpPr/>
            <p:nvPr/>
          </p:nvSpPr>
          <p:spPr>
            <a:xfrm>
              <a:off x="8084128" y="5282687"/>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7" name="椭圆 786"/>
            <p:cNvSpPr/>
            <p:nvPr/>
          </p:nvSpPr>
          <p:spPr>
            <a:xfrm>
              <a:off x="9949779" y="5329434"/>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77156" name="灯片编号占位符 2"/>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
        <p:nvSpPr>
          <p:cNvPr id="17" name="椭圆 16"/>
          <p:cNvSpPr/>
          <p:nvPr/>
        </p:nvSpPr>
        <p:spPr>
          <a:xfrm>
            <a:off x="6640513" y="5049838"/>
            <a:ext cx="801688" cy="450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8" name="椭圆 17"/>
          <p:cNvSpPr/>
          <p:nvPr/>
        </p:nvSpPr>
        <p:spPr>
          <a:xfrm>
            <a:off x="6337300" y="2170113"/>
            <a:ext cx="476250" cy="7239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051685" y="620395"/>
            <a:ext cx="4829175" cy="56959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xfrm>
            <a:off x="1547495" y="331788"/>
            <a:ext cx="6165850" cy="660400"/>
          </a:xfrm>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sym typeface="+mn-ea"/>
              </a:rPr>
              <a:t>网络边缘设备</a:t>
            </a:r>
            <a:endParaRPr lang="zh-CN" altLang="en-US" kern="1200">
              <a:latin typeface="微软雅黑" panose="020B0503020204020204" charset="-122"/>
              <a:ea typeface="微软雅黑" panose="020B0503020204020204" charset="-122"/>
              <a:cs typeface="+mj-cs"/>
            </a:endParaRPr>
          </a:p>
        </p:txBody>
      </p:sp>
      <p:sp>
        <p:nvSpPr>
          <p:cNvPr id="53250" name="内容占位符 2"/>
          <p:cNvSpPr>
            <a:spLocks noGrp="1"/>
          </p:cNvSpPr>
          <p:nvPr>
            <p:ph idx="1"/>
          </p:nvPr>
        </p:nvSpPr>
        <p:spPr>
          <a:xfrm>
            <a:off x="723900" y="1484313"/>
            <a:ext cx="7886700" cy="415925"/>
          </a:xfrm>
          <a:noFill/>
          <a:ln>
            <a:noFill/>
          </a:ln>
        </p:spPr>
        <p:txBody>
          <a:bodyPr vert="horz" wrap="square" lIns="91440" tIns="45720" rIns="91440" bIns="45720" anchor="t" anchorCtr="0">
            <a:spAutoFit/>
          </a:bodyPr>
          <a:p>
            <a:pPr marL="0" indent="0" algn="ctr" defTabSz="685800">
              <a:buFont typeface="Wingdings" panose="05000000000000000000" pitchFamily="2" charset="2"/>
              <a:buNone/>
            </a:pPr>
            <a:r>
              <a:rPr lang="en-US" altLang="en-US" kern="1200">
                <a:latin typeface="微软雅黑" panose="020B0503020204020204" charset="-122"/>
                <a:ea typeface="微软雅黑" panose="020B0503020204020204" charset="-122"/>
                <a:cs typeface="Arial" panose="020B0604020202090204" pitchFamily="34" charset="0"/>
                <a:sym typeface="+mn-ea"/>
              </a:rPr>
              <a:t>各式各样的</a:t>
            </a:r>
            <a:r>
              <a:rPr lang="zh-CN" altLang="en-US" kern="1200">
                <a:latin typeface="微软雅黑" panose="020B0503020204020204" charset="-122"/>
                <a:ea typeface="微软雅黑" panose="020B0503020204020204" charset="-122"/>
                <a:cs typeface="Arial" panose="020B0604020202090204" pitchFamily="34" charset="0"/>
                <a:sym typeface="+mn-ea"/>
              </a:rPr>
              <a:t>“主机”（</a:t>
            </a:r>
            <a:r>
              <a:rPr lang="en-US" altLang="zh-CN" kern="1200">
                <a:latin typeface="微软雅黑" panose="020B0503020204020204" charset="-122"/>
                <a:ea typeface="微软雅黑" panose="020B0503020204020204" charset="-122"/>
                <a:cs typeface="Arial" panose="020B0604020202090204" pitchFamily="34" charset="0"/>
                <a:sym typeface="+mn-ea"/>
              </a:rPr>
              <a:t>Host</a:t>
            </a:r>
            <a:r>
              <a:rPr lang="zh-CN" altLang="en-US" kern="1200">
                <a:latin typeface="微软雅黑" panose="020B0503020204020204" charset="-122"/>
                <a:ea typeface="微软雅黑" panose="020B0503020204020204" charset="-122"/>
                <a:cs typeface="Arial" panose="020B0604020202090204" pitchFamily="34" charset="0"/>
                <a:sym typeface="+mn-ea"/>
              </a:rPr>
              <a:t>）</a:t>
            </a:r>
            <a:endParaRPr lang="en-US" altLang="en-US" kern="1200">
              <a:latin typeface="微软雅黑" panose="020B0503020204020204" charset="-122"/>
              <a:ea typeface="Arial" panose="020B0604020202090204" pitchFamily="34" charset="0"/>
              <a:cs typeface="+mn-cs"/>
              <a:sym typeface="+mn-ea"/>
            </a:endParaRPr>
          </a:p>
        </p:txBody>
      </p:sp>
      <p:pic>
        <p:nvPicPr>
          <p:cNvPr id="53251" name="Picture 3" descr="toaster"/>
          <p:cNvPicPr>
            <a:picLocks noChangeAspect="1"/>
          </p:cNvPicPr>
          <p:nvPr/>
        </p:nvPicPr>
        <p:blipFill>
          <a:blip r:embed="rId1"/>
          <a:stretch>
            <a:fillRect/>
          </a:stretch>
        </p:blipFill>
        <p:spPr>
          <a:xfrm>
            <a:off x="1881188" y="4013200"/>
            <a:ext cx="1200150" cy="1100138"/>
          </a:xfrm>
          <a:prstGeom prst="rect">
            <a:avLst/>
          </a:prstGeom>
          <a:noFill/>
          <a:ln w="9525">
            <a:noFill/>
          </a:ln>
        </p:spPr>
      </p:pic>
      <p:sp>
        <p:nvSpPr>
          <p:cNvPr id="53252" name="Text Box 8"/>
          <p:cNvSpPr txBox="1"/>
          <p:nvPr/>
        </p:nvSpPr>
        <p:spPr>
          <a:xfrm>
            <a:off x="6491288" y="3443288"/>
            <a:ext cx="1104900" cy="554037"/>
          </a:xfrm>
          <a:prstGeom prst="rect">
            <a:avLst/>
          </a:prstGeom>
          <a:noFill/>
          <a:ln w="9525">
            <a:noFill/>
          </a:ln>
        </p:spPr>
        <p:txBody>
          <a:bodyPr>
            <a:spAutoFit/>
          </a:bodyPr>
          <a:p>
            <a:pPr algn="ctr" defTabSz="685800" eaLnBrk="1" hangingPunct="1">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rPr>
              <a:t>安全摄像头</a:t>
            </a:r>
            <a:endParaRPr lang="en-US" altLang="en-US" sz="1200">
              <a:solidFill>
                <a:srgbClr val="000000"/>
              </a:solidFill>
              <a:latin typeface="等线" panose="02010600030101010101" pitchFamily="2" charset="-122"/>
            </a:endParaRPr>
          </a:p>
        </p:txBody>
      </p:sp>
      <p:pic>
        <p:nvPicPr>
          <p:cNvPr id="53253" name="Picture 21"/>
          <p:cNvPicPr>
            <a:picLocks noChangeAspect="1"/>
          </p:cNvPicPr>
          <p:nvPr/>
        </p:nvPicPr>
        <p:blipFill>
          <a:blip r:embed="rId2"/>
          <a:stretch>
            <a:fillRect/>
          </a:stretch>
        </p:blipFill>
        <p:spPr>
          <a:xfrm>
            <a:off x="6583363" y="2705100"/>
            <a:ext cx="806450" cy="741363"/>
          </a:xfrm>
          <a:prstGeom prst="rect">
            <a:avLst/>
          </a:prstGeom>
          <a:noFill/>
          <a:ln w="9525">
            <a:noFill/>
          </a:ln>
        </p:spPr>
      </p:pic>
      <p:pic>
        <p:nvPicPr>
          <p:cNvPr id="53254" name="Picture 4" descr="whisper"/>
          <p:cNvPicPr>
            <a:picLocks noChangeAspect="1"/>
          </p:cNvPicPr>
          <p:nvPr/>
        </p:nvPicPr>
        <p:blipFill>
          <a:blip r:embed="rId3"/>
          <a:stretch>
            <a:fillRect/>
          </a:stretch>
        </p:blipFill>
        <p:spPr>
          <a:xfrm>
            <a:off x="1903413" y="2614613"/>
            <a:ext cx="1230312" cy="922337"/>
          </a:xfrm>
          <a:prstGeom prst="rect">
            <a:avLst/>
          </a:prstGeom>
          <a:noFill/>
          <a:ln w="9525">
            <a:noFill/>
          </a:ln>
        </p:spPr>
      </p:pic>
      <p:sp>
        <p:nvSpPr>
          <p:cNvPr id="53255" name="Text Box 7"/>
          <p:cNvSpPr txBox="1"/>
          <p:nvPr/>
        </p:nvSpPr>
        <p:spPr>
          <a:xfrm>
            <a:off x="1828800" y="3443288"/>
            <a:ext cx="1089025" cy="323850"/>
          </a:xfrm>
          <a:prstGeom prst="rect">
            <a:avLst/>
          </a:prstGeom>
          <a:noFill/>
          <a:ln w="9525">
            <a:noFill/>
          </a:ln>
        </p:spPr>
        <p:txBody>
          <a:bodyPr>
            <a:spAutoFit/>
          </a:bodyPr>
          <a:p>
            <a:pPr algn="ctr" defTabSz="685800" eaLnBrk="1" hangingPunct="1">
              <a:spcBef>
                <a:spcPts val="1250"/>
              </a:spcBef>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rPr>
              <a:t>IP相框</a:t>
            </a:r>
            <a:endParaRPr lang="en-US" altLang="en-US" sz="1500">
              <a:solidFill>
                <a:srgbClr val="000000"/>
              </a:solidFill>
              <a:latin typeface="微软雅黑" panose="020B0503020204020204" charset="-122"/>
              <a:ea typeface="微软雅黑" panose="020B0503020204020204" charset="-122"/>
            </a:endParaRPr>
          </a:p>
        </p:txBody>
      </p:sp>
      <p:graphicFrame>
        <p:nvGraphicFramePr>
          <p:cNvPr id="53256" name="Object 14"/>
          <p:cNvGraphicFramePr>
            <a:graphicFrameLocks noChangeAspect="1"/>
          </p:cNvGraphicFramePr>
          <p:nvPr/>
        </p:nvGraphicFramePr>
        <p:xfrm>
          <a:off x="7920038" y="3935413"/>
          <a:ext cx="576262" cy="1255712"/>
        </p:xfrm>
        <a:graphic>
          <a:graphicData uri="http://schemas.openxmlformats.org/presentationml/2006/ole">
            <mc:AlternateContent xmlns:mc="http://schemas.openxmlformats.org/markup-compatibility/2006">
              <mc:Choice xmlns:v="urn:schemas-microsoft-com:vml" Requires="v">
                <p:oleObj spid="_x0000_s3077" name="" r:id="rId4" imgW="1435100" imgH="3873500" progId="">
                  <p:embed/>
                </p:oleObj>
              </mc:Choice>
              <mc:Fallback>
                <p:oleObj name="" r:id="rId4" imgW="1435100" imgH="3873500" progId="">
                  <p:embed/>
                  <p:pic>
                    <p:nvPicPr>
                      <p:cNvPr id="0" name="图片 3076"/>
                      <p:cNvPicPr/>
                      <p:nvPr/>
                    </p:nvPicPr>
                    <p:blipFill>
                      <a:blip r:embed="rId5"/>
                      <a:stretch>
                        <a:fillRect/>
                      </a:stretch>
                    </p:blipFill>
                    <p:spPr>
                      <a:xfrm>
                        <a:off x="7920038" y="3935413"/>
                        <a:ext cx="576262" cy="1255712"/>
                      </a:xfrm>
                      <a:prstGeom prst="rect">
                        <a:avLst/>
                      </a:prstGeom>
                      <a:noFill/>
                      <a:ln w="38100">
                        <a:noFill/>
                        <a:miter/>
                      </a:ln>
                    </p:spPr>
                  </p:pic>
                </p:oleObj>
              </mc:Fallback>
            </mc:AlternateContent>
          </a:graphicData>
        </a:graphic>
      </p:graphicFrame>
      <p:sp>
        <p:nvSpPr>
          <p:cNvPr id="53257" name="Text Box 8"/>
          <p:cNvSpPr txBox="1"/>
          <p:nvPr/>
        </p:nvSpPr>
        <p:spPr>
          <a:xfrm>
            <a:off x="7694613" y="5175250"/>
            <a:ext cx="1104900" cy="554038"/>
          </a:xfrm>
          <a:prstGeom prst="rect">
            <a:avLst/>
          </a:prstGeom>
          <a:noFill/>
          <a:ln w="9525">
            <a:noFill/>
          </a:ln>
        </p:spPr>
        <p:txBody>
          <a:bodyPr>
            <a:spAutoFit/>
          </a:bodyPr>
          <a:p>
            <a:pPr algn="ctr" defTabSz="685800" eaLnBrk="1" hangingPunct="1">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rPr>
              <a:t>互联网冰箱</a:t>
            </a:r>
            <a:endParaRPr lang="en-US" altLang="en-US" sz="1500">
              <a:solidFill>
                <a:srgbClr val="000000"/>
              </a:solidFill>
              <a:latin typeface="微软雅黑" panose="020B0503020204020204" charset="-122"/>
              <a:ea typeface="微软雅黑" panose="020B0503020204020204" charset="-122"/>
            </a:endParaRPr>
          </a:p>
        </p:txBody>
      </p:sp>
      <p:pic>
        <p:nvPicPr>
          <p:cNvPr id="80" name="Picture 23"/>
          <p:cNvPicPr>
            <a:picLocks noChangeAspect="1" noChangeArrowheads="1"/>
          </p:cNvPicPr>
          <p:nvPr/>
        </p:nvPicPr>
        <p:blipFill>
          <a:blip r:embed="rId6" cstate="print"/>
          <a:srcRect/>
          <a:stretch>
            <a:fillRect/>
          </a:stretch>
        </p:blipFill>
        <p:spPr bwMode="auto">
          <a:xfrm>
            <a:off x="6767513" y="4129088"/>
            <a:ext cx="603250" cy="868363"/>
          </a:xfrm>
          <a:prstGeom prst="rect">
            <a:avLst/>
          </a:prstGeom>
          <a:noFill/>
          <a:ln>
            <a:noFill/>
          </a:ln>
          <a:effectLst>
            <a:outerShdw blurRad="50800" dist="38100" dir="8100000" algn="tr" rotWithShape="0">
              <a:prstClr val="black">
                <a:alpha val="40000"/>
              </a:prstClr>
            </a:outerShdw>
          </a:effectLst>
        </p:spPr>
      </p:pic>
      <p:sp>
        <p:nvSpPr>
          <p:cNvPr id="53259" name="Text Box 10"/>
          <p:cNvSpPr txBox="1"/>
          <p:nvPr/>
        </p:nvSpPr>
        <p:spPr>
          <a:xfrm>
            <a:off x="6392863" y="5175250"/>
            <a:ext cx="1300162" cy="323850"/>
          </a:xfrm>
          <a:prstGeom prst="rect">
            <a:avLst/>
          </a:prstGeom>
          <a:noFill/>
          <a:ln w="9525">
            <a:noFill/>
          </a:ln>
        </p:spPr>
        <p:txBody>
          <a:bodyPr>
            <a:spAutoFit/>
          </a:bodyPr>
          <a:p>
            <a:pPr algn="ctr" defTabSz="685800" eaLnBrk="1" hangingPunct="1">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rPr>
              <a:t>能源监测器</a:t>
            </a:r>
            <a:endParaRPr lang="en-US" altLang="en-US" sz="1500">
              <a:solidFill>
                <a:srgbClr val="000000"/>
              </a:solidFill>
              <a:latin typeface="微软雅黑" panose="020B0503020204020204" charset="-122"/>
              <a:ea typeface="微软雅黑" panose="020B0503020204020204" charset="-122"/>
            </a:endParaRPr>
          </a:p>
        </p:txBody>
      </p:sp>
      <p:pic>
        <p:nvPicPr>
          <p:cNvPr id="53260" name="Picture 1"/>
          <p:cNvPicPr>
            <a:picLocks noChangeAspect="1"/>
          </p:cNvPicPr>
          <p:nvPr/>
        </p:nvPicPr>
        <p:blipFill>
          <a:blip r:embed="rId7"/>
          <a:stretch>
            <a:fillRect/>
          </a:stretch>
        </p:blipFill>
        <p:spPr>
          <a:xfrm>
            <a:off x="3357563" y="4059238"/>
            <a:ext cx="923925" cy="1008062"/>
          </a:xfrm>
          <a:prstGeom prst="rect">
            <a:avLst/>
          </a:prstGeom>
          <a:noFill/>
          <a:ln w="9525">
            <a:noFill/>
          </a:ln>
        </p:spPr>
      </p:pic>
      <p:sp>
        <p:nvSpPr>
          <p:cNvPr id="53261" name="Text Box 8"/>
          <p:cNvSpPr txBox="1"/>
          <p:nvPr/>
        </p:nvSpPr>
        <p:spPr>
          <a:xfrm>
            <a:off x="3386138" y="5175250"/>
            <a:ext cx="979487" cy="323850"/>
          </a:xfrm>
          <a:prstGeom prst="rect">
            <a:avLst/>
          </a:prstGeom>
          <a:noFill/>
          <a:ln w="9525">
            <a:noFill/>
          </a:ln>
        </p:spPr>
        <p:txBody>
          <a:bodyPr>
            <a:spAutoFit/>
          </a:bodyPr>
          <a:p>
            <a:pPr algn="ctr" defTabSz="685800" eaLnBrk="1" hangingPunct="1">
              <a:spcBef>
                <a:spcPts val="1250"/>
              </a:spcBef>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sym typeface="+mn-ea"/>
              </a:rPr>
              <a:t>感应床垫</a:t>
            </a:r>
            <a:endParaRPr lang="en-US" altLang="en-US" sz="1500">
              <a:solidFill>
                <a:srgbClr val="000000"/>
              </a:solidFill>
              <a:latin typeface="微软雅黑" panose="020B0503020204020204" charset="-122"/>
              <a:ea typeface="微软雅黑" panose="020B0503020204020204" charset="-122"/>
              <a:sym typeface="+mn-ea"/>
            </a:endParaRPr>
          </a:p>
        </p:txBody>
      </p:sp>
      <p:pic>
        <p:nvPicPr>
          <p:cNvPr id="53262" name="Picture 23"/>
          <p:cNvPicPr>
            <a:picLocks noChangeAspect="1"/>
          </p:cNvPicPr>
          <p:nvPr/>
        </p:nvPicPr>
        <p:blipFill>
          <a:blip r:embed="rId8"/>
          <a:stretch>
            <a:fillRect/>
          </a:stretch>
        </p:blipFill>
        <p:spPr>
          <a:xfrm>
            <a:off x="977900" y="2700338"/>
            <a:ext cx="395288" cy="750887"/>
          </a:xfrm>
          <a:prstGeom prst="rect">
            <a:avLst/>
          </a:prstGeom>
          <a:noFill/>
          <a:ln w="9525">
            <a:noFill/>
          </a:ln>
        </p:spPr>
      </p:pic>
      <p:sp>
        <p:nvSpPr>
          <p:cNvPr id="53263" name="Text Box 8"/>
          <p:cNvSpPr txBox="1"/>
          <p:nvPr/>
        </p:nvSpPr>
        <p:spPr>
          <a:xfrm>
            <a:off x="723900" y="3443288"/>
            <a:ext cx="936625" cy="554037"/>
          </a:xfrm>
          <a:prstGeom prst="rect">
            <a:avLst/>
          </a:prstGeom>
          <a:noFill/>
          <a:ln w="9525">
            <a:noFill/>
          </a:ln>
        </p:spPr>
        <p:txBody>
          <a:bodyPr>
            <a:spAutoFit/>
          </a:bodyPr>
          <a:p>
            <a:pPr algn="ctr" defTabSz="685800" eaLnBrk="1" hangingPunct="1">
              <a:buFont typeface="Wingdings" panose="05000000000000000000" pitchFamily="2" charset="2"/>
              <a:buNone/>
            </a:pPr>
            <a:r>
              <a:rPr lang="zh-CN" altLang="en-US" sz="1500">
                <a:solidFill>
                  <a:srgbClr val="000000"/>
                </a:solidFill>
                <a:latin typeface="微软雅黑" panose="020B0503020204020204" charset="-122"/>
                <a:ea typeface="微软雅黑" panose="020B0503020204020204" charset="-122"/>
              </a:rPr>
              <a:t>智能音箱</a:t>
            </a:r>
            <a:endParaRPr lang="zh-CN" altLang="en-US" sz="1500">
              <a:solidFill>
                <a:srgbClr val="000000"/>
              </a:solidFill>
              <a:latin typeface="微软雅黑" panose="020B0503020204020204" charset="-122"/>
              <a:ea typeface="微软雅黑" panose="020B0503020204020204" charset="-122"/>
            </a:endParaRPr>
          </a:p>
        </p:txBody>
      </p:sp>
      <p:grpSp>
        <p:nvGrpSpPr>
          <p:cNvPr id="90" name="Group 26"/>
          <p:cNvGrpSpPr/>
          <p:nvPr/>
        </p:nvGrpSpPr>
        <p:grpSpPr>
          <a:xfrm>
            <a:off x="4658432" y="2833767"/>
            <a:ext cx="1622739" cy="484393"/>
            <a:chOff x="1382479" y="5420084"/>
            <a:chExt cx="2587556" cy="821190"/>
          </a:xfrm>
          <a:effectLst>
            <a:outerShdw blurRad="50800" dist="38100" dir="8100000" algn="tr" rotWithShape="0">
              <a:prstClr val="black">
                <a:alpha val="40000"/>
              </a:prstClr>
            </a:outerShdw>
          </a:effectLst>
        </p:grpSpPr>
        <p:pic>
          <p:nvPicPr>
            <p:cNvPr id="91" name="Picture 28"/>
            <p:cNvPicPr>
              <a:picLocks noChangeAspect="1"/>
            </p:cNvPicPr>
            <p:nvPr/>
          </p:nvPicPr>
          <p:blipFill>
            <a:blip r:embed="rId9" cstate="print"/>
            <a:stretch>
              <a:fillRect/>
            </a:stretch>
          </p:blipFill>
          <p:spPr bwMode="auto">
            <a:xfrm>
              <a:off x="1382479" y="5420084"/>
              <a:ext cx="1476590" cy="821190"/>
            </a:xfrm>
            <a:prstGeom prst="rect">
              <a:avLst/>
            </a:prstGeom>
            <a:noFill/>
            <a:ln>
              <a:noFill/>
            </a:ln>
          </p:spPr>
        </p:pic>
        <p:pic>
          <p:nvPicPr>
            <p:cNvPr id="92" name="Picture 29"/>
            <p:cNvPicPr>
              <a:picLocks noChangeAspect="1"/>
            </p:cNvPicPr>
            <p:nvPr/>
          </p:nvPicPr>
          <p:blipFill rotWithShape="1">
            <a:blip r:embed="rId10" cstate="print"/>
            <a:srcRect/>
            <a:stretch>
              <a:fillRect/>
            </a:stretch>
          </p:blipFill>
          <p:spPr>
            <a:xfrm>
              <a:off x="2859067" y="5420084"/>
              <a:ext cx="1110968" cy="821190"/>
            </a:xfrm>
            <a:prstGeom prst="rect">
              <a:avLst/>
            </a:prstGeom>
          </p:spPr>
        </p:pic>
      </p:grpSp>
      <p:sp>
        <p:nvSpPr>
          <p:cNvPr id="53265" name="Text Box 8"/>
          <p:cNvSpPr txBox="1"/>
          <p:nvPr/>
        </p:nvSpPr>
        <p:spPr>
          <a:xfrm>
            <a:off x="4686300" y="3443288"/>
            <a:ext cx="1649413" cy="323850"/>
          </a:xfrm>
          <a:prstGeom prst="rect">
            <a:avLst/>
          </a:prstGeom>
          <a:noFill/>
          <a:ln w="9525">
            <a:noFill/>
          </a:ln>
        </p:spPr>
        <p:txBody>
          <a:bodyPr>
            <a:spAutoFit/>
          </a:bodyPr>
          <a:p>
            <a:pPr algn="ctr" defTabSz="685800" eaLnBrk="1" hangingPunct="1">
              <a:spcBef>
                <a:spcPts val="1250"/>
              </a:spcBef>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rPr>
              <a:t>起搏器和监护仪</a:t>
            </a:r>
            <a:endParaRPr lang="en-US" altLang="en-US" sz="1500">
              <a:solidFill>
                <a:srgbClr val="000000"/>
              </a:solidFill>
              <a:latin typeface="微软雅黑" panose="020B0503020204020204" charset="-122"/>
              <a:ea typeface="微软雅黑" panose="020B0503020204020204" charset="-122"/>
            </a:endParaRPr>
          </a:p>
        </p:txBody>
      </p:sp>
      <p:pic>
        <p:nvPicPr>
          <p:cNvPr id="53266" name="Picture 33"/>
          <p:cNvPicPr>
            <a:picLocks noChangeAspect="1"/>
          </p:cNvPicPr>
          <p:nvPr/>
        </p:nvPicPr>
        <p:blipFill>
          <a:blip r:embed="rId11"/>
          <a:stretch>
            <a:fillRect/>
          </a:stretch>
        </p:blipFill>
        <p:spPr>
          <a:xfrm>
            <a:off x="3225800" y="2827338"/>
            <a:ext cx="1271588" cy="496887"/>
          </a:xfrm>
          <a:prstGeom prst="rect">
            <a:avLst/>
          </a:prstGeom>
          <a:noFill/>
          <a:ln w="9525">
            <a:noFill/>
          </a:ln>
        </p:spPr>
      </p:pic>
      <p:sp>
        <p:nvSpPr>
          <p:cNvPr id="53267" name="Text Box 10"/>
          <p:cNvSpPr txBox="1"/>
          <p:nvPr/>
        </p:nvSpPr>
        <p:spPr>
          <a:xfrm>
            <a:off x="3354388" y="3443288"/>
            <a:ext cx="1104900" cy="323850"/>
          </a:xfrm>
          <a:prstGeom prst="rect">
            <a:avLst/>
          </a:prstGeom>
          <a:noFill/>
          <a:ln w="9525">
            <a:noFill/>
          </a:ln>
        </p:spPr>
        <p:txBody>
          <a:bodyPr>
            <a:spAutoFit/>
          </a:bodyPr>
          <a:p>
            <a:pPr algn="ctr" defTabSz="685800" eaLnBrk="1" hangingPunct="1">
              <a:spcBef>
                <a:spcPts val="1250"/>
              </a:spcBef>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sym typeface="+mn-ea"/>
              </a:rPr>
              <a:t>AR 眼镜</a:t>
            </a:r>
            <a:endParaRPr lang="en-US" altLang="en-US" sz="1500">
              <a:solidFill>
                <a:srgbClr val="000000"/>
              </a:solidFill>
              <a:latin typeface="微软雅黑" panose="020B0503020204020204" charset="-122"/>
              <a:ea typeface="微软雅黑" panose="020B0503020204020204" charset="-122"/>
              <a:sym typeface="+mn-ea"/>
            </a:endParaRPr>
          </a:p>
        </p:txBody>
      </p:sp>
      <p:pic>
        <p:nvPicPr>
          <p:cNvPr id="53268" name="Picture 31"/>
          <p:cNvPicPr>
            <a:picLocks noChangeAspect="1"/>
          </p:cNvPicPr>
          <p:nvPr/>
        </p:nvPicPr>
        <p:blipFill>
          <a:blip r:embed="rId12"/>
          <a:stretch>
            <a:fillRect/>
          </a:stretch>
        </p:blipFill>
        <p:spPr>
          <a:xfrm>
            <a:off x="749300" y="4141788"/>
            <a:ext cx="938213" cy="842962"/>
          </a:xfrm>
          <a:prstGeom prst="rect">
            <a:avLst/>
          </a:prstGeom>
          <a:noFill/>
          <a:ln w="9525">
            <a:noFill/>
          </a:ln>
        </p:spPr>
      </p:pic>
      <p:sp>
        <p:nvSpPr>
          <p:cNvPr id="53269" name="Text Box 10"/>
          <p:cNvSpPr txBox="1"/>
          <p:nvPr/>
        </p:nvSpPr>
        <p:spPr>
          <a:xfrm>
            <a:off x="630238" y="5175250"/>
            <a:ext cx="1122362" cy="323850"/>
          </a:xfrm>
          <a:prstGeom prst="rect">
            <a:avLst/>
          </a:prstGeom>
          <a:noFill/>
          <a:ln w="9525">
            <a:noFill/>
          </a:ln>
        </p:spPr>
        <p:txBody>
          <a:bodyPr>
            <a:spAutoFit/>
          </a:bodyPr>
          <a:p>
            <a:pPr algn="ctr" defTabSz="685800" eaLnBrk="1" hangingPunct="1">
              <a:spcBef>
                <a:spcPts val="1250"/>
              </a:spcBef>
              <a:buFont typeface="Wingdings" panose="05000000000000000000" pitchFamily="2" charset="2"/>
              <a:buNone/>
            </a:pPr>
            <a:r>
              <a:rPr lang="en-US" altLang="en-US" sz="1500">
                <a:solidFill>
                  <a:srgbClr val="000000"/>
                </a:solidFill>
                <a:latin typeface="微软雅黑" panose="020B0503020204020204" charset="-122"/>
                <a:ea typeface="微软雅黑" panose="020B0503020204020204" charset="-122"/>
                <a:sym typeface="+mn-ea"/>
              </a:rPr>
              <a:t>智能手环</a:t>
            </a:r>
            <a:endParaRPr lang="en-US" altLang="en-US" sz="1500">
              <a:solidFill>
                <a:srgbClr val="000000"/>
              </a:solidFill>
              <a:latin typeface="微软雅黑" panose="020B0503020204020204" charset="-122"/>
              <a:ea typeface="微软雅黑" panose="020B0503020204020204" charset="-122"/>
              <a:sym typeface="+mn-ea"/>
            </a:endParaRPr>
          </a:p>
        </p:txBody>
      </p:sp>
      <p:pic>
        <p:nvPicPr>
          <p:cNvPr id="53270" name="Picture 53"/>
          <p:cNvPicPr>
            <a:picLocks noChangeAspect="1"/>
          </p:cNvPicPr>
          <p:nvPr/>
        </p:nvPicPr>
        <p:blipFill>
          <a:blip r:embed="rId13"/>
          <a:stretch>
            <a:fillRect/>
          </a:stretch>
        </p:blipFill>
        <p:spPr>
          <a:xfrm>
            <a:off x="7796213" y="2738438"/>
            <a:ext cx="822325" cy="676275"/>
          </a:xfrm>
          <a:prstGeom prst="rect">
            <a:avLst/>
          </a:prstGeom>
          <a:noFill/>
          <a:ln w="9525">
            <a:noFill/>
          </a:ln>
        </p:spPr>
      </p:pic>
      <p:pic>
        <p:nvPicPr>
          <p:cNvPr id="53271" name="Picture 46"/>
          <p:cNvPicPr>
            <a:picLocks noChangeAspect="1"/>
          </p:cNvPicPr>
          <p:nvPr/>
        </p:nvPicPr>
        <p:blipFill>
          <a:blip r:embed="rId14"/>
          <a:stretch>
            <a:fillRect/>
          </a:stretch>
        </p:blipFill>
        <p:spPr>
          <a:xfrm>
            <a:off x="4916488" y="4179888"/>
            <a:ext cx="1235075" cy="766762"/>
          </a:xfrm>
          <a:prstGeom prst="rect">
            <a:avLst/>
          </a:prstGeom>
          <a:noFill/>
          <a:ln w="9525">
            <a:noFill/>
          </a:ln>
        </p:spPr>
      </p:pic>
      <p:sp>
        <p:nvSpPr>
          <p:cNvPr id="53272" name="TextBox 49"/>
          <p:cNvSpPr txBox="1"/>
          <p:nvPr/>
        </p:nvSpPr>
        <p:spPr>
          <a:xfrm>
            <a:off x="5049838" y="5175250"/>
            <a:ext cx="950912" cy="323850"/>
          </a:xfrm>
          <a:prstGeom prst="rect">
            <a:avLst/>
          </a:prstGeom>
          <a:noFill/>
          <a:ln w="9525">
            <a:noFill/>
          </a:ln>
        </p:spPr>
        <p:txBody>
          <a:bodyPr>
            <a:spAutoFit/>
          </a:bodyPr>
          <a:p>
            <a:pPr algn="ctr" defTabSz="685800" eaLnBrk="1" hangingPunct="1">
              <a:buNone/>
            </a:pPr>
            <a:r>
              <a:rPr lang="en-US" altLang="en-US" sz="1500">
                <a:solidFill>
                  <a:srgbClr val="000000"/>
                </a:solidFill>
                <a:latin typeface="微软雅黑" panose="020B0503020204020204" charset="-122"/>
                <a:ea typeface="微软雅黑" panose="020B0503020204020204" charset="-122"/>
              </a:rPr>
              <a:t>智能汽车</a:t>
            </a:r>
            <a:endParaRPr lang="en-US" altLang="en-US" sz="1500">
              <a:solidFill>
                <a:srgbClr val="000000"/>
              </a:solidFill>
              <a:latin typeface="微软雅黑" panose="020B0503020204020204" charset="-122"/>
              <a:ea typeface="微软雅黑" panose="020B0503020204020204" charset="-122"/>
            </a:endParaRPr>
          </a:p>
        </p:txBody>
      </p:sp>
      <p:sp>
        <p:nvSpPr>
          <p:cNvPr id="53273" name="TextBox 55"/>
          <p:cNvSpPr txBox="1"/>
          <p:nvPr/>
        </p:nvSpPr>
        <p:spPr>
          <a:xfrm>
            <a:off x="7786688" y="3443288"/>
            <a:ext cx="842962" cy="323850"/>
          </a:xfrm>
          <a:prstGeom prst="rect">
            <a:avLst/>
          </a:prstGeom>
          <a:noFill/>
          <a:ln w="9525">
            <a:noFill/>
          </a:ln>
        </p:spPr>
        <p:txBody>
          <a:bodyPr>
            <a:spAutoFit/>
          </a:bodyPr>
          <a:p>
            <a:pPr algn="ctr" defTabSz="685800" eaLnBrk="1" hangingPunct="1">
              <a:buNone/>
            </a:pPr>
            <a:r>
              <a:rPr lang="en-US" altLang="en-US" sz="1500">
                <a:solidFill>
                  <a:srgbClr val="000000"/>
                </a:solidFill>
                <a:latin typeface="微软雅黑" panose="020B0503020204020204" charset="-122"/>
                <a:ea typeface="微软雅黑" panose="020B0503020204020204" charset="-122"/>
              </a:rPr>
              <a:t>自行车</a:t>
            </a:r>
            <a:endParaRPr lang="en-US" altLang="en-US" sz="1500">
              <a:solidFill>
                <a:srgbClr val="000000"/>
              </a:solidFill>
              <a:latin typeface="微软雅黑" panose="020B0503020204020204" charset="-122"/>
              <a:ea typeface="微软雅黑" panose="020B0503020204020204" charset="-122"/>
            </a:endParaRPr>
          </a:p>
        </p:txBody>
      </p:sp>
      <p:sp>
        <p:nvSpPr>
          <p:cNvPr id="53274" name="文本框 107"/>
          <p:cNvSpPr txBox="1"/>
          <p:nvPr/>
        </p:nvSpPr>
        <p:spPr>
          <a:xfrm>
            <a:off x="1828800" y="5175250"/>
            <a:ext cx="1304925" cy="300038"/>
          </a:xfrm>
          <a:prstGeom prst="rect">
            <a:avLst/>
          </a:prstGeom>
          <a:noFill/>
          <a:ln w="9525">
            <a:noFill/>
          </a:ln>
        </p:spPr>
        <p:txBody>
          <a:bodyPr lIns="68580" tIns="34290" rIns="68580" bIns="34290">
            <a:spAutoFit/>
          </a:bodyPr>
          <a:p>
            <a:pPr indent="-171450" algn="ctr" defTabSz="685800" eaLnBrk="1" hangingPunct="1">
              <a:spcBef>
                <a:spcPts val="450"/>
              </a:spcBef>
              <a:buNone/>
            </a:pPr>
            <a:r>
              <a:rPr lang="en-US" altLang="en-US" sz="1500">
                <a:solidFill>
                  <a:srgbClr val="000000"/>
                </a:solidFill>
                <a:latin typeface="微软雅黑" panose="020B0503020204020204" charset="-122"/>
                <a:ea typeface="微软雅黑" panose="020B0503020204020204" charset="-122"/>
                <a:sym typeface="+mn-ea"/>
              </a:rPr>
              <a:t>烤面包机</a:t>
            </a:r>
            <a:endParaRPr lang="en-US" altLang="en-US" sz="1500">
              <a:solidFill>
                <a:srgbClr val="000000"/>
              </a:solidFill>
              <a:latin typeface="微软雅黑" panose="020B0503020204020204" charset="-122"/>
              <a:ea typeface="微软雅黑" panose="020B0503020204020204" charset="-122"/>
              <a:sym typeface="+mn-ea"/>
            </a:endParaRPr>
          </a:p>
        </p:txBody>
      </p:sp>
      <p:sp>
        <p:nvSpPr>
          <p:cNvPr id="53275" name="灯片编号占位符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2"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5"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标题 1"/>
          <p:cNvSpPr>
            <a:spLocks noGrp="1"/>
          </p:cNvSpPr>
          <p:nvPr>
            <p:ph type="title"/>
          </p:nvPr>
        </p:nvSpPr>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sym typeface="+mn-ea"/>
              </a:rPr>
              <a:t>接入网概述</a:t>
            </a:r>
            <a:endParaRPr lang="zh-CN" altLang="en-US" kern="1200">
              <a:latin typeface="微软雅黑" panose="020B0503020204020204" charset="-122"/>
              <a:ea typeface="微软雅黑" panose="020B0503020204020204" charset="-122"/>
              <a:cs typeface="+mj-cs"/>
            </a:endParaRPr>
          </a:p>
        </p:txBody>
      </p:sp>
      <p:sp>
        <p:nvSpPr>
          <p:cNvPr id="3" name="内容占位符 2"/>
          <p:cNvSpPr>
            <a:spLocks noGrp="1"/>
          </p:cNvSpPr>
          <p:nvPr>
            <p:ph idx="1"/>
          </p:nvPr>
        </p:nvSpPr>
        <p:spPr>
          <a:xfrm>
            <a:off x="517525" y="1922463"/>
            <a:ext cx="4881563" cy="3598863"/>
          </a:xfrm>
        </p:spPr>
        <p:txBody>
          <a:bodyPr vert="horz" lIns="91440" tIns="45720" rIns="91440" bIns="45720" rtlCol="0"/>
          <a:p>
            <a:pPr marL="269875" indent="-269875" defTabSz="685800">
              <a:lnSpc>
                <a:spcPct val="90000"/>
              </a:lnSpc>
              <a:spcBef>
                <a:spcPts val="225"/>
              </a:spcBef>
            </a:pPr>
            <a:r>
              <a:rPr lang="zh-CN" altLang="en-US" sz="1900" kern="1200">
                <a:solidFill>
                  <a:srgbClr val="C00000"/>
                </a:solidFill>
                <a:latin typeface="微软雅黑" panose="020B0503020204020204" charset="-122"/>
                <a:ea typeface="微软雅黑" panose="020B0503020204020204" charset="-122"/>
                <a:cs typeface="+mn-cs"/>
                <a:sym typeface="+mn-ea"/>
              </a:rPr>
              <a:t>接入网目标</a:t>
            </a:r>
            <a:endParaRPr lang="en-US" altLang="zh-CN" sz="1900" kern="1200">
              <a:solidFill>
                <a:srgbClr val="C00000"/>
              </a:solidFill>
              <a:latin typeface="微软雅黑" panose="020B0503020204020204" charset="-122"/>
              <a:ea typeface="微软雅黑" panose="020B0503020204020204" charset="-122"/>
              <a:cs typeface="+mn-cs"/>
              <a:sym typeface="+mn-ea"/>
            </a:endParaRPr>
          </a:p>
          <a:p>
            <a:pPr lvl="1" defTabSz="685800">
              <a:lnSpc>
                <a:spcPct val="90000"/>
              </a:lnSpc>
              <a:spcBef>
                <a:spcPts val="225"/>
              </a:spcBef>
            </a:pPr>
            <a:r>
              <a:rPr lang="zh-CN" altLang="en-US" sz="1700" kern="1200">
                <a:latin typeface="微软雅黑" panose="020B0503020204020204" charset="-122"/>
                <a:ea typeface="微软雅黑" panose="020B0503020204020204" charset="-122"/>
                <a:cs typeface="+mn-cs"/>
                <a:sym typeface="+mn-ea"/>
              </a:rPr>
              <a:t>接入网的目标是将主机连接到边缘路由器上</a:t>
            </a:r>
            <a:endParaRPr lang="en-US" altLang="zh-CN" sz="1700" kern="1200">
              <a:latin typeface="微软雅黑" panose="020B0503020204020204" charset="-122"/>
              <a:ea typeface="微软雅黑" panose="020B0503020204020204" charset="-122"/>
              <a:cs typeface="+mn-cs"/>
              <a:sym typeface="+mn-ea"/>
            </a:endParaRPr>
          </a:p>
          <a:p>
            <a:pPr lvl="1" defTabSz="685800">
              <a:lnSpc>
                <a:spcPct val="90000"/>
              </a:lnSpc>
              <a:spcBef>
                <a:spcPts val="225"/>
              </a:spcBef>
            </a:pPr>
            <a:r>
              <a:rPr lang="zh-CN" altLang="en-US" sz="1700" kern="1200">
                <a:solidFill>
                  <a:srgbClr val="C00000"/>
                </a:solidFill>
                <a:latin typeface="微软雅黑" panose="020B0503020204020204" charset="-122"/>
                <a:ea typeface="微软雅黑" panose="020B0503020204020204" charset="-122"/>
                <a:cs typeface="+mn-cs"/>
                <a:sym typeface="+mn-ea"/>
              </a:rPr>
              <a:t>边缘路由器</a:t>
            </a:r>
            <a:r>
              <a:rPr lang="zh-CN" altLang="en-US" sz="1700" kern="1200">
                <a:latin typeface="微软雅黑" panose="020B0503020204020204" charset="-122"/>
                <a:ea typeface="微软雅黑" panose="020B0503020204020204" charset="-122"/>
                <a:cs typeface="+mn-cs"/>
                <a:sym typeface="+mn-ea"/>
              </a:rPr>
              <a:t>是端系统</a:t>
            </a:r>
            <a:r>
              <a:rPr lang="en-US" altLang="zh-CN" sz="1700" kern="1200">
                <a:latin typeface="微软雅黑" panose="020B0503020204020204" charset="-122"/>
                <a:ea typeface="微软雅黑" panose="020B0503020204020204" charset="-122"/>
                <a:cs typeface="+mn-cs"/>
                <a:sym typeface="+mn-ea"/>
              </a:rPr>
              <a:t>Host</a:t>
            </a:r>
            <a:r>
              <a:rPr lang="zh-CN" altLang="en-US" sz="1700" kern="1200">
                <a:latin typeface="微软雅黑" panose="020B0503020204020204" charset="-122"/>
                <a:ea typeface="微软雅黑" panose="020B0503020204020204" charset="-122"/>
                <a:cs typeface="+mn-cs"/>
                <a:sym typeface="+mn-ea"/>
              </a:rPr>
              <a:t>去往任何其他远程端系统的路径上的第一台路由器</a:t>
            </a:r>
            <a:endParaRPr lang="en-US" altLang="zh-CN" sz="1700" kern="1200">
              <a:latin typeface="微软雅黑" panose="020B0503020204020204" charset="-122"/>
              <a:ea typeface="微软雅黑" panose="020B0503020204020204" charset="-122"/>
              <a:cs typeface="+mn-cs"/>
              <a:sym typeface="+mn-ea"/>
            </a:endParaRPr>
          </a:p>
          <a:p>
            <a:pPr marL="269875" indent="-269875" defTabSz="685800">
              <a:lnSpc>
                <a:spcPct val="90000"/>
              </a:lnSpc>
              <a:spcBef>
                <a:spcPts val="225"/>
              </a:spcBef>
            </a:pPr>
            <a:r>
              <a:rPr lang="zh-CN" altLang="en-US" sz="1900" kern="1200">
                <a:latin typeface="微软雅黑" panose="020B0503020204020204" charset="-122"/>
                <a:ea typeface="微软雅黑" panose="020B0503020204020204" charset="-122"/>
                <a:cs typeface="+mn-cs"/>
                <a:sym typeface="+mn-ea"/>
              </a:rPr>
              <a:t>如何将终端系统连接到边缘路由器？</a:t>
            </a:r>
            <a:endParaRPr lang="zh-CN" altLang="en-US" sz="1900" kern="1200">
              <a:latin typeface="微软雅黑" panose="020B0503020204020204" charset="-122"/>
              <a:ea typeface="微软雅黑" panose="020B0503020204020204" charset="-122"/>
              <a:cs typeface="+mn-cs"/>
            </a:endParaRPr>
          </a:p>
          <a:p>
            <a:pPr lvl="1" defTabSz="685800">
              <a:lnSpc>
                <a:spcPct val="90000"/>
              </a:lnSpc>
              <a:spcBef>
                <a:spcPts val="225"/>
              </a:spcBef>
            </a:pPr>
            <a:r>
              <a:rPr lang="zh-CN" altLang="en-US" sz="1700" kern="1200">
                <a:latin typeface="微软雅黑" panose="020B0503020204020204" charset="-122"/>
                <a:ea typeface="微软雅黑" panose="020B0503020204020204" charset="-122"/>
                <a:cs typeface="+mn-cs"/>
                <a:sym typeface="+mn-ea"/>
              </a:rPr>
              <a:t>有线网络接入技术：光纤到户</a:t>
            </a:r>
            <a:r>
              <a:rPr lang="en-US" altLang="zh-CN" sz="1700" kern="1200">
                <a:latin typeface="微软雅黑" panose="020B0503020204020204" charset="-122"/>
                <a:ea typeface="微软雅黑" panose="020B0503020204020204" charset="-122"/>
                <a:cs typeface="+mn-cs"/>
                <a:sym typeface="+mn-ea"/>
              </a:rPr>
              <a:t>FTTH</a:t>
            </a:r>
            <a:r>
              <a:rPr lang="zh-CN" altLang="en-US" sz="1700" kern="1200">
                <a:latin typeface="微软雅黑" panose="020B0503020204020204" charset="-122"/>
                <a:ea typeface="微软雅黑" panose="020B0503020204020204" charset="-122"/>
                <a:cs typeface="+mn-cs"/>
                <a:sym typeface="+mn-ea"/>
              </a:rPr>
              <a:t>，以太网，同轴电缆，双绞线的</a:t>
            </a:r>
            <a:r>
              <a:rPr lang="en-US" altLang="zh-CN" sz="1700" kern="1200">
                <a:latin typeface="微软雅黑" panose="020B0503020204020204" charset="-122"/>
                <a:ea typeface="微软雅黑" panose="020B0503020204020204" charset="-122"/>
                <a:cs typeface="+mn-cs"/>
                <a:sym typeface="+mn-ea"/>
              </a:rPr>
              <a:t>DSL</a:t>
            </a:r>
            <a:r>
              <a:rPr lang="zh-CN" altLang="en-US" sz="1700" kern="1200">
                <a:latin typeface="微软雅黑" panose="020B0503020204020204" charset="-122"/>
                <a:ea typeface="微软雅黑" panose="020B0503020204020204" charset="-122"/>
                <a:cs typeface="+mn-cs"/>
                <a:sym typeface="+mn-ea"/>
              </a:rPr>
              <a:t>，古老的拨号上网</a:t>
            </a:r>
            <a:endParaRPr lang="en-US" altLang="zh-CN" sz="1700" kern="1200">
              <a:latin typeface="微软雅黑" panose="020B0503020204020204" charset="-122"/>
              <a:ea typeface="微软雅黑" panose="020B0503020204020204" charset="-122"/>
              <a:cs typeface="+mn-cs"/>
              <a:sym typeface="+mn-ea"/>
            </a:endParaRPr>
          </a:p>
          <a:p>
            <a:pPr lvl="1" defTabSz="685800">
              <a:lnSpc>
                <a:spcPct val="90000"/>
              </a:lnSpc>
              <a:spcBef>
                <a:spcPts val="225"/>
              </a:spcBef>
            </a:pPr>
            <a:r>
              <a:rPr lang="zh-CN" altLang="en-US" sz="1700" kern="1200">
                <a:latin typeface="微软雅黑" panose="020B0503020204020204" charset="-122"/>
                <a:ea typeface="微软雅黑" panose="020B0503020204020204" charset="-122"/>
                <a:cs typeface="+mn-cs"/>
                <a:sym typeface="+mn-ea"/>
              </a:rPr>
              <a:t>无线网络接入技术：WiFi、4G/5G，卫星广域覆盖</a:t>
            </a:r>
            <a:endParaRPr lang="en-US" altLang="zh-CN" sz="1700" kern="1200">
              <a:latin typeface="微软雅黑" panose="020B0503020204020204" charset="-122"/>
              <a:ea typeface="微软雅黑" panose="020B0503020204020204" charset="-122"/>
              <a:cs typeface="+mn-cs"/>
              <a:sym typeface="+mn-ea"/>
            </a:endParaRPr>
          </a:p>
          <a:p>
            <a:pPr lvl="1" defTabSz="685800">
              <a:lnSpc>
                <a:spcPct val="90000"/>
              </a:lnSpc>
              <a:spcBef>
                <a:spcPts val="225"/>
              </a:spcBef>
            </a:pPr>
            <a:r>
              <a:rPr lang="zh-CN" altLang="en-US" sz="1700" kern="1200">
                <a:latin typeface="微软雅黑" panose="020B0503020204020204" charset="-122"/>
                <a:ea typeface="微软雅黑" panose="020B0503020204020204" charset="-122"/>
                <a:cs typeface="+mn-cs"/>
                <a:sym typeface="+mn-ea"/>
              </a:rPr>
              <a:t>接入场景：住宅（家庭）接入网，机构（学校、公司）接入网，移动接入网络（WiFi、4G/5G）</a:t>
            </a:r>
            <a:endParaRPr lang="zh-CN" altLang="en-US" sz="1700" kern="1200">
              <a:latin typeface="微软雅黑" panose="020B0503020204020204" charset="-122"/>
              <a:ea typeface="微软雅黑" panose="020B0503020204020204" charset="-122"/>
              <a:cs typeface="+mn-cs"/>
              <a:sym typeface="+mn-ea"/>
            </a:endParaRPr>
          </a:p>
          <a:p>
            <a:pPr marL="269875" indent="-269875" defTabSz="685800">
              <a:lnSpc>
                <a:spcPct val="90000"/>
              </a:lnSpc>
              <a:spcBef>
                <a:spcPts val="225"/>
              </a:spcBef>
              <a:buFont typeface="Wingdings" panose="05000000000000000000" pitchFamily="2" charset="2"/>
              <a:buNone/>
            </a:pPr>
            <a:endParaRPr lang="zh-CN" altLang="en-US" sz="1900" kern="1200">
              <a:latin typeface="微软雅黑" panose="020B0503020204020204" charset="-122"/>
              <a:ea typeface="微软雅黑" panose="020B0503020204020204" charset="-122"/>
              <a:cs typeface="+mn-cs"/>
            </a:endParaRPr>
          </a:p>
          <a:p>
            <a:pPr marL="269875" indent="-269875" defTabSz="685800">
              <a:lnSpc>
                <a:spcPct val="90000"/>
              </a:lnSpc>
              <a:spcBef>
                <a:spcPts val="225"/>
              </a:spcBef>
              <a:buFont typeface="Wingdings" panose="05000000000000000000" pitchFamily="2" charset="2"/>
              <a:buNone/>
            </a:pPr>
            <a:endParaRPr lang="zh-CN" altLang="en-US" sz="1900" kern="1200">
              <a:latin typeface="微软雅黑" panose="020B0503020204020204" charset="-122"/>
              <a:ea typeface="微软雅黑" panose="020B0503020204020204" charset="-122"/>
              <a:cs typeface="+mn-cs"/>
            </a:endParaRPr>
          </a:p>
        </p:txBody>
      </p:sp>
      <p:sp>
        <p:nvSpPr>
          <p:cNvPr id="179203" name="文本框 6"/>
          <p:cNvSpPr txBox="1"/>
          <p:nvPr/>
        </p:nvSpPr>
        <p:spPr>
          <a:xfrm>
            <a:off x="899795" y="5678805"/>
            <a:ext cx="4224338" cy="369888"/>
          </a:xfrm>
          <a:prstGeom prst="rect">
            <a:avLst/>
          </a:prstGeom>
          <a:solidFill>
            <a:schemeClr val="bg1">
              <a:alpha val="67842"/>
            </a:schemeClr>
          </a:solidFill>
          <a:ln w="12700" cap="flat" cmpd="sng">
            <a:solidFill>
              <a:schemeClr val="tx1"/>
            </a:solidFill>
            <a:prstDash val="solid"/>
            <a:miter/>
            <a:headEnd type="none" w="med" len="med"/>
            <a:tailEnd type="none" w="med" len="med"/>
          </a:ln>
        </p:spPr>
        <p:txBody>
          <a:bodyPr>
            <a:spAutoFit/>
          </a:bodyPr>
          <a:p>
            <a:pPr algn="ctr" defTabSz="685800" eaLnBrk="1" hangingPunct="1">
              <a:buNone/>
            </a:pPr>
            <a:r>
              <a:rPr lang="zh-CN" altLang="en-US" sz="1800">
                <a:solidFill>
                  <a:srgbClr val="C00000"/>
                </a:solidFill>
                <a:latin typeface="微软雅黑" panose="020B0503020204020204" charset="-122"/>
                <a:ea typeface="微软雅黑" panose="020B0503020204020204" charset="-122"/>
                <a:sym typeface="+mn-ea"/>
              </a:rPr>
              <a:t>各种异构网络通过边缘路由器接入</a:t>
            </a:r>
            <a:endParaRPr lang="zh-CN" altLang="en-US" sz="1800">
              <a:solidFill>
                <a:srgbClr val="C00000"/>
              </a:solidFill>
              <a:latin typeface="微软雅黑" panose="020B0503020204020204" charset="-122"/>
              <a:ea typeface="微软雅黑" panose="020B0503020204020204" charset="-122"/>
            </a:endParaRPr>
          </a:p>
        </p:txBody>
      </p:sp>
      <p:grpSp>
        <p:nvGrpSpPr>
          <p:cNvPr id="179204" name="组合 12"/>
          <p:cNvGrpSpPr/>
          <p:nvPr/>
        </p:nvGrpSpPr>
        <p:grpSpPr>
          <a:xfrm>
            <a:off x="5715000" y="1905000"/>
            <a:ext cx="3121025" cy="3598863"/>
            <a:chOff x="7543553" y="1481714"/>
            <a:chExt cx="4161405" cy="4798764"/>
          </a:xfrm>
        </p:grpSpPr>
        <p:pic>
          <p:nvPicPr>
            <p:cNvPr id="179206" name="图片 10" descr="图示, 工程绘图&#10;&#10;描述已自动生成"/>
            <p:cNvPicPr>
              <a:picLocks noChangeAspect="1"/>
            </p:cNvPicPr>
            <p:nvPr/>
          </p:nvPicPr>
          <p:blipFill>
            <a:blip r:embed="rId1"/>
            <a:stretch>
              <a:fillRect/>
            </a:stretch>
          </p:blipFill>
          <p:spPr>
            <a:xfrm>
              <a:off x="7543553" y="1481714"/>
              <a:ext cx="4161405" cy="4798764"/>
            </a:xfrm>
            <a:prstGeom prst="rect">
              <a:avLst/>
            </a:prstGeom>
            <a:noFill/>
            <a:ln w="9525">
              <a:noFill/>
            </a:ln>
          </p:spPr>
        </p:pic>
        <p:sp>
          <p:nvSpPr>
            <p:cNvPr id="9" name="Rectangle 8"/>
            <p:cNvSpPr/>
            <p:nvPr/>
          </p:nvSpPr>
          <p:spPr>
            <a:xfrm>
              <a:off x="9640246" y="1604514"/>
              <a:ext cx="1861014"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8"/>
            <p:cNvSpPr/>
            <p:nvPr/>
          </p:nvSpPr>
          <p:spPr>
            <a:xfrm>
              <a:off x="8890979" y="3178484"/>
              <a:ext cx="2089785"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椭圆 21"/>
            <p:cNvSpPr/>
            <p:nvPr/>
          </p:nvSpPr>
          <p:spPr>
            <a:xfrm>
              <a:off x="8451592" y="2553095"/>
              <a:ext cx="893234" cy="78319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椭圆 22"/>
            <p:cNvSpPr/>
            <p:nvPr/>
          </p:nvSpPr>
          <p:spPr>
            <a:xfrm>
              <a:off x="8196778" y="3801376"/>
              <a:ext cx="585011"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椭圆 24"/>
            <p:cNvSpPr/>
            <p:nvPr/>
          </p:nvSpPr>
          <p:spPr>
            <a:xfrm>
              <a:off x="10782402"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椭圆 26"/>
            <p:cNvSpPr/>
            <p:nvPr/>
          </p:nvSpPr>
          <p:spPr>
            <a:xfrm>
              <a:off x="10686761" y="344632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椭圆 27"/>
            <p:cNvSpPr/>
            <p:nvPr/>
          </p:nvSpPr>
          <p:spPr>
            <a:xfrm>
              <a:off x="8440258" y="4838920"/>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椭圆 28"/>
            <p:cNvSpPr/>
            <p:nvPr/>
          </p:nvSpPr>
          <p:spPr>
            <a:xfrm>
              <a:off x="9640245" y="4829983"/>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79205" name="灯片编号占位符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标题 1"/>
          <p:cNvSpPr>
            <a:spLocks noGrp="1"/>
          </p:cNvSpPr>
          <p:nvPr>
            <p:ph type="title"/>
          </p:nvPr>
        </p:nvSpPr>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sym typeface="+mn-ea"/>
              </a:rPr>
              <a:t>接入网：光纤到户</a:t>
            </a:r>
            <a:r>
              <a:rPr lang="en-US" altLang="zh-CN" kern="1200">
                <a:latin typeface="微软雅黑" panose="020B0503020204020204" charset="-122"/>
                <a:ea typeface="微软雅黑" panose="020B0503020204020204" charset="-122"/>
                <a:cs typeface="+mj-cs"/>
                <a:sym typeface="+mn-ea"/>
              </a:rPr>
              <a:t>FTTH</a:t>
            </a:r>
            <a:endParaRPr lang="zh-CN" altLang="en-US" kern="1200">
              <a:latin typeface="微软雅黑" panose="020B0503020204020204" charset="-122"/>
              <a:ea typeface="微软雅黑" panose="020B0503020204020204" charset="-122"/>
              <a:cs typeface="+mj-cs"/>
            </a:endParaRPr>
          </a:p>
        </p:txBody>
      </p:sp>
      <p:sp>
        <p:nvSpPr>
          <p:cNvPr id="6" name="内容占位符 5"/>
          <p:cNvSpPr>
            <a:spLocks noGrp="1"/>
          </p:cNvSpPr>
          <p:nvPr>
            <p:ph idx="1"/>
          </p:nvPr>
        </p:nvSpPr>
        <p:spPr>
          <a:xfrm>
            <a:off x="636588" y="1946275"/>
            <a:ext cx="5257800" cy="3440113"/>
          </a:xfrm>
        </p:spPr>
        <p:txBody>
          <a:bodyPr vert="horz" lIns="91440" tIns="45720" rIns="91440" bIns="45720" rtlCol="0"/>
          <a:p>
            <a:pPr marL="269875" indent="-269875" defTabSz="685800">
              <a:lnSpc>
                <a:spcPct val="90000"/>
              </a:lnSpc>
            </a:pPr>
            <a:r>
              <a:rPr lang="en-US" altLang="zh-CN" sz="1800" kern="1200">
                <a:latin typeface="微软雅黑" panose="020B0503020204020204" charset="-122"/>
                <a:ea typeface="微软雅黑" panose="020B0503020204020204" charset="-122"/>
                <a:cs typeface="+mn-cs"/>
                <a:sym typeface="+mn-ea"/>
              </a:rPr>
              <a:t>光纤到户</a:t>
            </a:r>
            <a:r>
              <a:rPr lang="en-US" altLang="zh-CN" sz="1800" kern="1200">
                <a:latin typeface="微软雅黑" panose="020B0503020204020204" charset="-122"/>
                <a:ea typeface="微软雅黑" panose="020B0503020204020204" charset="-122"/>
                <a:cs typeface="+mn-cs"/>
              </a:rPr>
              <a:t>FTTH</a:t>
            </a:r>
            <a:endParaRPr lang="en-US" altLang="zh-CN" sz="1800" kern="1200">
              <a:latin typeface="微软雅黑" panose="020B0503020204020204" charset="-122"/>
              <a:ea typeface="微软雅黑" panose="020B0503020204020204" charset="-122"/>
              <a:cs typeface="+mn-cs"/>
              <a:sym typeface="+mn-ea"/>
            </a:endParaRPr>
          </a:p>
          <a:p>
            <a:pPr lvl="1" defTabSz="685800">
              <a:lnSpc>
                <a:spcPct val="90000"/>
              </a:lnSpc>
            </a:pPr>
            <a:r>
              <a:rPr lang="en-US" altLang="zh-CN" sz="1500" kern="1200">
                <a:latin typeface="微软雅黑" panose="020B0503020204020204" charset="-122"/>
                <a:ea typeface="微软雅黑" panose="020B0503020204020204" charset="-122"/>
                <a:cs typeface="+mn-cs"/>
                <a:sym typeface="+mn-ea"/>
              </a:rPr>
              <a:t>FTTH:</a:t>
            </a:r>
            <a:r>
              <a:rPr lang="zh-CN" altLang="en-US" sz="1500" kern="1200">
                <a:latin typeface="微软雅黑" panose="020B0503020204020204" charset="-122"/>
                <a:ea typeface="微软雅黑" panose="020B0503020204020204" charset="-122"/>
                <a:cs typeface="+mn-cs"/>
                <a:sym typeface="+mn-ea"/>
              </a:rPr>
              <a:t> </a:t>
            </a:r>
            <a:r>
              <a:rPr lang="en-US" altLang="zh-CN" sz="1500" kern="1200">
                <a:latin typeface="微软雅黑" panose="020B0503020204020204" charset="-122"/>
                <a:ea typeface="微软雅黑" panose="020B0503020204020204" charset="-122"/>
                <a:cs typeface="+mn-cs"/>
                <a:sym typeface="+mn-ea"/>
              </a:rPr>
              <a:t>Fiber To The Home</a:t>
            </a:r>
            <a:endParaRPr lang="en-US" altLang="zh-CN" sz="1500" kern="1200">
              <a:latin typeface="微软雅黑" panose="020B0503020204020204" charset="-122"/>
              <a:ea typeface="微软雅黑" panose="020B0503020204020204" charset="-122"/>
              <a:cs typeface="+mn-cs"/>
              <a:sym typeface="+mn-ea"/>
            </a:endParaRPr>
          </a:p>
          <a:p>
            <a:pPr lvl="1" defTabSz="685800">
              <a:lnSpc>
                <a:spcPct val="90000"/>
              </a:lnSpc>
            </a:pPr>
            <a:r>
              <a:rPr lang="zh-CN" altLang="en-US" sz="1500" kern="1200">
                <a:latin typeface="微软雅黑" panose="020B0503020204020204" charset="-122"/>
                <a:ea typeface="微软雅黑" panose="020B0503020204020204" charset="-122"/>
                <a:cs typeface="+mn-cs"/>
                <a:sym typeface="+mn-ea"/>
              </a:rPr>
              <a:t>我国及全球先进地区普遍采用的</a:t>
            </a:r>
            <a:r>
              <a:rPr lang="en-US" altLang="zh-CN" sz="1500" kern="1200">
                <a:latin typeface="微软雅黑" panose="020B0503020204020204" charset="-122"/>
                <a:ea typeface="微软雅黑" panose="020B0503020204020204" charset="-122"/>
                <a:cs typeface="+mn-cs"/>
              </a:rPr>
              <a:t>光纤通信的传输方法</a:t>
            </a:r>
            <a:endParaRPr lang="en-US" altLang="zh-CN" sz="1500" kern="1200">
              <a:latin typeface="微软雅黑" panose="020B0503020204020204" charset="-122"/>
              <a:ea typeface="微软雅黑" panose="020B0503020204020204" charset="-122"/>
              <a:cs typeface="+mn-cs"/>
            </a:endParaRPr>
          </a:p>
          <a:p>
            <a:pPr lvl="1" defTabSz="685800">
              <a:lnSpc>
                <a:spcPct val="90000"/>
              </a:lnSpc>
            </a:pPr>
            <a:r>
              <a:rPr lang="zh-CN" altLang="en-US" sz="1500" kern="1200">
                <a:latin typeface="微软雅黑" panose="020B0503020204020204" charset="-122"/>
                <a:ea typeface="微软雅黑" panose="020B0503020204020204" charset="-122"/>
                <a:cs typeface="+mn-cs"/>
              </a:rPr>
              <a:t>分为两类：有源光纤网络</a:t>
            </a:r>
            <a:r>
              <a:rPr lang="en-US" altLang="zh-CN" sz="1500" kern="1200">
                <a:latin typeface="微软雅黑" panose="020B0503020204020204" charset="-122"/>
                <a:ea typeface="微软雅黑" panose="020B0503020204020204" charset="-122"/>
                <a:cs typeface="+mn-cs"/>
              </a:rPr>
              <a:t>AON</a:t>
            </a:r>
            <a:r>
              <a:rPr lang="zh-CN" altLang="en-US" sz="1500" kern="1200">
                <a:latin typeface="微软雅黑" panose="020B0503020204020204" charset="-122"/>
                <a:ea typeface="微软雅黑" panose="020B0503020204020204" charset="-122"/>
                <a:cs typeface="+mn-cs"/>
              </a:rPr>
              <a:t>和无源光纤网络</a:t>
            </a:r>
            <a:r>
              <a:rPr lang="en-US" altLang="zh-CN" sz="1500" kern="1200">
                <a:latin typeface="微软雅黑" panose="020B0503020204020204" charset="-122"/>
                <a:ea typeface="微软雅黑" panose="020B0503020204020204" charset="-122"/>
                <a:cs typeface="+mn-cs"/>
              </a:rPr>
              <a:t>PON</a:t>
            </a:r>
            <a:endParaRPr lang="en-US" altLang="zh-CN" sz="1500" kern="1200">
              <a:latin typeface="微软雅黑" panose="020B0503020204020204" charset="-122"/>
              <a:ea typeface="微软雅黑" panose="020B0503020204020204" charset="-122"/>
              <a:cs typeface="+mn-cs"/>
            </a:endParaRPr>
          </a:p>
          <a:p>
            <a:pPr lvl="1" defTabSz="685800">
              <a:lnSpc>
                <a:spcPct val="90000"/>
              </a:lnSpc>
            </a:pPr>
            <a:r>
              <a:rPr lang="zh-CN" altLang="en-US" sz="1500" kern="1200">
                <a:latin typeface="微软雅黑" panose="020B0503020204020204" charset="-122"/>
                <a:ea typeface="微软雅黑" panose="020B0503020204020204" charset="-122"/>
                <a:cs typeface="+mn-cs"/>
              </a:rPr>
              <a:t>带宽大、线路稳定</a:t>
            </a:r>
            <a:endParaRPr lang="en-US" altLang="zh-CN" sz="1500" kern="1200">
              <a:latin typeface="微软雅黑" panose="020B0503020204020204" charset="-122"/>
              <a:ea typeface="微软雅黑" panose="020B0503020204020204" charset="-122"/>
              <a:cs typeface="+mn-cs"/>
            </a:endParaRPr>
          </a:p>
          <a:p>
            <a:pPr marL="269875" indent="-269875" defTabSz="685800">
              <a:lnSpc>
                <a:spcPct val="90000"/>
              </a:lnSpc>
            </a:pPr>
            <a:r>
              <a:rPr lang="zh-CN" altLang="en-US" sz="1800" kern="1200">
                <a:latin typeface="微软雅黑" panose="020B0503020204020204" charset="-122"/>
                <a:ea typeface="微软雅黑" panose="020B0503020204020204" charset="-122"/>
                <a:cs typeface="+mn-cs"/>
              </a:rPr>
              <a:t>无源光纤网络</a:t>
            </a:r>
            <a:r>
              <a:rPr lang="en-US" altLang="zh-CN" sz="1800" kern="1200">
                <a:latin typeface="微软雅黑" panose="020B0503020204020204" charset="-122"/>
                <a:ea typeface="微软雅黑" panose="020B0503020204020204" charset="-122"/>
                <a:cs typeface="+mn-cs"/>
              </a:rPr>
              <a:t>PON</a:t>
            </a:r>
            <a:endParaRPr lang="en-US" altLang="zh-CN" sz="1800" kern="1200">
              <a:latin typeface="微软雅黑" panose="020B0503020204020204" charset="-122"/>
              <a:ea typeface="微软雅黑" panose="020B0503020204020204" charset="-122"/>
              <a:cs typeface="+mn-cs"/>
            </a:endParaRPr>
          </a:p>
          <a:p>
            <a:pPr lvl="1" defTabSz="685800">
              <a:lnSpc>
                <a:spcPct val="90000"/>
              </a:lnSpc>
            </a:pPr>
            <a:r>
              <a:rPr lang="en-US" altLang="zh-CN" sz="1500" kern="1200">
                <a:latin typeface="微软雅黑" panose="020B0503020204020204" charset="-122"/>
                <a:ea typeface="微软雅黑" panose="020B0503020204020204" charset="-122"/>
                <a:cs typeface="+mn-cs"/>
              </a:rPr>
              <a:t>PON:</a:t>
            </a:r>
            <a:r>
              <a:rPr lang="zh-CN" altLang="en-US" sz="1500" kern="1200">
                <a:latin typeface="微软雅黑" panose="020B0503020204020204" charset="-122"/>
                <a:ea typeface="微软雅黑" panose="020B0503020204020204" charset="-122"/>
                <a:cs typeface="+mn-cs"/>
              </a:rPr>
              <a:t> </a:t>
            </a:r>
            <a:r>
              <a:rPr lang="en-US" altLang="zh-CN" sz="1500" kern="1200">
                <a:latin typeface="微软雅黑" panose="020B0503020204020204" charset="-122"/>
                <a:ea typeface="微软雅黑" panose="020B0503020204020204" charset="-122"/>
                <a:cs typeface="+mn-cs"/>
              </a:rPr>
              <a:t>Passive</a:t>
            </a:r>
            <a:r>
              <a:rPr lang="zh-CN" altLang="en-US" sz="1500" kern="1200">
                <a:latin typeface="微软雅黑" panose="020B0503020204020204" charset="-122"/>
                <a:ea typeface="微软雅黑" panose="020B0503020204020204" charset="-122"/>
                <a:cs typeface="+mn-cs"/>
              </a:rPr>
              <a:t> </a:t>
            </a:r>
            <a:r>
              <a:rPr lang="en-US" altLang="zh-CN" sz="1500" kern="1200">
                <a:latin typeface="微软雅黑" panose="020B0503020204020204" charset="-122"/>
                <a:ea typeface="微软雅黑" panose="020B0503020204020204" charset="-122"/>
                <a:cs typeface="+mn-cs"/>
              </a:rPr>
              <a:t>Optical</a:t>
            </a:r>
            <a:r>
              <a:rPr lang="zh-CN" altLang="en-US" sz="1500" kern="1200">
                <a:latin typeface="微软雅黑" panose="020B0503020204020204" charset="-122"/>
                <a:ea typeface="微软雅黑" panose="020B0503020204020204" charset="-122"/>
                <a:cs typeface="+mn-cs"/>
              </a:rPr>
              <a:t> </a:t>
            </a:r>
            <a:r>
              <a:rPr lang="en-US" altLang="zh-CN" sz="1500" kern="1200">
                <a:latin typeface="微软雅黑" panose="020B0503020204020204" charset="-122"/>
                <a:ea typeface="微软雅黑" panose="020B0503020204020204" charset="-122"/>
                <a:cs typeface="+mn-cs"/>
              </a:rPr>
              <a:t>Network</a:t>
            </a:r>
            <a:endParaRPr lang="en-US" altLang="zh-CN" sz="1500" kern="1200">
              <a:latin typeface="微软雅黑" panose="020B0503020204020204" charset="-122"/>
              <a:ea typeface="微软雅黑" panose="020B0503020204020204" charset="-122"/>
              <a:cs typeface="+mn-cs"/>
            </a:endParaRPr>
          </a:p>
          <a:p>
            <a:pPr lvl="1" defTabSz="685800">
              <a:lnSpc>
                <a:spcPct val="90000"/>
              </a:lnSpc>
            </a:pPr>
            <a:r>
              <a:rPr lang="en-US" altLang="zh-CN" sz="1500" kern="1200">
                <a:latin typeface="微软雅黑" panose="020B0503020204020204" charset="-122"/>
                <a:ea typeface="微软雅黑" panose="020B0503020204020204" charset="-122"/>
                <a:cs typeface="+mn-cs"/>
              </a:rPr>
              <a:t>OLT</a:t>
            </a:r>
            <a:r>
              <a:rPr lang="zh-CN" altLang="en-US" sz="1500" kern="1200">
                <a:latin typeface="微软雅黑" panose="020B0503020204020204" charset="-122"/>
                <a:ea typeface="微软雅黑" panose="020B0503020204020204" charset="-122"/>
                <a:cs typeface="+mn-cs"/>
              </a:rPr>
              <a:t>：局端的光线路终端</a:t>
            </a:r>
            <a:endParaRPr lang="zh-CN" altLang="en-US" sz="1500" kern="1200">
              <a:latin typeface="微软雅黑" panose="020B0503020204020204" charset="-122"/>
              <a:ea typeface="微软雅黑" panose="020B0503020204020204" charset="-122"/>
              <a:cs typeface="+mn-cs"/>
            </a:endParaRPr>
          </a:p>
          <a:p>
            <a:pPr lvl="1" defTabSz="685800">
              <a:lnSpc>
                <a:spcPct val="90000"/>
              </a:lnSpc>
            </a:pPr>
            <a:r>
              <a:rPr lang="en-US" altLang="zh-CN" sz="1500" kern="1200">
                <a:latin typeface="微软雅黑" panose="020B0503020204020204" charset="-122"/>
                <a:ea typeface="微软雅黑" panose="020B0503020204020204" charset="-122"/>
                <a:cs typeface="+mn-cs"/>
              </a:rPr>
              <a:t>ONU</a:t>
            </a:r>
            <a:r>
              <a:rPr lang="zh-CN" altLang="en-US" sz="1500" kern="1200">
                <a:latin typeface="微软雅黑" panose="020B0503020204020204" charset="-122"/>
                <a:ea typeface="微软雅黑" panose="020B0503020204020204" charset="-122"/>
                <a:cs typeface="+mn-cs"/>
              </a:rPr>
              <a:t>光网络单元（如光猫</a:t>
            </a:r>
            <a:r>
              <a:rPr lang="en-US" altLang="zh-CN" sz="1500" kern="1200">
                <a:latin typeface="微软雅黑" panose="020B0503020204020204" charset="-122"/>
                <a:ea typeface="微软雅黑" panose="020B0503020204020204" charset="-122"/>
                <a:cs typeface="+mn-cs"/>
              </a:rPr>
              <a:t>ONT</a:t>
            </a:r>
            <a:r>
              <a:rPr lang="zh-CN" altLang="en-US" sz="1500" kern="1200">
                <a:latin typeface="微软雅黑" panose="020B0503020204020204" charset="-122"/>
                <a:ea typeface="微软雅黑" panose="020B0503020204020204" charset="-122"/>
                <a:cs typeface="+mn-cs"/>
              </a:rPr>
              <a:t>）</a:t>
            </a:r>
            <a:endParaRPr lang="en-US" altLang="zh-CN" sz="1500" kern="1200">
              <a:latin typeface="微软雅黑" panose="020B0503020204020204" charset="-122"/>
              <a:ea typeface="微软雅黑" panose="020B0503020204020204" charset="-122"/>
              <a:cs typeface="+mn-cs"/>
            </a:endParaRPr>
          </a:p>
          <a:p>
            <a:pPr lvl="1" defTabSz="685800">
              <a:lnSpc>
                <a:spcPct val="90000"/>
              </a:lnSpc>
            </a:pPr>
            <a:r>
              <a:rPr lang="zh-CN" altLang="en-US" sz="1500" kern="1200">
                <a:latin typeface="微软雅黑" panose="020B0503020204020204" charset="-122"/>
                <a:ea typeface="微软雅黑" panose="020B0503020204020204" charset="-122"/>
                <a:cs typeface="+mn-cs"/>
              </a:rPr>
              <a:t>光猫</a:t>
            </a:r>
            <a:r>
              <a:rPr lang="en-US" altLang="zh-CN" sz="1500" kern="1200">
                <a:latin typeface="微软雅黑" panose="020B0503020204020204" charset="-122"/>
                <a:ea typeface="微软雅黑" panose="020B0503020204020204" charset="-122"/>
                <a:cs typeface="+mn-cs"/>
              </a:rPr>
              <a:t>ONT</a:t>
            </a:r>
            <a:r>
              <a:rPr lang="zh-CN" altLang="en-US" sz="1500" kern="1200">
                <a:latin typeface="微软雅黑" panose="020B0503020204020204" charset="-122"/>
                <a:ea typeface="微软雅黑" panose="020B0503020204020204" charset="-122"/>
                <a:cs typeface="+mn-cs"/>
              </a:rPr>
              <a:t>通过一个或多个无源</a:t>
            </a:r>
            <a:br>
              <a:rPr lang="en-US" altLang="zh-CN" sz="1500" kern="1200">
                <a:latin typeface="微软雅黑" panose="020B0503020204020204" charset="-122"/>
                <a:ea typeface="微软雅黑" panose="020B0503020204020204" charset="-122"/>
                <a:cs typeface="+mn-cs"/>
              </a:rPr>
            </a:br>
            <a:r>
              <a:rPr lang="zh-CN" altLang="en-US" sz="1500" kern="1200">
                <a:latin typeface="微软雅黑" panose="020B0503020204020204" charset="-122"/>
                <a:ea typeface="微软雅黑" panose="020B0503020204020204" charset="-122"/>
                <a:cs typeface="+mn-cs"/>
              </a:rPr>
              <a:t>分光器，连接到局端的光线路</a:t>
            </a:r>
            <a:br>
              <a:rPr lang="en-US" altLang="zh-CN" sz="1500" kern="1200">
                <a:latin typeface="微软雅黑" panose="020B0503020204020204" charset="-122"/>
                <a:ea typeface="微软雅黑" panose="020B0503020204020204" charset="-122"/>
                <a:cs typeface="+mn-cs"/>
              </a:rPr>
            </a:br>
            <a:r>
              <a:rPr lang="zh-CN" altLang="en-US" sz="1500" kern="1200">
                <a:latin typeface="微软雅黑" panose="020B0503020204020204" charset="-122"/>
                <a:ea typeface="微软雅黑" panose="020B0503020204020204" charset="-122"/>
                <a:cs typeface="+mn-cs"/>
              </a:rPr>
              <a:t>终端</a:t>
            </a:r>
            <a:r>
              <a:rPr lang="en-US" altLang="zh-CN" sz="1500" kern="1200">
                <a:latin typeface="微软雅黑" panose="020B0503020204020204" charset="-122"/>
                <a:ea typeface="微软雅黑" panose="020B0503020204020204" charset="-122"/>
                <a:cs typeface="+mn-cs"/>
              </a:rPr>
              <a:t>OLT</a:t>
            </a:r>
            <a:endParaRPr lang="zh-CN" altLang="en-US" sz="1500" kern="1200">
              <a:latin typeface="微软雅黑" panose="020B0503020204020204" charset="-122"/>
              <a:ea typeface="微软雅黑" panose="020B0503020204020204" charset="-122"/>
              <a:cs typeface="+mn-cs"/>
            </a:endParaRPr>
          </a:p>
        </p:txBody>
      </p:sp>
      <p:pic>
        <p:nvPicPr>
          <p:cNvPr id="181251" name="Picture 4"/>
          <p:cNvPicPr>
            <a:picLocks noChangeAspect="1"/>
          </p:cNvPicPr>
          <p:nvPr/>
        </p:nvPicPr>
        <p:blipFill>
          <a:blip r:embed="rId1"/>
          <a:stretch>
            <a:fillRect/>
          </a:stretch>
        </p:blipFill>
        <p:spPr>
          <a:xfrm>
            <a:off x="4175125" y="3224213"/>
            <a:ext cx="4251325" cy="2319337"/>
          </a:xfrm>
          <a:prstGeom prst="rect">
            <a:avLst/>
          </a:prstGeom>
          <a:noFill/>
          <a:ln w="9525">
            <a:noFill/>
          </a:ln>
        </p:spPr>
      </p:pic>
      <p:sp>
        <p:nvSpPr>
          <p:cNvPr id="3" name="矩形 2"/>
          <p:cNvSpPr/>
          <p:nvPr/>
        </p:nvSpPr>
        <p:spPr>
          <a:xfrm>
            <a:off x="5330825" y="3429000"/>
            <a:ext cx="2343150" cy="300038"/>
          </a:xfrm>
          <a:prstGeom prst="rect">
            <a:avLst/>
          </a:prstGeom>
          <a:solidFill>
            <a:schemeClr val="bg1"/>
          </a:solidFill>
        </p:spPr>
        <p:txBody>
          <a:bodyPr wrap="square">
            <a:spAutoFit/>
          </a:bodyPr>
          <a:p>
            <a:pPr algn="ctr" defTabSz="685800" eaLnBrk="1" hangingPunct="1">
              <a:buNone/>
            </a:pPr>
            <a:r>
              <a:rPr lang="zh-CN" altLang="en-US" sz="1300">
                <a:solidFill>
                  <a:srgbClr val="000000"/>
                </a:solidFill>
                <a:latin typeface="微软雅黑" panose="020B0503020204020204" charset="-122"/>
                <a:ea typeface="微软雅黑" panose="020B0503020204020204" charset="-122"/>
              </a:rPr>
              <a:t>无源光纤网络</a:t>
            </a:r>
            <a:r>
              <a:rPr lang="en-US" altLang="zh-CN" sz="1300">
                <a:solidFill>
                  <a:srgbClr val="000000"/>
                </a:solidFill>
                <a:latin typeface="微软雅黑" panose="020B0503020204020204" charset="-122"/>
                <a:ea typeface="微软雅黑" panose="020B0503020204020204" charset="-122"/>
              </a:rPr>
              <a:t>PON</a:t>
            </a:r>
            <a:endParaRPr lang="zh-CN" altLang="en-US" sz="1300">
              <a:solidFill>
                <a:srgbClr val="000000"/>
              </a:solidFill>
              <a:latin typeface="微软雅黑" panose="020B0503020204020204" charset="-122"/>
              <a:ea typeface="微软雅黑" panose="020B0503020204020204" charset="-122"/>
            </a:endParaRPr>
          </a:p>
        </p:txBody>
      </p:sp>
      <p:sp>
        <p:nvSpPr>
          <p:cNvPr id="181253" name="灯片编号占位符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
        <p:nvSpPr>
          <p:cNvPr id="9" name="矩形 8"/>
          <p:cNvSpPr/>
          <p:nvPr/>
        </p:nvSpPr>
        <p:spPr>
          <a:xfrm>
            <a:off x="6361113" y="2273300"/>
            <a:ext cx="1682750" cy="647700"/>
          </a:xfrm>
          <a:prstGeom prst="rect">
            <a:avLst/>
          </a:prstGeom>
          <a:noFill/>
          <a:ln w="9525" cap="flat" cmpd="sng">
            <a:solidFill>
              <a:srgbClr val="C00000"/>
            </a:solidFill>
            <a:prstDash val="solid"/>
            <a:miter/>
            <a:headEnd type="none" w="med" len="med"/>
            <a:tailEnd type="none" w="med" len="med"/>
          </a:ln>
        </p:spPr>
        <p:txBody>
          <a:bodyPr wrap="none">
            <a:spAutoFit/>
          </a:bodyPr>
          <a:p>
            <a:pPr algn="ctr" defTabSz="685800" eaLnBrk="1" hangingPunct="1">
              <a:buNone/>
            </a:pPr>
            <a:r>
              <a:rPr lang="zh-CN" altLang="en-US" sz="1800">
                <a:solidFill>
                  <a:srgbClr val="000000"/>
                </a:solidFill>
                <a:latin typeface="微软雅黑" panose="020B0503020204020204" charset="-122"/>
                <a:ea typeface="微软雅黑" panose="020B0503020204020204" charset="-122"/>
              </a:rPr>
              <a:t>我国</a:t>
            </a:r>
            <a:r>
              <a:rPr lang="en-US" altLang="zh-CN" sz="1800">
                <a:solidFill>
                  <a:srgbClr val="000000"/>
                </a:solidFill>
                <a:latin typeface="微软雅黑" panose="020B0503020204020204" charset="-122"/>
                <a:ea typeface="微软雅黑" panose="020B0503020204020204" charset="-122"/>
              </a:rPr>
              <a:t>FTTH</a:t>
            </a:r>
            <a:r>
              <a:rPr lang="zh-CN" altLang="en-US" sz="1800">
                <a:solidFill>
                  <a:srgbClr val="000000"/>
                </a:solidFill>
                <a:latin typeface="微软雅黑" panose="020B0503020204020204" charset="-122"/>
                <a:ea typeface="微软雅黑" panose="020B0503020204020204" charset="-122"/>
              </a:rPr>
              <a:t>用户</a:t>
            </a:r>
            <a:br>
              <a:rPr lang="en-US" altLang="zh-CN" sz="1800">
                <a:solidFill>
                  <a:srgbClr val="000000"/>
                </a:solidFill>
                <a:latin typeface="微软雅黑" panose="020B0503020204020204" charset="-122"/>
                <a:ea typeface="微软雅黑" panose="020B0503020204020204" charset="-122"/>
              </a:rPr>
            </a:br>
            <a:r>
              <a:rPr lang="zh-CN" altLang="en-US" sz="1800">
                <a:solidFill>
                  <a:srgbClr val="000000"/>
                </a:solidFill>
                <a:latin typeface="微软雅黑" panose="020B0503020204020204" charset="-122"/>
                <a:ea typeface="微软雅黑" panose="020B0503020204020204" charset="-122"/>
              </a:rPr>
              <a:t>已接近</a:t>
            </a:r>
            <a:r>
              <a:rPr lang="en-US" altLang="zh-CN" sz="1800">
                <a:solidFill>
                  <a:srgbClr val="000000"/>
                </a:solidFill>
                <a:latin typeface="微软雅黑" panose="020B0503020204020204" charset="-122"/>
                <a:ea typeface="微软雅黑" panose="020B0503020204020204" charset="-122"/>
              </a:rPr>
              <a:t>5</a:t>
            </a:r>
            <a:r>
              <a:rPr lang="zh-CN" altLang="en-US" sz="1800">
                <a:solidFill>
                  <a:srgbClr val="000000"/>
                </a:solidFill>
                <a:latin typeface="微软雅黑" panose="020B0503020204020204" charset="-122"/>
                <a:ea typeface="微软雅黑" panose="020B0503020204020204" charset="-122"/>
              </a:rPr>
              <a:t>亿</a:t>
            </a:r>
            <a:endParaRPr lang="en-US" altLang="zh-CN" sz="180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标题 1"/>
          <p:cNvSpPr>
            <a:spLocks noGrp="1"/>
          </p:cNvSpPr>
          <p:nvPr>
            <p:ph type="title"/>
          </p:nvPr>
        </p:nvSpPr>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rPr>
              <a:t>接入网：无线接入</a:t>
            </a:r>
            <a:endParaRPr lang="zh-CN" altLang="en-US" kern="1200">
              <a:latin typeface="微软雅黑" panose="020B0503020204020204" charset="-122"/>
              <a:ea typeface="微软雅黑" panose="020B0503020204020204" charset="-122"/>
              <a:cs typeface="+mj-cs"/>
            </a:endParaRPr>
          </a:p>
        </p:txBody>
      </p:sp>
      <p:sp>
        <p:nvSpPr>
          <p:cNvPr id="186370" name="内容占位符 2"/>
          <p:cNvSpPr>
            <a:spLocks noGrp="1"/>
          </p:cNvSpPr>
          <p:nvPr>
            <p:ph idx="1"/>
          </p:nvPr>
        </p:nvSpPr>
        <p:spPr>
          <a:xfrm>
            <a:off x="628650" y="1511300"/>
            <a:ext cx="7886700" cy="4586288"/>
          </a:xfrm>
          <a:noFill/>
          <a:ln>
            <a:noFill/>
          </a:ln>
        </p:spPr>
        <p:txBody>
          <a:bodyPr vert="horz" wrap="square" lIns="91440" tIns="45720" rIns="91440" bIns="45720" anchor="t" anchorCtr="0"/>
          <a:p>
            <a:pPr marL="269875" indent="-269875" defTabSz="685800"/>
            <a:r>
              <a:rPr lang="zh-CN" altLang="en-US" kern="1200">
                <a:latin typeface="微软雅黑" panose="020B0503020204020204" charset="-122"/>
                <a:ea typeface="微软雅黑" panose="020B0503020204020204" charset="-122"/>
                <a:cs typeface="+mn-cs"/>
              </a:rPr>
              <a:t>无线接入网</a:t>
            </a:r>
            <a:r>
              <a:rPr lang="zh-CN" altLang="en-US" kern="1200">
                <a:latin typeface="微软雅黑" panose="020B0503020204020204" charset="-122"/>
                <a:ea typeface="微软雅黑" panose="020B0503020204020204" charset="-122"/>
                <a:cs typeface="+mn-cs"/>
                <a:sym typeface="+mn-ea"/>
              </a:rPr>
              <a:t>通过基站</a:t>
            </a:r>
            <a:r>
              <a:rPr lang="en-US" altLang="zh-CN" kern="1200">
                <a:latin typeface="微软雅黑" panose="020B0503020204020204" charset="-122"/>
                <a:ea typeface="微软雅黑" panose="020B0503020204020204" charset="-122"/>
                <a:cs typeface="+mn-cs"/>
                <a:sym typeface="+mn-ea"/>
              </a:rPr>
              <a:t>(</a:t>
            </a:r>
            <a:r>
              <a:rPr lang="zh-CN" altLang="en-US" kern="1200">
                <a:latin typeface="微软雅黑" panose="020B0503020204020204" charset="-122"/>
                <a:ea typeface="微软雅黑" panose="020B0503020204020204" charset="-122"/>
                <a:cs typeface="+mn-cs"/>
                <a:sym typeface="+mn-ea"/>
              </a:rPr>
              <a:t>“接入点”</a:t>
            </a:r>
            <a:r>
              <a:rPr lang="en-US" altLang="zh-CN" kern="1200">
                <a:latin typeface="微软雅黑" panose="020B0503020204020204" charset="-122"/>
                <a:ea typeface="微软雅黑" panose="020B0503020204020204" charset="-122"/>
                <a:cs typeface="+mn-cs"/>
                <a:sym typeface="+mn-ea"/>
              </a:rPr>
              <a:t>)</a:t>
            </a:r>
            <a:r>
              <a:rPr lang="zh-CN" altLang="en-US" kern="1200">
                <a:latin typeface="微软雅黑" panose="020B0503020204020204" charset="-122"/>
                <a:ea typeface="微软雅黑" panose="020B0503020204020204" charset="-122"/>
                <a:cs typeface="+mn-cs"/>
                <a:sym typeface="+mn-ea"/>
              </a:rPr>
              <a:t>将</a:t>
            </a:r>
            <a:r>
              <a:rPr lang="zh-CN" altLang="en-US" kern="1200">
                <a:latin typeface="微软雅黑" panose="020B0503020204020204" charset="-122"/>
                <a:ea typeface="微软雅黑" panose="020B0503020204020204" charset="-122"/>
                <a:cs typeface="+mn-cs"/>
              </a:rPr>
              <a:t>终端系统连接到路由器上</a:t>
            </a:r>
            <a:endParaRPr lang="zh-CN" altLang="en-US" kern="1200">
              <a:latin typeface="微软雅黑" panose="020B0503020204020204" charset="-122"/>
              <a:ea typeface="微软雅黑" panose="020B0503020204020204" charset="-122"/>
              <a:cs typeface="+mn-cs"/>
            </a:endParaRPr>
          </a:p>
        </p:txBody>
      </p:sp>
      <p:grpSp>
        <p:nvGrpSpPr>
          <p:cNvPr id="186371" name="Group 2"/>
          <p:cNvGrpSpPr/>
          <p:nvPr/>
        </p:nvGrpSpPr>
        <p:grpSpPr>
          <a:xfrm>
            <a:off x="771525" y="2486025"/>
            <a:ext cx="3540125" cy="2930525"/>
            <a:chOff x="928086" y="2531112"/>
            <a:chExt cx="4720964" cy="3906215"/>
          </a:xfrm>
        </p:grpSpPr>
        <p:sp>
          <p:nvSpPr>
            <p:cNvPr id="186434" name="Rectangle 3"/>
            <p:cNvSpPr/>
            <p:nvPr/>
          </p:nvSpPr>
          <p:spPr>
            <a:xfrm>
              <a:off x="928086" y="2531112"/>
              <a:ext cx="4720964" cy="2969375"/>
            </a:xfrm>
            <a:prstGeom prst="rect">
              <a:avLst/>
            </a:prstGeom>
            <a:noFill/>
            <a:ln w="9525">
              <a:noFill/>
            </a:ln>
          </p:spPr>
          <p:txBody>
            <a:bodyPr/>
            <a:p>
              <a:pPr marL="257175" indent="-257175" defTabSz="685800" eaLnBrk="1" hangingPunct="1">
                <a:lnSpc>
                  <a:spcPct val="130000"/>
                </a:lnSpc>
                <a:spcBef>
                  <a:spcPct val="20000"/>
                </a:spcBef>
                <a:buClr>
                  <a:srgbClr val="000099"/>
                </a:buClr>
                <a:buSzPct val="65000"/>
                <a:buNone/>
              </a:pPr>
              <a:r>
                <a:rPr lang="en-US" altLang="en-US" sz="1800">
                  <a:solidFill>
                    <a:srgbClr val="CC0000"/>
                  </a:solidFill>
                  <a:latin typeface="微软雅黑" panose="020B0503020204020204" charset="-122"/>
                  <a:ea typeface="微软雅黑" panose="020B0503020204020204" charset="-122"/>
                </a:rPr>
                <a:t>无线局域网</a:t>
              </a:r>
              <a:r>
                <a:rPr lang="zh-CN" altLang="en-US" sz="1800">
                  <a:solidFill>
                    <a:srgbClr val="CC0000"/>
                  </a:solidFill>
                  <a:latin typeface="微软雅黑" panose="020B0503020204020204" charset="-122"/>
                  <a:ea typeface="微软雅黑" panose="020B0503020204020204" charset="-122"/>
                </a:rPr>
                <a:t>（</a:t>
              </a:r>
              <a:r>
                <a:rPr lang="en-US" altLang="zh-CN" sz="1800">
                  <a:solidFill>
                    <a:srgbClr val="CC0000"/>
                  </a:solidFill>
                  <a:latin typeface="微软雅黑" panose="020B0503020204020204" charset="-122"/>
                  <a:ea typeface="微软雅黑" panose="020B0503020204020204" charset="-122"/>
                </a:rPr>
                <a:t>WLAN</a:t>
              </a:r>
              <a:r>
                <a:rPr lang="zh-CN" altLang="en-US" sz="1800">
                  <a:solidFill>
                    <a:srgbClr val="CC0000"/>
                  </a:solidFill>
                  <a:latin typeface="微软雅黑" panose="020B0503020204020204" charset="-122"/>
                  <a:ea typeface="微软雅黑" panose="020B0503020204020204" charset="-122"/>
                </a:rPr>
                <a:t>）</a:t>
              </a:r>
              <a:endParaRPr lang="en-US" altLang="en-US" sz="1800">
                <a:solidFill>
                  <a:srgbClr val="CC0000"/>
                </a:solidFill>
                <a:latin typeface="Calibri" charset="0"/>
              </a:endParaRPr>
            </a:p>
            <a:p>
              <a:pPr marL="257175" indent="-257175" defTabSz="685800" eaLnBrk="1" hangingPunct="1">
                <a:lnSpc>
                  <a:spcPct val="130000"/>
                </a:lnSpc>
                <a:spcBef>
                  <a:spcPct val="20000"/>
                </a:spcBef>
                <a:buClr>
                  <a:srgbClr val="000099"/>
                </a:buClr>
                <a:buSzPct val="65000"/>
                <a:buFont typeface="Arial" panose="020B0604020202090204" pitchFamily="34" charset="0"/>
                <a:buChar char="•"/>
              </a:pPr>
              <a:r>
                <a:rPr lang="en-US" altLang="en-US" sz="1500">
                  <a:solidFill>
                    <a:srgbClr val="000000"/>
                  </a:solidFill>
                  <a:latin typeface="微软雅黑" panose="020B0503020204020204" charset="-122"/>
                  <a:ea typeface="微软雅黑" panose="020B0503020204020204" charset="-122"/>
                </a:rPr>
                <a:t>通常在建筑物内或周围（</a:t>
              </a:r>
              <a:r>
                <a:rPr lang="en-US" altLang="zh-CN" sz="1500">
                  <a:solidFill>
                    <a:srgbClr val="000000"/>
                  </a:solidFill>
                  <a:latin typeface="微软雅黑" panose="020B0503020204020204" charset="-122"/>
                  <a:ea typeface="微软雅黑" panose="020B0503020204020204" charset="-122"/>
                </a:rPr>
                <a:t>10</a:t>
              </a:r>
              <a:r>
                <a:rPr lang="en-US" altLang="en-US" sz="1500">
                  <a:solidFill>
                    <a:srgbClr val="000000"/>
                  </a:solidFill>
                  <a:latin typeface="微软雅黑" panose="020B0503020204020204" charset="-122"/>
                  <a:ea typeface="微软雅黑" panose="020B0503020204020204" charset="-122"/>
                </a:rPr>
                <a:t>米）</a:t>
              </a:r>
              <a:endParaRPr lang="en-US" altLang="en-US" sz="1500">
                <a:solidFill>
                  <a:srgbClr val="000000"/>
                </a:solidFill>
                <a:latin typeface="微软雅黑" panose="020B0503020204020204" charset="-122"/>
                <a:ea typeface="微软雅黑" panose="020B0503020204020204" charset="-122"/>
              </a:endParaRPr>
            </a:p>
            <a:p>
              <a:pPr marL="257175" indent="-257175" defTabSz="685800" eaLnBrk="1" hangingPunct="1">
                <a:lnSpc>
                  <a:spcPct val="130000"/>
                </a:lnSpc>
                <a:spcBef>
                  <a:spcPct val="20000"/>
                </a:spcBef>
                <a:buClr>
                  <a:srgbClr val="000099"/>
                </a:buClr>
                <a:buSzPct val="65000"/>
                <a:buFont typeface="Arial" panose="020B0604020202090204" pitchFamily="34" charset="0"/>
                <a:buChar char="•"/>
              </a:pPr>
              <a:r>
                <a:rPr lang="en-US" altLang="en-US" sz="1500">
                  <a:solidFill>
                    <a:srgbClr val="000000"/>
                  </a:solidFill>
                  <a:latin typeface="微软雅黑" panose="020B0503020204020204" charset="-122"/>
                  <a:ea typeface="微软雅黑" panose="020B0503020204020204" charset="-122"/>
                </a:rPr>
                <a:t>802.11b/g/n（WiFi）：</a:t>
              </a:r>
              <a:br>
                <a:rPr lang="en-US" altLang="en-US" sz="1500">
                  <a:solidFill>
                    <a:srgbClr val="000000"/>
                  </a:solidFill>
                  <a:latin typeface="微软雅黑" panose="020B0503020204020204" charset="-122"/>
                  <a:ea typeface="微软雅黑" panose="020B0503020204020204" charset="-122"/>
                </a:rPr>
              </a:br>
              <a:r>
                <a:rPr lang="en-US" altLang="en-US" sz="1500">
                  <a:solidFill>
                    <a:srgbClr val="000000"/>
                  </a:solidFill>
                  <a:latin typeface="微软雅黑" panose="020B0503020204020204" charset="-122"/>
                  <a:ea typeface="微软雅黑" panose="020B0503020204020204" charset="-122"/>
                </a:rPr>
                <a:t>11、54、450 Mbps等传输速率</a:t>
              </a:r>
              <a:endParaRPr lang="en-US" altLang="en-US" sz="1500">
                <a:solidFill>
                  <a:srgbClr val="000000"/>
                </a:solidFill>
                <a:latin typeface="微软雅黑" panose="020B0503020204020204" charset="-122"/>
                <a:ea typeface="微软雅黑" panose="020B0503020204020204" charset="-122"/>
              </a:endParaRPr>
            </a:p>
          </p:txBody>
        </p:sp>
        <p:grpSp>
          <p:nvGrpSpPr>
            <p:cNvPr id="186435" name="Group 85"/>
            <p:cNvGrpSpPr/>
            <p:nvPr/>
          </p:nvGrpSpPr>
          <p:grpSpPr>
            <a:xfrm>
              <a:off x="1457197" y="4740844"/>
              <a:ext cx="2487613" cy="1562100"/>
              <a:chOff x="2889" y="1631"/>
              <a:chExt cx="980" cy="743"/>
            </a:xfrm>
          </p:grpSpPr>
          <p:sp>
            <p:nvSpPr>
              <p:cNvPr id="186477" name="Rectangle 86"/>
              <p:cNvSpPr/>
              <p:nvPr/>
            </p:nvSpPr>
            <p:spPr>
              <a:xfrm>
                <a:off x="3046" y="1841"/>
                <a:ext cx="663" cy="533"/>
              </a:xfrm>
              <a:prstGeom prst="rect">
                <a:avLst/>
              </a:prstGeom>
              <a:solidFill>
                <a:srgbClr val="9CDFF9"/>
              </a:solidFill>
              <a:ln w="9525">
                <a:noFill/>
              </a:ln>
            </p:spPr>
            <p:txBody>
              <a:bodyPr wrap="none" anchor="ctr" anchorCtr="0"/>
              <a:p>
                <a:pPr defTabSz="685800" eaLnBrk="1" hangingPunct="1">
                  <a:buNone/>
                </a:pPr>
                <a:endParaRPr lang="en-US" altLang="en-US" sz="1800">
                  <a:solidFill>
                    <a:srgbClr val="000000"/>
                  </a:solidFill>
                  <a:latin typeface="Arial" panose="020B0604020202090204" pitchFamily="34" charset="0"/>
                </a:endParaRPr>
              </a:p>
            </p:txBody>
          </p:sp>
          <p:sp>
            <p:nvSpPr>
              <p:cNvPr id="186478" name="AutoShape 87"/>
              <p:cNvSpPr/>
              <p:nvPr/>
            </p:nvSpPr>
            <p:spPr>
              <a:xfrm>
                <a:off x="2889" y="1631"/>
                <a:ext cx="980" cy="253"/>
              </a:xfrm>
              <a:prstGeom prst="triangle">
                <a:avLst>
                  <a:gd name="adj" fmla="val 50000"/>
                </a:avLst>
              </a:prstGeom>
              <a:solidFill>
                <a:srgbClr val="9CDFF9"/>
              </a:solidFill>
              <a:ln w="9525">
                <a:noFill/>
              </a:ln>
            </p:spPr>
            <p:txBody>
              <a:bodyPr wrap="none" anchor="ctr" anchorCtr="0"/>
              <a:p>
                <a:pPr algn="ctr" defTabSz="685800" eaLnBrk="1" hangingPunct="1">
                  <a:buNone/>
                </a:pPr>
                <a:endParaRPr lang="en-US" altLang="en-US" sz="1800">
                  <a:solidFill>
                    <a:srgbClr val="00CCFF"/>
                  </a:solidFill>
                  <a:latin typeface="Arial" panose="020B0604020202090204" pitchFamily="34" charset="0"/>
                </a:endParaRPr>
              </a:p>
            </p:txBody>
          </p:sp>
        </p:grpSp>
        <p:sp>
          <p:nvSpPr>
            <p:cNvPr id="279" name="Line 110"/>
            <p:cNvSpPr>
              <a:spLocks noChangeShapeType="1"/>
            </p:cNvSpPr>
            <p:nvPr/>
          </p:nvSpPr>
          <p:spPr bwMode="auto">
            <a:xfrm>
              <a:off x="3123661" y="6082085"/>
              <a:ext cx="934073" cy="3964"/>
            </a:xfrm>
            <a:prstGeom prst="line">
              <a:avLst/>
            </a:prstGeom>
            <a:no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Line 116"/>
            <p:cNvSpPr>
              <a:spLocks noChangeShapeType="1"/>
            </p:cNvSpPr>
            <p:nvPr/>
          </p:nvSpPr>
          <p:spPr bwMode="auto">
            <a:xfrm flipV="1">
              <a:off x="2501772" y="6010844"/>
              <a:ext cx="287338" cy="4762"/>
            </a:xfrm>
            <a:prstGeom prst="line">
              <a:avLst/>
            </a:prstGeom>
            <a:no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6438" name="Group 246"/>
            <p:cNvGrpSpPr/>
            <p:nvPr/>
          </p:nvGrpSpPr>
          <p:grpSpPr>
            <a:xfrm>
              <a:off x="2025522" y="5620319"/>
              <a:ext cx="863600" cy="588962"/>
              <a:chOff x="2967" y="478"/>
              <a:chExt cx="788" cy="625"/>
            </a:xfrm>
          </p:grpSpPr>
          <p:pic>
            <p:nvPicPr>
              <p:cNvPr id="186475" name="Picture 247" descr="access_point_stylized_small"/>
              <p:cNvPicPr>
                <a:picLocks noChangeAspect="1"/>
              </p:cNvPicPr>
              <p:nvPr/>
            </p:nvPicPr>
            <p:blipFill>
              <a:blip r:embed="rId1"/>
              <a:stretch>
                <a:fillRect/>
              </a:stretch>
            </p:blipFill>
            <p:spPr>
              <a:xfrm>
                <a:off x="3012" y="559"/>
                <a:ext cx="576" cy="544"/>
              </a:xfrm>
              <a:prstGeom prst="rect">
                <a:avLst/>
              </a:prstGeom>
              <a:noFill/>
              <a:ln w="9525">
                <a:noFill/>
              </a:ln>
            </p:spPr>
          </p:pic>
          <p:pic>
            <p:nvPicPr>
              <p:cNvPr id="186476" name="Picture 248" descr="antenna_radiation_stylized"/>
              <p:cNvPicPr>
                <a:picLocks noChangeAspect="1"/>
              </p:cNvPicPr>
              <p:nvPr/>
            </p:nvPicPr>
            <p:blipFill>
              <a:blip r:embed="rId2"/>
              <a:stretch>
                <a:fillRect/>
              </a:stretch>
            </p:blipFill>
            <p:spPr>
              <a:xfrm>
                <a:off x="2967" y="478"/>
                <a:ext cx="788" cy="188"/>
              </a:xfrm>
              <a:prstGeom prst="rect">
                <a:avLst/>
              </a:prstGeom>
              <a:noFill/>
              <a:ln w="9525">
                <a:noFill/>
              </a:ln>
            </p:spPr>
          </p:pic>
        </p:grpSp>
        <p:grpSp>
          <p:nvGrpSpPr>
            <p:cNvPr id="186439" name="Group 390"/>
            <p:cNvGrpSpPr/>
            <p:nvPr/>
          </p:nvGrpSpPr>
          <p:grpSpPr>
            <a:xfrm>
              <a:off x="1939797" y="4851969"/>
              <a:ext cx="757238" cy="682625"/>
              <a:chOff x="877" y="1008"/>
              <a:chExt cx="2747" cy="2591"/>
            </a:xfrm>
          </p:grpSpPr>
          <p:pic>
            <p:nvPicPr>
              <p:cNvPr id="186452" name="Picture 391" descr="antenna_stylized"/>
              <p:cNvPicPr>
                <a:picLocks noChangeAspect="1"/>
              </p:cNvPicPr>
              <p:nvPr/>
            </p:nvPicPr>
            <p:blipFill>
              <a:blip r:embed="rId3"/>
              <a:stretch>
                <a:fillRect/>
              </a:stretch>
            </p:blipFill>
            <p:spPr>
              <a:xfrm>
                <a:off x="877" y="1008"/>
                <a:ext cx="2725" cy="1421"/>
              </a:xfrm>
              <a:prstGeom prst="rect">
                <a:avLst/>
              </a:prstGeom>
              <a:noFill/>
              <a:ln w="9525">
                <a:noFill/>
              </a:ln>
            </p:spPr>
          </p:pic>
          <p:pic>
            <p:nvPicPr>
              <p:cNvPr id="186453" name="Picture 392" descr="laptop_keyboard"/>
              <p:cNvPicPr>
                <a:picLocks noChangeAspect="1"/>
              </p:cNvPicPr>
              <p:nvPr/>
            </p:nvPicPr>
            <p:blipFill>
              <a:blip r:embed="rId4"/>
              <a:stretch>
                <a:fillRect/>
              </a:stretch>
            </p:blipFill>
            <p:spPr>
              <a:xfrm rot="109064" flipH="1">
                <a:off x="1009" y="2586"/>
                <a:ext cx="2245" cy="1013"/>
              </a:xfrm>
              <a:prstGeom prst="rect">
                <a:avLst/>
              </a:prstGeom>
              <a:noFill/>
              <a:ln w="9525">
                <a:noFill/>
              </a:ln>
            </p:spPr>
          </p:pic>
          <p:sp>
            <p:nvSpPr>
              <p:cNvPr id="389" name="Freeform 393"/>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6455" name="Picture 394" descr="screen"/>
              <p:cNvPicPr>
                <a:picLocks noChangeAspect="1"/>
              </p:cNvPicPr>
              <p:nvPr/>
            </p:nvPicPr>
            <p:blipFill>
              <a:blip r:embed="rId5"/>
              <a:stretch>
                <a:fillRect/>
              </a:stretch>
            </p:blipFill>
            <p:spPr>
              <a:xfrm>
                <a:off x="1842" y="1637"/>
                <a:ext cx="1642" cy="1203"/>
              </a:xfrm>
              <a:prstGeom prst="rect">
                <a:avLst/>
              </a:prstGeom>
              <a:noFill/>
              <a:ln w="9525">
                <a:noFill/>
              </a:ln>
            </p:spPr>
          </p:pic>
          <p:sp>
            <p:nvSpPr>
              <p:cNvPr id="391" name="Freeform 395"/>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396"/>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397"/>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398"/>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399"/>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400"/>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6462" name="Group 401"/>
              <p:cNvGrpSpPr/>
              <p:nvPr/>
            </p:nvGrpSpPr>
            <p:grpSpPr>
              <a:xfrm>
                <a:off x="1709" y="3008"/>
                <a:ext cx="507" cy="234"/>
                <a:chOff x="1740" y="2642"/>
                <a:chExt cx="752" cy="327"/>
              </a:xfrm>
            </p:grpSpPr>
            <p:sp>
              <p:nvSpPr>
                <p:cNvPr id="428" name="Freeform 402"/>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Freeform 403"/>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Freeform 404"/>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405"/>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406"/>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Freeform 407"/>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4" name="Freeform 408"/>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409"/>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Freeform 410"/>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7" name="Freeform 411"/>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8" name="Freeform 412"/>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7" name="Freeform 413"/>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4" name="Text Box 446"/>
            <p:cNvSpPr txBox="1">
              <a:spLocks noChangeArrowheads="1"/>
            </p:cNvSpPr>
            <p:nvPr/>
          </p:nvSpPr>
          <p:spPr bwMode="auto">
            <a:xfrm>
              <a:off x="3690431" y="6037218"/>
              <a:ext cx="1235552" cy="400109"/>
            </a:xfrm>
            <a:prstGeom prst="rect">
              <a:avLst/>
            </a:prstGeom>
            <a:noFill/>
            <a:ln>
              <a:noFill/>
            </a:ln>
          </p:spPr>
          <p:txBody>
            <a:bodyPr wrap="none">
              <a:spAutoFit/>
            </a:bodyPr>
            <a:lstStyle>
              <a:lvl1pPr>
                <a:defRPr sz="2400">
                  <a:solidFill>
                    <a:schemeClr val="tx1"/>
                  </a:solidFill>
                  <a:latin typeface="Arial" panose="020B0604020202090204" pitchFamily="34" charset="0"/>
                  <a:ea typeface="MS PGothic" panose="020B0600070205080204" charset="-128"/>
                </a:defRPr>
              </a:lvl1pPr>
              <a:lvl2pPr marL="742950" indent="-285750">
                <a:defRPr sz="2400">
                  <a:solidFill>
                    <a:schemeClr val="tx1"/>
                  </a:solidFill>
                  <a:latin typeface="Arial" panose="020B0604020202090204" pitchFamily="34" charset="0"/>
                  <a:ea typeface="MS PGothic" panose="020B0600070205080204" charset="-128"/>
                </a:defRPr>
              </a:lvl2pPr>
              <a:lvl3pPr marL="1143000" indent="-228600">
                <a:defRPr sz="2400">
                  <a:solidFill>
                    <a:schemeClr val="tx1"/>
                  </a:solidFill>
                  <a:latin typeface="Arial" panose="020B0604020202090204" pitchFamily="34" charset="0"/>
                  <a:ea typeface="MS PGothic" panose="020B0600070205080204" charset="-128"/>
                </a:defRPr>
              </a:lvl3pPr>
              <a:lvl4pPr marL="1600200" indent="-228600">
                <a:defRPr sz="2400">
                  <a:solidFill>
                    <a:schemeClr val="tx1"/>
                  </a:solidFill>
                  <a:latin typeface="Arial" panose="020B0604020202090204" pitchFamily="34" charset="0"/>
                  <a:ea typeface="MS PGothic" panose="020B0600070205080204" charset="-128"/>
                </a:defRPr>
              </a:lvl4pPr>
              <a:lvl5pPr marL="2057400" indent="-228600">
                <a:defRPr sz="2400">
                  <a:solidFill>
                    <a:schemeClr val="tx1"/>
                  </a:solidFill>
                  <a:latin typeface="Arial" panose="020B060402020209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en-US" sz="1350" b="0" i="1"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to Internet</a:t>
              </a:r>
              <a:endParaRPr kumimoji="0" lang="en-US" altLang="en-US" sz="1350" b="0" i="1"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endParaRPr>
            </a:p>
          </p:txBody>
        </p:sp>
        <p:grpSp>
          <p:nvGrpSpPr>
            <p:cNvPr id="186441" name="Group 114"/>
            <p:cNvGrpSpPr/>
            <p:nvPr/>
          </p:nvGrpSpPr>
          <p:grpSpPr>
            <a:xfrm>
              <a:off x="2828797" y="4912294"/>
              <a:ext cx="636588" cy="879475"/>
              <a:chOff x="5806938" y="3011924"/>
              <a:chExt cx="347997" cy="396620"/>
            </a:xfrm>
          </p:grpSpPr>
          <p:pic>
            <p:nvPicPr>
              <p:cNvPr id="186450" name="Picture 117" descr="fridge2.png"/>
              <p:cNvPicPr>
                <a:picLocks noChangeAspect="1"/>
              </p:cNvPicPr>
              <p:nvPr/>
            </p:nvPicPr>
            <p:blipFill>
              <a:blip r:embed="rId6"/>
              <a:stretch>
                <a:fillRect/>
              </a:stretch>
            </p:blipFill>
            <p:spPr>
              <a:xfrm>
                <a:off x="5906702" y="3071517"/>
                <a:ext cx="189578" cy="337027"/>
              </a:xfrm>
              <a:prstGeom prst="rect">
                <a:avLst/>
              </a:prstGeom>
              <a:noFill/>
              <a:ln w="9525">
                <a:noFill/>
              </a:ln>
            </p:spPr>
          </p:pic>
          <p:pic>
            <p:nvPicPr>
              <p:cNvPr id="186451" name="Picture 1115" descr="antenna_stylized"/>
              <p:cNvPicPr>
                <a:picLocks noChangeAspect="1"/>
              </p:cNvPicPr>
              <p:nvPr/>
            </p:nvPicPr>
            <p:blipFill>
              <a:blip r:embed="rId7"/>
              <a:stretch>
                <a:fillRect/>
              </a:stretch>
            </p:blipFill>
            <p:spPr>
              <a:xfrm>
                <a:off x="5806938" y="3011924"/>
                <a:ext cx="347997" cy="167557"/>
              </a:xfrm>
              <a:prstGeom prst="rect">
                <a:avLst/>
              </a:prstGeom>
              <a:noFill/>
              <a:ln w="9525">
                <a:noFill/>
              </a:ln>
            </p:spPr>
          </p:pic>
        </p:grpSp>
        <p:grpSp>
          <p:nvGrpSpPr>
            <p:cNvPr id="186442" name="Group 519"/>
            <p:cNvGrpSpPr/>
            <p:nvPr/>
          </p:nvGrpSpPr>
          <p:grpSpPr>
            <a:xfrm>
              <a:off x="2789999" y="5883655"/>
              <a:ext cx="686068" cy="362749"/>
              <a:chOff x="7493876" y="2774731"/>
              <a:chExt cx="1481958" cy="894622"/>
            </a:xfrm>
          </p:grpSpPr>
          <p:sp>
            <p:nvSpPr>
              <p:cNvPr id="521" name="Freeform 52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Oval 5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6445" name="Group 522"/>
              <p:cNvGrpSpPr/>
              <p:nvPr/>
            </p:nvGrpSpPr>
            <p:grpSpPr>
              <a:xfrm>
                <a:off x="7713663" y="2848339"/>
                <a:ext cx="1042107" cy="425543"/>
                <a:chOff x="7786941" y="2884917"/>
                <a:chExt cx="897649" cy="353919"/>
              </a:xfrm>
            </p:grpSpPr>
            <p:sp>
              <p:nvSpPr>
                <p:cNvPr id="524" name="Freeform 52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86372" name="Group 1"/>
          <p:cNvGrpSpPr/>
          <p:nvPr/>
        </p:nvGrpSpPr>
        <p:grpSpPr>
          <a:xfrm>
            <a:off x="4829175" y="2486025"/>
            <a:ext cx="4081463" cy="2943225"/>
            <a:chOff x="6525807" y="2286637"/>
            <a:chExt cx="5443549" cy="3922723"/>
          </a:xfrm>
        </p:grpSpPr>
        <p:sp>
          <p:nvSpPr>
            <p:cNvPr id="435" name="Freeform 84"/>
            <p:cNvSpPr/>
            <p:nvPr/>
          </p:nvSpPr>
          <p:spPr bwMode="auto">
            <a:xfrm>
              <a:off x="6874928" y="4765952"/>
              <a:ext cx="2365994" cy="1410011"/>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Line 93"/>
            <p:cNvSpPr>
              <a:spLocks noChangeShapeType="1"/>
            </p:cNvSpPr>
            <p:nvPr/>
          </p:nvSpPr>
          <p:spPr bwMode="auto">
            <a:xfrm>
              <a:off x="8360702" y="5771600"/>
              <a:ext cx="203294" cy="32537"/>
            </a:xfrm>
            <a:prstGeom prst="line">
              <a:avLst/>
            </a:prstGeom>
            <a:no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6376" name="Picture 133" descr="car_icon_small"/>
            <p:cNvPicPr>
              <a:picLocks noChangeAspect="1"/>
            </p:cNvPicPr>
            <p:nvPr/>
          </p:nvPicPr>
          <p:blipFill>
            <a:blip r:embed="rId8"/>
            <a:stretch>
              <a:fillRect/>
            </a:stretch>
          </p:blipFill>
          <p:spPr>
            <a:xfrm>
              <a:off x="8427747" y="4780575"/>
              <a:ext cx="1157044" cy="221424"/>
            </a:xfrm>
            <a:prstGeom prst="rect">
              <a:avLst/>
            </a:prstGeom>
            <a:noFill/>
            <a:ln w="9525">
              <a:noFill/>
            </a:ln>
          </p:spPr>
        </p:pic>
        <p:grpSp>
          <p:nvGrpSpPr>
            <p:cNvPr id="186377" name="Group 134"/>
            <p:cNvGrpSpPr/>
            <p:nvPr/>
          </p:nvGrpSpPr>
          <p:grpSpPr>
            <a:xfrm>
              <a:off x="7435067" y="4550795"/>
              <a:ext cx="566627" cy="507604"/>
              <a:chOff x="2751" y="1851"/>
              <a:chExt cx="462" cy="478"/>
            </a:xfrm>
          </p:grpSpPr>
          <p:pic>
            <p:nvPicPr>
              <p:cNvPr id="186432" name="Picture 135" descr="iphone_stylized_small"/>
              <p:cNvPicPr>
                <a:picLocks noChangeAspect="1"/>
              </p:cNvPicPr>
              <p:nvPr/>
            </p:nvPicPr>
            <p:blipFill>
              <a:blip r:embed="rId9"/>
              <a:stretch>
                <a:fillRect/>
              </a:stretch>
            </p:blipFill>
            <p:spPr>
              <a:xfrm>
                <a:off x="2928" y="1922"/>
                <a:ext cx="152" cy="407"/>
              </a:xfrm>
              <a:prstGeom prst="rect">
                <a:avLst/>
              </a:prstGeom>
              <a:noFill/>
              <a:ln w="9525">
                <a:noFill/>
              </a:ln>
            </p:spPr>
          </p:pic>
          <p:pic>
            <p:nvPicPr>
              <p:cNvPr id="186433" name="Picture 136" descr="antenna_radiation_stylized"/>
              <p:cNvPicPr>
                <a:picLocks noChangeAspect="1"/>
              </p:cNvPicPr>
              <p:nvPr/>
            </p:nvPicPr>
            <p:blipFill>
              <a:blip r:embed="rId10"/>
              <a:stretch>
                <a:fillRect/>
              </a:stretch>
            </p:blipFill>
            <p:spPr>
              <a:xfrm>
                <a:off x="2751" y="1851"/>
                <a:ext cx="462" cy="110"/>
              </a:xfrm>
              <a:prstGeom prst="rect">
                <a:avLst/>
              </a:prstGeom>
              <a:noFill/>
              <a:ln w="9525">
                <a:noFill/>
              </a:ln>
            </p:spPr>
          </p:pic>
        </p:grpSp>
        <p:grpSp>
          <p:nvGrpSpPr>
            <p:cNvPr id="186378" name="Group 252"/>
            <p:cNvGrpSpPr/>
            <p:nvPr/>
          </p:nvGrpSpPr>
          <p:grpSpPr>
            <a:xfrm>
              <a:off x="8044949" y="4943509"/>
              <a:ext cx="622858" cy="831384"/>
              <a:chOff x="742" y="2409"/>
              <a:chExt cx="576" cy="881"/>
            </a:xfrm>
          </p:grpSpPr>
          <p:grpSp>
            <p:nvGrpSpPr>
              <p:cNvPr id="186414" name="Group 253"/>
              <p:cNvGrpSpPr/>
              <p:nvPr/>
            </p:nvGrpSpPr>
            <p:grpSpPr>
              <a:xfrm>
                <a:off x="832" y="2643"/>
                <a:ext cx="376" cy="647"/>
                <a:chOff x="3130" y="3288"/>
                <a:chExt cx="410" cy="742"/>
              </a:xfrm>
            </p:grpSpPr>
            <p:sp>
              <p:nvSpPr>
                <p:cNvPr id="477" name="Line 270"/>
                <p:cNvSpPr>
                  <a:spLocks noChangeShapeType="1"/>
                </p:cNvSpPr>
                <p:nvPr/>
              </p:nvSpPr>
              <p:spPr bwMode="auto">
                <a:xfrm flipH="1">
                  <a:off x="3130" y="3288"/>
                  <a:ext cx="205" cy="672"/>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8" name="Line 271"/>
                <p:cNvSpPr>
                  <a:spLocks noChangeShapeType="1"/>
                </p:cNvSpPr>
                <p:nvPr/>
              </p:nvSpPr>
              <p:spPr bwMode="auto">
                <a:xfrm>
                  <a:off x="3335" y="3288"/>
                  <a:ext cx="205" cy="669"/>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9" name="Line 272"/>
                <p:cNvSpPr>
                  <a:spLocks noChangeShapeType="1"/>
                </p:cNvSpPr>
                <p:nvPr/>
              </p:nvSpPr>
              <p:spPr bwMode="auto">
                <a:xfrm>
                  <a:off x="3130" y="3957"/>
                  <a:ext cx="205" cy="73"/>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0" name="Line 273"/>
                <p:cNvSpPr>
                  <a:spLocks noChangeShapeType="1"/>
                </p:cNvSpPr>
                <p:nvPr/>
              </p:nvSpPr>
              <p:spPr bwMode="auto">
                <a:xfrm flipH="1">
                  <a:off x="3335" y="3957"/>
                  <a:ext cx="205" cy="73"/>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Line 274"/>
                <p:cNvSpPr>
                  <a:spLocks noChangeShapeType="1"/>
                </p:cNvSpPr>
                <p:nvPr/>
              </p:nvSpPr>
              <p:spPr bwMode="auto">
                <a:xfrm>
                  <a:off x="3335" y="3303"/>
                  <a:ext cx="0" cy="727"/>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Line 275"/>
                <p:cNvSpPr>
                  <a:spLocks noChangeShapeType="1"/>
                </p:cNvSpPr>
                <p:nvPr/>
              </p:nvSpPr>
              <p:spPr bwMode="auto">
                <a:xfrm flipV="1">
                  <a:off x="3130" y="3888"/>
                  <a:ext cx="205" cy="72"/>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276"/>
                <p:cNvSpPr>
                  <a:spLocks noChangeShapeType="1"/>
                </p:cNvSpPr>
                <p:nvPr/>
              </p:nvSpPr>
              <p:spPr bwMode="auto">
                <a:xfrm flipH="1" flipV="1">
                  <a:off x="3335" y="3888"/>
                  <a:ext cx="205" cy="69"/>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277"/>
                <p:cNvSpPr>
                  <a:spLocks noChangeShapeType="1"/>
                </p:cNvSpPr>
                <p:nvPr/>
              </p:nvSpPr>
              <p:spPr bwMode="auto">
                <a:xfrm>
                  <a:off x="3217" y="3668"/>
                  <a:ext cx="118" cy="55"/>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278"/>
                <p:cNvSpPr>
                  <a:spLocks noChangeShapeType="1"/>
                </p:cNvSpPr>
                <p:nvPr/>
              </p:nvSpPr>
              <p:spPr bwMode="auto">
                <a:xfrm flipV="1">
                  <a:off x="3335" y="3668"/>
                  <a:ext cx="124" cy="55"/>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279"/>
                <p:cNvSpPr>
                  <a:spLocks noChangeShapeType="1"/>
                </p:cNvSpPr>
                <p:nvPr/>
              </p:nvSpPr>
              <p:spPr bwMode="auto">
                <a:xfrm>
                  <a:off x="3178" y="3766"/>
                  <a:ext cx="152" cy="75"/>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280"/>
                <p:cNvSpPr>
                  <a:spLocks noChangeShapeType="1"/>
                </p:cNvSpPr>
                <p:nvPr/>
              </p:nvSpPr>
              <p:spPr bwMode="auto">
                <a:xfrm flipV="1">
                  <a:off x="3335" y="3781"/>
                  <a:ext cx="153" cy="66"/>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281"/>
                <p:cNvSpPr>
                  <a:spLocks noChangeShapeType="1"/>
                </p:cNvSpPr>
                <p:nvPr/>
              </p:nvSpPr>
              <p:spPr bwMode="auto">
                <a:xfrm flipV="1">
                  <a:off x="3335" y="3567"/>
                  <a:ext cx="78" cy="27"/>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282"/>
                <p:cNvSpPr>
                  <a:spLocks noChangeShapeType="1"/>
                </p:cNvSpPr>
                <p:nvPr/>
              </p:nvSpPr>
              <p:spPr bwMode="auto">
                <a:xfrm flipV="1">
                  <a:off x="3335" y="3428"/>
                  <a:ext cx="49" cy="21"/>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Line 283"/>
                <p:cNvSpPr>
                  <a:spLocks noChangeShapeType="1"/>
                </p:cNvSpPr>
                <p:nvPr/>
              </p:nvSpPr>
              <p:spPr bwMode="auto">
                <a:xfrm>
                  <a:off x="3247" y="3558"/>
                  <a:ext cx="95" cy="36"/>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Line 284"/>
                <p:cNvSpPr>
                  <a:spLocks noChangeShapeType="1"/>
                </p:cNvSpPr>
                <p:nvPr/>
              </p:nvSpPr>
              <p:spPr bwMode="auto">
                <a:xfrm>
                  <a:off x="3289" y="3422"/>
                  <a:ext cx="55" cy="36"/>
                </a:xfrm>
                <a:prstGeom prst="line">
                  <a:avLst/>
                </a:prstGeom>
                <a:noFill/>
                <a:ln w="19050">
                  <a:solidFill>
                    <a:schemeClr val="tx1"/>
                  </a:solidFill>
                  <a:round/>
                </a:ln>
              </p:spPr>
              <p:txBody>
                <a:bodyPr wrap="none"/>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86415" name="Picture 269" descr="cell_tower_radiation copy"/>
              <p:cNvPicPr>
                <a:picLocks noChangeAspect="1"/>
              </p:cNvPicPr>
              <p:nvPr/>
            </p:nvPicPr>
            <p:blipFill>
              <a:blip r:embed="rId11"/>
              <a:stretch>
                <a:fillRect/>
              </a:stretch>
            </p:blipFill>
            <p:spPr>
              <a:xfrm>
                <a:off x="742" y="2409"/>
                <a:ext cx="576" cy="464"/>
              </a:xfrm>
              <a:prstGeom prst="rect">
                <a:avLst/>
              </a:prstGeom>
              <a:noFill/>
              <a:ln w="9525">
                <a:noFill/>
              </a:ln>
            </p:spPr>
          </p:pic>
          <p:sp>
            <p:nvSpPr>
              <p:cNvPr id="186416" name="Oval 270"/>
              <p:cNvSpPr/>
              <p:nvPr/>
            </p:nvSpPr>
            <p:spPr>
              <a:xfrm>
                <a:off x="986" y="2597"/>
                <a:ext cx="65" cy="67"/>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p>
                <a:pPr defTabSz="685800" eaLnBrk="1" hangingPunct="1">
                  <a:buNone/>
                </a:pPr>
                <a:endParaRPr lang="en-US" altLang="en-US" sz="1800">
                  <a:solidFill>
                    <a:srgbClr val="000000"/>
                  </a:solidFill>
                  <a:latin typeface="Arial" panose="020B0604020202090204" pitchFamily="34" charset="0"/>
                </a:endParaRPr>
              </a:p>
            </p:txBody>
          </p:sp>
        </p:grpSp>
        <p:grpSp>
          <p:nvGrpSpPr>
            <p:cNvPr id="186379" name="Group 342"/>
            <p:cNvGrpSpPr/>
            <p:nvPr/>
          </p:nvGrpSpPr>
          <p:grpSpPr>
            <a:xfrm>
              <a:off x="7011178" y="5204622"/>
              <a:ext cx="728830" cy="536849"/>
              <a:chOff x="877" y="1008"/>
              <a:chExt cx="2747" cy="2591"/>
            </a:xfrm>
          </p:grpSpPr>
          <p:pic>
            <p:nvPicPr>
              <p:cNvPr id="186391" name="Picture 343" descr="antenna_stylized"/>
              <p:cNvPicPr>
                <a:picLocks noChangeAspect="1"/>
              </p:cNvPicPr>
              <p:nvPr/>
            </p:nvPicPr>
            <p:blipFill>
              <a:blip r:embed="rId12"/>
              <a:stretch>
                <a:fillRect/>
              </a:stretch>
            </p:blipFill>
            <p:spPr>
              <a:xfrm>
                <a:off x="877" y="1008"/>
                <a:ext cx="2725" cy="1421"/>
              </a:xfrm>
              <a:prstGeom prst="rect">
                <a:avLst/>
              </a:prstGeom>
              <a:noFill/>
              <a:ln w="9525">
                <a:noFill/>
              </a:ln>
            </p:spPr>
          </p:pic>
          <p:pic>
            <p:nvPicPr>
              <p:cNvPr id="186392" name="Picture 344" descr="laptop_keyboard"/>
              <p:cNvPicPr>
                <a:picLocks noChangeAspect="1"/>
              </p:cNvPicPr>
              <p:nvPr/>
            </p:nvPicPr>
            <p:blipFill>
              <a:blip r:embed="rId13"/>
              <a:stretch>
                <a:fillRect/>
              </a:stretch>
            </p:blipFill>
            <p:spPr>
              <a:xfrm rot="109064" flipH="1">
                <a:off x="1009" y="2586"/>
                <a:ext cx="2245" cy="1013"/>
              </a:xfrm>
              <a:prstGeom prst="rect">
                <a:avLst/>
              </a:prstGeom>
              <a:noFill/>
              <a:ln w="9525">
                <a:noFill/>
              </a:ln>
            </p:spPr>
          </p:pic>
          <p:sp>
            <p:nvSpPr>
              <p:cNvPr id="453" name="Freeform 345"/>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6394" name="Picture 346" descr="screen"/>
              <p:cNvPicPr>
                <a:picLocks noChangeAspect="1"/>
              </p:cNvPicPr>
              <p:nvPr/>
            </p:nvPicPr>
            <p:blipFill>
              <a:blip r:embed="rId14"/>
              <a:stretch>
                <a:fillRect/>
              </a:stretch>
            </p:blipFill>
            <p:spPr>
              <a:xfrm>
                <a:off x="1842" y="1637"/>
                <a:ext cx="1642" cy="1203"/>
              </a:xfrm>
              <a:prstGeom prst="rect">
                <a:avLst/>
              </a:prstGeom>
              <a:noFill/>
              <a:ln w="9525">
                <a:noFill/>
              </a:ln>
            </p:spPr>
          </p:pic>
          <p:sp>
            <p:nvSpPr>
              <p:cNvPr id="455" name="Freeform 347"/>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348"/>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349"/>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350"/>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351"/>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352"/>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6401" name="Group 353"/>
              <p:cNvGrpSpPr/>
              <p:nvPr/>
            </p:nvGrpSpPr>
            <p:grpSpPr>
              <a:xfrm>
                <a:off x="1709" y="3008"/>
                <a:ext cx="507" cy="234"/>
                <a:chOff x="1740" y="2642"/>
                <a:chExt cx="752" cy="327"/>
              </a:xfrm>
            </p:grpSpPr>
            <p:sp>
              <p:nvSpPr>
                <p:cNvPr id="468" name="Freeform 3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Freeform 3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Freeform 3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Freeform 3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3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3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62" name="Freeform 360"/>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361"/>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362"/>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363"/>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364"/>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365"/>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2" name="Line 444"/>
            <p:cNvSpPr>
              <a:spLocks noChangeShapeType="1"/>
            </p:cNvSpPr>
            <p:nvPr/>
          </p:nvSpPr>
          <p:spPr bwMode="auto">
            <a:xfrm>
              <a:off x="8933050" y="5885917"/>
              <a:ext cx="629346" cy="0"/>
            </a:xfrm>
            <a:prstGeom prst="line">
              <a:avLst/>
            </a:prstGeom>
            <a:noFill/>
            <a:ln w="9525">
              <a:solidFill>
                <a:schemeClr val="tx1"/>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Text Box 447"/>
            <p:cNvSpPr txBox="1">
              <a:spLocks noChangeArrowheads="1"/>
            </p:cNvSpPr>
            <p:nvPr/>
          </p:nvSpPr>
          <p:spPr bwMode="auto">
            <a:xfrm>
              <a:off x="9277841" y="5809251"/>
              <a:ext cx="1235552" cy="400109"/>
            </a:xfrm>
            <a:prstGeom prst="rect">
              <a:avLst/>
            </a:prstGeom>
            <a:noFill/>
            <a:ln>
              <a:noFill/>
            </a:ln>
          </p:spPr>
          <p:txBody>
            <a:bodyPr wrap="none">
              <a:spAutoFit/>
            </a:bodyPr>
            <a:lstStyle>
              <a:lvl1pPr>
                <a:defRPr sz="2400">
                  <a:solidFill>
                    <a:schemeClr val="tx1"/>
                  </a:solidFill>
                  <a:latin typeface="Arial" panose="020B0604020202090204" pitchFamily="34" charset="0"/>
                  <a:ea typeface="MS PGothic" panose="020B0600070205080204" charset="-128"/>
                </a:defRPr>
              </a:lvl1pPr>
              <a:lvl2pPr marL="742950" indent="-285750">
                <a:defRPr sz="2400">
                  <a:solidFill>
                    <a:schemeClr val="tx1"/>
                  </a:solidFill>
                  <a:latin typeface="Arial" panose="020B0604020202090204" pitchFamily="34" charset="0"/>
                  <a:ea typeface="MS PGothic" panose="020B0600070205080204" charset="-128"/>
                </a:defRPr>
              </a:lvl2pPr>
              <a:lvl3pPr marL="1143000" indent="-228600">
                <a:defRPr sz="2400">
                  <a:solidFill>
                    <a:schemeClr val="tx1"/>
                  </a:solidFill>
                  <a:latin typeface="Arial" panose="020B0604020202090204" pitchFamily="34" charset="0"/>
                  <a:ea typeface="MS PGothic" panose="020B0600070205080204" charset="-128"/>
                </a:defRPr>
              </a:lvl3pPr>
              <a:lvl4pPr marL="1600200" indent="-228600">
                <a:defRPr sz="2400">
                  <a:solidFill>
                    <a:schemeClr val="tx1"/>
                  </a:solidFill>
                  <a:latin typeface="Arial" panose="020B0604020202090204" pitchFamily="34" charset="0"/>
                  <a:ea typeface="MS PGothic" panose="020B0600070205080204" charset="-128"/>
                </a:defRPr>
              </a:lvl4pPr>
              <a:lvl5pPr marL="2057400" indent="-228600">
                <a:defRPr sz="2400">
                  <a:solidFill>
                    <a:schemeClr val="tx1"/>
                  </a:solidFill>
                  <a:latin typeface="Arial" panose="020B060402020209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en-US" sz="1350" b="0" i="1"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to Internet</a:t>
              </a:r>
              <a:endParaRPr kumimoji="0" lang="en-US" altLang="en-US" sz="1350" b="0" i="1"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endParaRPr>
            </a:p>
          </p:txBody>
        </p:sp>
        <p:sp>
          <p:nvSpPr>
            <p:cNvPr id="186382" name="Rectangle 3"/>
            <p:cNvSpPr/>
            <p:nvPr/>
          </p:nvSpPr>
          <p:spPr>
            <a:xfrm>
              <a:off x="6525807" y="2286637"/>
              <a:ext cx="5443549" cy="2381053"/>
            </a:xfrm>
            <a:prstGeom prst="rect">
              <a:avLst/>
            </a:prstGeom>
            <a:noFill/>
            <a:ln w="9525">
              <a:noFill/>
            </a:ln>
          </p:spPr>
          <p:txBody>
            <a:bodyPr/>
            <a:p>
              <a:pPr marL="257175" indent="-257175" defTabSz="685800" eaLnBrk="1" hangingPunct="1">
                <a:lnSpc>
                  <a:spcPct val="130000"/>
                </a:lnSpc>
                <a:spcBef>
                  <a:spcPct val="20000"/>
                </a:spcBef>
                <a:buClr>
                  <a:srgbClr val="000099"/>
                </a:buClr>
                <a:buSzPct val="65000"/>
                <a:buNone/>
              </a:pPr>
              <a:r>
                <a:rPr lang="en-US" altLang="en-US" sz="1800">
                  <a:solidFill>
                    <a:srgbClr val="CC0000"/>
                  </a:solidFill>
                  <a:latin typeface="微软雅黑" panose="020B0503020204020204" charset="-122"/>
                  <a:ea typeface="微软雅黑" panose="020B0503020204020204" charset="-122"/>
                </a:rPr>
                <a:t>广域蜂窝接入网</a:t>
              </a:r>
              <a:endParaRPr lang="en-US" altLang="en-US" sz="1800">
                <a:solidFill>
                  <a:srgbClr val="CC0000"/>
                </a:solidFill>
                <a:latin typeface="微软雅黑" panose="020B0503020204020204" charset="-122"/>
                <a:ea typeface="微软雅黑" panose="020B0503020204020204" charset="-122"/>
              </a:endParaRPr>
            </a:p>
            <a:p>
              <a:pPr marL="257175" indent="-257175" defTabSz="685800" eaLnBrk="1" hangingPunct="1">
                <a:lnSpc>
                  <a:spcPct val="130000"/>
                </a:lnSpc>
                <a:spcBef>
                  <a:spcPct val="20000"/>
                </a:spcBef>
                <a:buClr>
                  <a:srgbClr val="000099"/>
                </a:buClr>
                <a:buSzPct val="65000"/>
                <a:buFont typeface="Arial" panose="020B0604020202090204" pitchFamily="34" charset="0"/>
                <a:buChar char="•"/>
              </a:pPr>
              <a:r>
                <a:rPr lang="zh-CN" altLang="en-US" sz="1500">
                  <a:solidFill>
                    <a:srgbClr val="000000"/>
                  </a:solidFill>
                  <a:latin typeface="微软雅黑" panose="020B0503020204020204" charset="-122"/>
                  <a:ea typeface="微软雅黑" panose="020B0503020204020204" charset="-122"/>
                </a:rPr>
                <a:t>由移动蜂窝网络运营商提供（</a:t>
              </a:r>
              <a:r>
                <a:rPr lang="en-US" altLang="zh-CN" sz="1500">
                  <a:solidFill>
                    <a:srgbClr val="000000"/>
                  </a:solidFill>
                  <a:latin typeface="微软雅黑" panose="020B0503020204020204" charset="-122"/>
                  <a:ea typeface="微软雅黑" panose="020B0503020204020204" charset="-122"/>
                </a:rPr>
                <a:t>10</a:t>
              </a:r>
              <a:r>
                <a:rPr lang="zh-CN" altLang="en-US" sz="1500">
                  <a:solidFill>
                    <a:srgbClr val="000000"/>
                  </a:solidFill>
                  <a:latin typeface="微软雅黑" panose="020B0503020204020204" charset="-122"/>
                  <a:ea typeface="微软雅黑" panose="020B0503020204020204" charset="-122"/>
                </a:rPr>
                <a:t>公里）</a:t>
              </a:r>
              <a:endParaRPr lang="zh-CN" altLang="en-US" sz="1500">
                <a:solidFill>
                  <a:srgbClr val="000000"/>
                </a:solidFill>
                <a:latin typeface="微软雅黑" panose="020B0503020204020204" charset="-122"/>
                <a:ea typeface="微软雅黑" panose="020B0503020204020204" charset="-122"/>
              </a:endParaRPr>
            </a:p>
            <a:p>
              <a:pPr marL="257175" indent="-257175" defTabSz="685800" eaLnBrk="1" hangingPunct="1">
                <a:lnSpc>
                  <a:spcPct val="130000"/>
                </a:lnSpc>
                <a:spcBef>
                  <a:spcPct val="20000"/>
                </a:spcBef>
                <a:buClr>
                  <a:srgbClr val="000099"/>
                </a:buClr>
                <a:buSzPct val="65000"/>
                <a:buFont typeface="Arial" panose="020B0604020202090204" pitchFamily="34" charset="0"/>
                <a:buChar char="•"/>
              </a:pPr>
              <a:r>
                <a:rPr lang="en-US" altLang="zh-CN" sz="1500">
                  <a:solidFill>
                    <a:srgbClr val="000000"/>
                  </a:solidFill>
                  <a:latin typeface="微软雅黑" panose="020B0503020204020204" charset="-122"/>
                  <a:ea typeface="微软雅黑" panose="020B0503020204020204" charset="-122"/>
                </a:rPr>
                <a:t>2G/3G/4G/5G等蜂窝网络</a:t>
              </a:r>
              <a:endParaRPr lang="en-US" altLang="zh-CN" sz="1500">
                <a:solidFill>
                  <a:srgbClr val="000000"/>
                </a:solidFill>
                <a:latin typeface="微软雅黑" panose="020B0503020204020204" charset="-122"/>
                <a:ea typeface="微软雅黑" panose="020B0503020204020204" charset="-122"/>
              </a:endParaRPr>
            </a:p>
            <a:p>
              <a:pPr marL="257175" indent="-257175" defTabSz="685800" eaLnBrk="1" hangingPunct="1">
                <a:lnSpc>
                  <a:spcPct val="130000"/>
                </a:lnSpc>
                <a:spcBef>
                  <a:spcPct val="20000"/>
                </a:spcBef>
                <a:buClr>
                  <a:srgbClr val="000099"/>
                </a:buClr>
                <a:buSzPct val="65000"/>
                <a:buFont typeface="Arial" panose="020B0604020202090204" pitchFamily="34" charset="0"/>
                <a:buChar char="•"/>
              </a:pPr>
              <a:r>
                <a:rPr lang="en-US" altLang="zh-CN" sz="1500">
                  <a:solidFill>
                    <a:srgbClr val="000000"/>
                  </a:solidFill>
                  <a:latin typeface="微软雅黑" panose="020B0503020204020204" charset="-122"/>
                  <a:ea typeface="微软雅黑" panose="020B0503020204020204" charset="-122"/>
                </a:rPr>
                <a:t>0.1 ~</a:t>
              </a:r>
              <a:r>
                <a:rPr lang="zh-CN" altLang="en-US" sz="1500">
                  <a:solidFill>
                    <a:srgbClr val="000000"/>
                  </a:solidFill>
                  <a:latin typeface="微软雅黑" panose="020B0503020204020204" charset="-122"/>
                  <a:ea typeface="微软雅黑" panose="020B0503020204020204" charset="-122"/>
                </a:rPr>
                <a:t> </a:t>
              </a:r>
              <a:r>
                <a:rPr lang="en-US" altLang="zh-CN" sz="1500">
                  <a:solidFill>
                    <a:srgbClr val="000000"/>
                  </a:solidFill>
                  <a:latin typeface="微软雅黑" panose="020B0503020204020204" charset="-122"/>
                  <a:ea typeface="微软雅黑" panose="020B0503020204020204" charset="-122"/>
                </a:rPr>
                <a:t>1000 Mbps</a:t>
              </a:r>
              <a:r>
                <a:rPr lang="zh-CN" altLang="en-US" sz="1500">
                  <a:solidFill>
                    <a:srgbClr val="000000"/>
                  </a:solidFill>
                  <a:latin typeface="微软雅黑" panose="020B0503020204020204" charset="-122"/>
                  <a:ea typeface="微软雅黑" panose="020B0503020204020204" charset="-122"/>
                </a:rPr>
                <a:t>速率</a:t>
              </a:r>
              <a:endParaRPr lang="zh-CN" altLang="en-US" sz="1500">
                <a:solidFill>
                  <a:srgbClr val="000000"/>
                </a:solidFill>
                <a:latin typeface="微软雅黑" panose="020B0503020204020204" charset="-122"/>
                <a:ea typeface="微软雅黑" panose="020B0503020204020204" charset="-122"/>
              </a:endParaRPr>
            </a:p>
          </p:txBody>
        </p:sp>
        <p:grpSp>
          <p:nvGrpSpPr>
            <p:cNvPr id="186383" name="Group 527"/>
            <p:cNvGrpSpPr/>
            <p:nvPr/>
          </p:nvGrpSpPr>
          <p:grpSpPr>
            <a:xfrm>
              <a:off x="8517156" y="5755545"/>
              <a:ext cx="499292" cy="246225"/>
              <a:chOff x="7493876" y="2774731"/>
              <a:chExt cx="1481958" cy="894622"/>
            </a:xfrm>
          </p:grpSpPr>
          <p:sp>
            <p:nvSpPr>
              <p:cNvPr id="529" name="Freeform 5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0" name="Oval 5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6386" name="Group 530"/>
              <p:cNvGrpSpPr/>
              <p:nvPr/>
            </p:nvGrpSpPr>
            <p:grpSpPr>
              <a:xfrm>
                <a:off x="7713663" y="2848339"/>
                <a:ext cx="1042107" cy="425543"/>
                <a:chOff x="7786941" y="2884917"/>
                <a:chExt cx="897649" cy="353919"/>
              </a:xfrm>
            </p:grpSpPr>
            <p:sp>
              <p:nvSpPr>
                <p:cNvPr id="532" name="Freeform 5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86373" name="灯片编号占位符 6"/>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标题 1"/>
          <p:cNvSpPr>
            <a:spLocks noGrp="1"/>
          </p:cNvSpPr>
          <p:nvPr>
            <p:ph type="title"/>
          </p:nvPr>
        </p:nvSpPr>
        <p:spPr>
          <a:xfrm>
            <a:off x="1083945" y="188278"/>
            <a:ext cx="6345238" cy="658812"/>
          </a:xfrm>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rPr>
              <a:t>接入网：企业和家庭网络</a:t>
            </a:r>
            <a:endParaRPr lang="zh-CN" altLang="en-US" kern="1200">
              <a:latin typeface="微软雅黑" panose="020B0503020204020204" charset="-122"/>
              <a:ea typeface="微软雅黑" panose="020B0503020204020204" charset="-122"/>
              <a:cs typeface="+mj-cs"/>
            </a:endParaRPr>
          </a:p>
        </p:txBody>
      </p:sp>
      <p:sp>
        <p:nvSpPr>
          <p:cNvPr id="3" name="内容占位符 2"/>
          <p:cNvSpPr>
            <a:spLocks noGrp="1"/>
          </p:cNvSpPr>
          <p:nvPr>
            <p:ph idx="1"/>
          </p:nvPr>
        </p:nvSpPr>
        <p:spPr>
          <a:xfrm>
            <a:off x="179070" y="1209358"/>
            <a:ext cx="3863975" cy="3643313"/>
          </a:xfrm>
        </p:spPr>
        <p:txBody>
          <a:bodyPr vert="horz" lIns="91440" tIns="45720" rIns="91440" bIns="45720" rtlCol="0">
            <a:noAutofit/>
          </a:bodyPr>
          <a:p>
            <a:pPr marL="269875" indent="-269875" defTabSz="685800"/>
            <a:r>
              <a:rPr lang="zh-CN" altLang="en-US" sz="2800" kern="1200">
                <a:latin typeface="微软雅黑" panose="020B0503020204020204" charset="-122"/>
                <a:ea typeface="微软雅黑" panose="020B0503020204020204" charset="-122"/>
                <a:cs typeface="+mn-cs"/>
              </a:rPr>
              <a:t>实际的接入网</a:t>
            </a:r>
            <a:endParaRPr lang="zh-CN" altLang="en-US" sz="2800" kern="1200">
              <a:latin typeface="微软雅黑" panose="020B0503020204020204" charset="-122"/>
              <a:ea typeface="微软雅黑" panose="020B0503020204020204" charset="-122"/>
              <a:cs typeface="+mn-cs"/>
            </a:endParaRPr>
          </a:p>
          <a:p>
            <a:pPr lvl="1" defTabSz="685800"/>
            <a:r>
              <a:rPr lang="zh-CN" altLang="en-US" sz="2400" kern="1200">
                <a:latin typeface="微软雅黑" panose="020B0503020204020204" charset="-122"/>
                <a:ea typeface="微软雅黑" panose="020B0503020204020204" charset="-122"/>
                <a:cs typeface="+mn-cs"/>
              </a:rPr>
              <a:t>往往采用有线、无线等多种技术的混合</a:t>
            </a:r>
            <a:endParaRPr lang="en-US" altLang="zh-CN" sz="2400" kern="1200">
              <a:latin typeface="微软雅黑" panose="020B0503020204020204" charset="-122"/>
              <a:ea typeface="微软雅黑" panose="020B0503020204020204" charset="-122"/>
              <a:cs typeface="+mn-cs"/>
            </a:endParaRPr>
          </a:p>
          <a:p>
            <a:pPr lvl="1" defTabSz="685800"/>
            <a:r>
              <a:rPr lang="zh-CN" altLang="en-US" sz="2400" kern="1200">
                <a:latin typeface="微软雅黑" panose="020B0503020204020204" charset="-122"/>
                <a:ea typeface="微软雅黑" panose="020B0503020204020204" charset="-122"/>
                <a:cs typeface="+mn-cs"/>
              </a:rPr>
              <a:t>甚至</a:t>
            </a:r>
            <a:r>
              <a:rPr lang="en-US" altLang="zh-CN" sz="2400" kern="1200">
                <a:latin typeface="微软雅黑" panose="020B0503020204020204" charset="-122"/>
                <a:ea typeface="微软雅黑" panose="020B0503020204020204" charset="-122"/>
                <a:cs typeface="+mn-cs"/>
              </a:rPr>
              <a:t>WiFi</a:t>
            </a:r>
            <a:r>
              <a:rPr lang="zh-CN" altLang="en-US" sz="2400" kern="1200">
                <a:latin typeface="微软雅黑" panose="020B0503020204020204" charset="-122"/>
                <a:ea typeface="微软雅黑" panose="020B0503020204020204" charset="-122"/>
                <a:cs typeface="+mn-cs"/>
              </a:rPr>
              <a:t>和</a:t>
            </a:r>
            <a:r>
              <a:rPr lang="en-US" altLang="zh-CN" sz="2400" kern="1200">
                <a:latin typeface="微软雅黑" panose="020B0503020204020204" charset="-122"/>
                <a:ea typeface="微软雅黑" panose="020B0503020204020204" charset="-122"/>
                <a:cs typeface="+mn-cs"/>
              </a:rPr>
              <a:t>4G</a:t>
            </a:r>
            <a:r>
              <a:rPr lang="zh-CN" altLang="en-US" sz="2400" kern="1200">
                <a:latin typeface="微软雅黑" panose="020B0503020204020204" charset="-122"/>
                <a:ea typeface="微软雅黑" panose="020B0503020204020204" charset="-122"/>
                <a:cs typeface="+mn-cs"/>
              </a:rPr>
              <a:t>等多种无线技术的混合接入</a:t>
            </a:r>
            <a:endParaRPr lang="zh-CN" altLang="en-US" sz="2400" kern="1200">
              <a:latin typeface="微软雅黑" panose="020B0503020204020204" charset="-122"/>
              <a:ea typeface="微软雅黑" panose="020B0503020204020204" charset="-122"/>
              <a:cs typeface="+mn-cs"/>
            </a:endParaRPr>
          </a:p>
          <a:p>
            <a:pPr marL="269875" indent="-269875" defTabSz="685800"/>
            <a:r>
              <a:rPr lang="zh-CN" altLang="en-US" sz="2800" kern="1200">
                <a:latin typeface="微软雅黑" panose="020B0503020204020204" charset="-122"/>
                <a:ea typeface="微软雅黑" panose="020B0503020204020204" charset="-122"/>
                <a:cs typeface="+mn-cs"/>
              </a:rPr>
              <a:t>有线以太网接入</a:t>
            </a:r>
            <a:endParaRPr lang="en-US" altLang="zh-CN" sz="2800" kern="1200">
              <a:latin typeface="微软雅黑" panose="020B0503020204020204" charset="-122"/>
              <a:ea typeface="微软雅黑" panose="020B0503020204020204" charset="-122"/>
              <a:cs typeface="+mn-cs"/>
            </a:endParaRPr>
          </a:p>
          <a:p>
            <a:pPr lvl="1" defTabSz="685800"/>
            <a:r>
              <a:rPr lang="zh-CN" altLang="en-US" sz="2400" kern="1200">
                <a:latin typeface="微软雅黑" panose="020B0503020204020204" charset="-122"/>
                <a:ea typeface="微软雅黑" panose="020B0503020204020204" charset="-122"/>
                <a:cs typeface="+mn-cs"/>
              </a:rPr>
              <a:t>100Mbps、1Gbps、</a:t>
            </a:r>
            <a:br>
              <a:rPr lang="en-US" altLang="zh-CN" sz="2400" kern="1200">
                <a:latin typeface="微软雅黑" panose="020B0503020204020204" charset="-122"/>
                <a:ea typeface="微软雅黑" panose="020B0503020204020204" charset="-122"/>
                <a:cs typeface="+mn-cs"/>
              </a:rPr>
            </a:br>
            <a:r>
              <a:rPr lang="zh-CN" altLang="en-US" sz="2400" kern="1200">
                <a:latin typeface="微软雅黑" panose="020B0503020204020204" charset="-122"/>
                <a:ea typeface="微软雅黑" panose="020B0503020204020204" charset="-122"/>
                <a:cs typeface="+mn-cs"/>
              </a:rPr>
              <a:t>10Gbps等接入速率</a:t>
            </a:r>
            <a:endParaRPr lang="zh-CN" altLang="en-US" sz="2400" kern="1200">
              <a:latin typeface="微软雅黑" panose="020B0503020204020204" charset="-122"/>
              <a:ea typeface="微软雅黑" panose="020B0503020204020204" charset="-122"/>
              <a:cs typeface="+mn-cs"/>
            </a:endParaRPr>
          </a:p>
          <a:p>
            <a:pPr marL="269875" indent="-269875" defTabSz="685800"/>
            <a:r>
              <a:rPr lang="zh-CN" altLang="en-US" sz="2800" kern="1200">
                <a:latin typeface="微软雅黑" panose="020B0503020204020204" charset="-122"/>
                <a:ea typeface="微软雅黑" panose="020B0503020204020204" charset="-122"/>
                <a:cs typeface="+mn-cs"/>
              </a:rPr>
              <a:t>无线WiFi接入</a:t>
            </a:r>
            <a:endParaRPr lang="en-US" altLang="zh-CN" sz="2800" kern="1200">
              <a:latin typeface="微软雅黑" panose="020B0503020204020204" charset="-122"/>
              <a:ea typeface="微软雅黑" panose="020B0503020204020204" charset="-122"/>
              <a:cs typeface="+mn-cs"/>
            </a:endParaRPr>
          </a:p>
          <a:p>
            <a:pPr lvl="1" defTabSz="685800"/>
            <a:r>
              <a:rPr lang="zh-CN" altLang="en-US" sz="2400" kern="1200">
                <a:latin typeface="微软雅黑" panose="020B0503020204020204" charset="-122"/>
                <a:ea typeface="微软雅黑" panose="020B0503020204020204" charset="-122"/>
                <a:cs typeface="+mn-cs"/>
              </a:rPr>
              <a:t>11、54、450Mbps等</a:t>
            </a:r>
            <a:endParaRPr lang="zh-CN" altLang="en-US" sz="2400" kern="1200">
              <a:latin typeface="微软雅黑" panose="020B0503020204020204" charset="-122"/>
              <a:ea typeface="微软雅黑" panose="020B0503020204020204" charset="-122"/>
              <a:cs typeface="+mn-cs"/>
            </a:endParaRPr>
          </a:p>
        </p:txBody>
      </p:sp>
      <p:sp>
        <p:nvSpPr>
          <p:cNvPr id="187395" name="AutoShape 99"/>
          <p:cNvSpPr/>
          <p:nvPr/>
        </p:nvSpPr>
        <p:spPr>
          <a:xfrm>
            <a:off x="4970463" y="2781300"/>
            <a:ext cx="3405187" cy="341313"/>
          </a:xfrm>
          <a:prstGeom prst="triangle">
            <a:avLst>
              <a:gd name="adj" fmla="val 50000"/>
            </a:avLst>
          </a:prstGeom>
          <a:solidFill>
            <a:srgbClr val="DDDDDD"/>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sp>
        <p:nvSpPr>
          <p:cNvPr id="187396" name="Rectangle 87"/>
          <p:cNvSpPr/>
          <p:nvPr/>
        </p:nvSpPr>
        <p:spPr>
          <a:xfrm>
            <a:off x="5232400" y="3116263"/>
            <a:ext cx="2882900" cy="1184275"/>
          </a:xfrm>
          <a:prstGeom prst="rect">
            <a:avLst/>
          </a:prstGeom>
          <a:solidFill>
            <a:srgbClr val="DDDDDD"/>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pic>
        <p:nvPicPr>
          <p:cNvPr id="187397" name="Picture 120" descr="access_point_stylized_small"/>
          <p:cNvPicPr>
            <a:picLocks noChangeAspect="1"/>
          </p:cNvPicPr>
          <p:nvPr/>
        </p:nvPicPr>
        <p:blipFill>
          <a:blip r:embed="rId1"/>
          <a:stretch>
            <a:fillRect/>
          </a:stretch>
        </p:blipFill>
        <p:spPr>
          <a:xfrm>
            <a:off x="5646738" y="3595688"/>
            <a:ext cx="469900" cy="317500"/>
          </a:xfrm>
          <a:prstGeom prst="rect">
            <a:avLst/>
          </a:prstGeom>
          <a:noFill/>
          <a:ln w="9525">
            <a:noFill/>
          </a:ln>
        </p:spPr>
      </p:pic>
      <p:pic>
        <p:nvPicPr>
          <p:cNvPr id="187398" name="Picture 121" descr="antenna_radiation_stylized"/>
          <p:cNvPicPr>
            <a:picLocks noChangeAspect="1"/>
          </p:cNvPicPr>
          <p:nvPr/>
        </p:nvPicPr>
        <p:blipFill>
          <a:blip r:embed="rId2"/>
          <a:stretch>
            <a:fillRect/>
          </a:stretch>
        </p:blipFill>
        <p:spPr>
          <a:xfrm>
            <a:off x="5608638" y="3548063"/>
            <a:ext cx="644525" cy="109537"/>
          </a:xfrm>
          <a:prstGeom prst="rect">
            <a:avLst/>
          </a:prstGeom>
          <a:noFill/>
          <a:ln w="9525">
            <a:noFill/>
          </a:ln>
        </p:spPr>
      </p:pic>
      <p:pic>
        <p:nvPicPr>
          <p:cNvPr id="187399" name="Picture 144" descr="iphone_stylized_small"/>
          <p:cNvPicPr>
            <a:picLocks noChangeAspect="1"/>
          </p:cNvPicPr>
          <p:nvPr/>
        </p:nvPicPr>
        <p:blipFill>
          <a:blip r:embed="rId3"/>
          <a:stretch>
            <a:fillRect/>
          </a:stretch>
        </p:blipFill>
        <p:spPr>
          <a:xfrm>
            <a:off x="5519738" y="3184525"/>
            <a:ext cx="144462" cy="287338"/>
          </a:xfrm>
          <a:prstGeom prst="rect">
            <a:avLst/>
          </a:prstGeom>
          <a:noFill/>
          <a:ln w="9525">
            <a:noFill/>
          </a:ln>
        </p:spPr>
      </p:pic>
      <p:pic>
        <p:nvPicPr>
          <p:cNvPr id="187400" name="Picture 145" descr="antenna_radiation_stylized"/>
          <p:cNvPicPr>
            <a:picLocks noChangeAspect="1"/>
          </p:cNvPicPr>
          <p:nvPr/>
        </p:nvPicPr>
        <p:blipFill>
          <a:blip r:embed="rId4"/>
          <a:stretch>
            <a:fillRect/>
          </a:stretch>
        </p:blipFill>
        <p:spPr>
          <a:xfrm>
            <a:off x="5349875" y="3135313"/>
            <a:ext cx="442913" cy="77787"/>
          </a:xfrm>
          <a:prstGeom prst="rect">
            <a:avLst/>
          </a:prstGeom>
          <a:noFill/>
          <a:ln w="9525">
            <a:noFill/>
          </a:ln>
        </p:spPr>
      </p:pic>
      <p:sp>
        <p:nvSpPr>
          <p:cNvPr id="12" name="Oval 147"/>
          <p:cNvSpPr/>
          <p:nvPr/>
        </p:nvSpPr>
        <p:spPr>
          <a:xfrm>
            <a:off x="5267325" y="3600450"/>
            <a:ext cx="2951163" cy="360363"/>
          </a:xfrm>
          <a:prstGeom prst="ellipse">
            <a:avLst/>
          </a:prstGeom>
          <a:noFill/>
          <a:ln w="19050" cap="flat" cmpd="sng">
            <a:solidFill>
              <a:srgbClr val="CC0000"/>
            </a:solidFill>
            <a:prstDash val="dash"/>
            <a:headEnd type="none" w="med" len="med"/>
            <a:tailEnd type="none" w="med" len="med"/>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pic>
        <p:nvPicPr>
          <p:cNvPr id="187402" name="Picture 152" descr="antenna_stylized"/>
          <p:cNvPicPr>
            <a:picLocks noChangeAspect="1"/>
          </p:cNvPicPr>
          <p:nvPr/>
        </p:nvPicPr>
        <p:blipFill>
          <a:blip r:embed="rId5"/>
          <a:stretch>
            <a:fillRect/>
          </a:stretch>
        </p:blipFill>
        <p:spPr>
          <a:xfrm>
            <a:off x="5949950" y="2962275"/>
            <a:ext cx="569913" cy="250825"/>
          </a:xfrm>
          <a:prstGeom prst="rect">
            <a:avLst/>
          </a:prstGeom>
          <a:noFill/>
          <a:ln w="9525">
            <a:noFill/>
          </a:ln>
        </p:spPr>
      </p:pic>
      <p:pic>
        <p:nvPicPr>
          <p:cNvPr id="187403" name="Picture 153" descr="laptop_keyboard"/>
          <p:cNvPicPr>
            <a:picLocks noChangeAspect="1"/>
          </p:cNvPicPr>
          <p:nvPr/>
        </p:nvPicPr>
        <p:blipFill>
          <a:blip r:embed="rId6"/>
          <a:stretch>
            <a:fillRect/>
          </a:stretch>
        </p:blipFill>
        <p:spPr>
          <a:xfrm rot="109064" flipH="1">
            <a:off x="5976938" y="3240088"/>
            <a:ext cx="471487" cy="179387"/>
          </a:xfrm>
          <a:prstGeom prst="rect">
            <a:avLst/>
          </a:prstGeom>
          <a:noFill/>
          <a:ln w="9525">
            <a:noFill/>
          </a:ln>
        </p:spPr>
      </p:pic>
      <p:sp>
        <p:nvSpPr>
          <p:cNvPr id="187404" name="Freeform 154"/>
          <p:cNvSpPr/>
          <p:nvPr/>
        </p:nvSpPr>
        <p:spPr>
          <a:xfrm>
            <a:off x="6134100" y="3067050"/>
            <a:ext cx="377825" cy="233363"/>
          </a:xfrm>
          <a:custGeom>
            <a:avLst/>
            <a:gdLst>
              <a:gd name="txL" fmla="*/ 0 w 2982"/>
              <a:gd name="txT" fmla="*/ 0 h 2442"/>
              <a:gd name="txR" fmla="*/ 2982 w 2982"/>
              <a:gd name="txB" fmla="*/ 2442 h 2442"/>
            </a:gdLst>
            <a:ahLst/>
            <a:cxnLst>
              <a:cxn ang="0">
                <a:pos x="127" y="0"/>
              </a:cxn>
              <a:cxn ang="0">
                <a:pos x="0" y="95"/>
              </a:cxn>
              <a:cxn ang="0">
                <a:pos x="254" y="95"/>
              </a:cxn>
              <a:cxn ang="0">
                <a:pos x="254" y="95"/>
              </a:cxn>
              <a:cxn ang="0">
                <a:pos x="127"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pic>
        <p:nvPicPr>
          <p:cNvPr id="187405" name="Picture 155" descr="screen"/>
          <p:cNvPicPr>
            <a:picLocks noChangeAspect="1"/>
          </p:cNvPicPr>
          <p:nvPr/>
        </p:nvPicPr>
        <p:blipFill>
          <a:blip r:embed="rId7"/>
          <a:stretch>
            <a:fillRect/>
          </a:stretch>
        </p:blipFill>
        <p:spPr>
          <a:xfrm>
            <a:off x="6151563" y="3073400"/>
            <a:ext cx="344487" cy="212725"/>
          </a:xfrm>
          <a:prstGeom prst="rect">
            <a:avLst/>
          </a:prstGeom>
          <a:noFill/>
          <a:ln w="9525">
            <a:noFill/>
          </a:ln>
        </p:spPr>
      </p:pic>
      <p:sp>
        <p:nvSpPr>
          <p:cNvPr id="187406" name="Freeform 156"/>
          <p:cNvSpPr/>
          <p:nvPr/>
        </p:nvSpPr>
        <p:spPr>
          <a:xfrm>
            <a:off x="6202363" y="3060700"/>
            <a:ext cx="320675" cy="42863"/>
          </a:xfrm>
          <a:custGeom>
            <a:avLst/>
            <a:gdLst>
              <a:gd name="txL" fmla="*/ 0 w 2528"/>
              <a:gd name="txT" fmla="*/ 0 h 455"/>
              <a:gd name="txR" fmla="*/ 2528 w 2528"/>
              <a:gd name="txB" fmla="*/ 455 h 455"/>
            </a:gdLst>
            <a:ahLst/>
            <a:cxnLst>
              <a:cxn ang="0">
                <a:pos x="127" y="0"/>
              </a:cxn>
              <a:cxn ang="0">
                <a:pos x="254" y="95"/>
              </a:cxn>
              <a:cxn ang="0">
                <a:pos x="254" y="95"/>
              </a:cxn>
              <a:cxn ang="0">
                <a:pos x="0" y="95"/>
              </a:cxn>
              <a:cxn ang="0">
                <a:pos x="12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p>
            <a:endParaRPr lang="zh-CN" altLang="en-US"/>
          </a:p>
        </p:txBody>
      </p:sp>
      <p:sp>
        <p:nvSpPr>
          <p:cNvPr id="187407" name="Freeform 157"/>
          <p:cNvSpPr/>
          <p:nvPr/>
        </p:nvSpPr>
        <p:spPr>
          <a:xfrm>
            <a:off x="6129338" y="3060700"/>
            <a:ext cx="90487" cy="179388"/>
          </a:xfrm>
          <a:custGeom>
            <a:avLst/>
            <a:gdLst>
              <a:gd name="txL" fmla="*/ 0 w 702"/>
              <a:gd name="txT" fmla="*/ 0 h 1893"/>
              <a:gd name="txR" fmla="*/ 702 w 702"/>
              <a:gd name="txB" fmla="*/ 1893 h 1893"/>
            </a:gdLst>
            <a:ahLst/>
            <a:cxnLst>
              <a:cxn ang="0">
                <a:pos x="127" y="0"/>
              </a:cxn>
              <a:cxn ang="0">
                <a:pos x="0" y="95"/>
              </a:cxn>
              <a:cxn ang="0">
                <a:pos x="127" y="95"/>
              </a:cxn>
              <a:cxn ang="0">
                <a:pos x="127" y="95"/>
              </a:cxn>
              <a:cxn ang="0">
                <a:pos x="127"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p>
            <a:endParaRPr lang="zh-CN" altLang="en-US"/>
          </a:p>
        </p:txBody>
      </p:sp>
      <p:sp>
        <p:nvSpPr>
          <p:cNvPr id="187408" name="Freeform 158"/>
          <p:cNvSpPr/>
          <p:nvPr/>
        </p:nvSpPr>
        <p:spPr>
          <a:xfrm>
            <a:off x="6424613" y="3092450"/>
            <a:ext cx="95250" cy="207963"/>
          </a:xfrm>
          <a:custGeom>
            <a:avLst/>
            <a:gdLst>
              <a:gd name="txL" fmla="*/ 0 w 756"/>
              <a:gd name="txT" fmla="*/ 0 h 2184"/>
              <a:gd name="txR" fmla="*/ 756 w 756"/>
              <a:gd name="txB" fmla="*/ 2184 h 2184"/>
            </a:gdLst>
            <a:ahLst/>
            <a:cxnLst>
              <a:cxn ang="0">
                <a:pos x="127" y="0"/>
              </a:cxn>
              <a:cxn ang="0">
                <a:pos x="127" y="95"/>
              </a:cxn>
              <a:cxn ang="0">
                <a:pos x="0" y="95"/>
              </a:cxn>
              <a:cxn ang="0">
                <a:pos x="127" y="95"/>
              </a:cxn>
              <a:cxn ang="0">
                <a:pos x="127"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p>
            <a:endParaRPr lang="zh-CN" altLang="en-US"/>
          </a:p>
        </p:txBody>
      </p:sp>
      <p:sp>
        <p:nvSpPr>
          <p:cNvPr id="187409" name="Freeform 159"/>
          <p:cNvSpPr/>
          <p:nvPr/>
        </p:nvSpPr>
        <p:spPr>
          <a:xfrm>
            <a:off x="6129338" y="3232150"/>
            <a:ext cx="350837" cy="69850"/>
          </a:xfrm>
          <a:custGeom>
            <a:avLst/>
            <a:gdLst>
              <a:gd name="txL" fmla="*/ 0 w 2773"/>
              <a:gd name="txT" fmla="*/ 0 h 738"/>
              <a:gd name="txR" fmla="*/ 2773 w 2773"/>
              <a:gd name="txB" fmla="*/ 738 h 738"/>
            </a:gdLst>
            <a:ahLst/>
            <a:cxnLst>
              <a:cxn ang="0">
                <a:pos x="127" y="0"/>
              </a:cxn>
              <a:cxn ang="0">
                <a:pos x="0" y="95"/>
              </a:cxn>
              <a:cxn ang="0">
                <a:pos x="254" y="95"/>
              </a:cxn>
              <a:cxn ang="0">
                <a:pos x="254" y="95"/>
              </a:cxn>
              <a:cxn ang="0">
                <a:pos x="127"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p>
            <a:endParaRPr lang="zh-CN" altLang="en-US"/>
          </a:p>
        </p:txBody>
      </p:sp>
      <p:sp>
        <p:nvSpPr>
          <p:cNvPr id="187410" name="Freeform 160"/>
          <p:cNvSpPr/>
          <p:nvPr/>
        </p:nvSpPr>
        <p:spPr>
          <a:xfrm>
            <a:off x="6435725" y="3094038"/>
            <a:ext cx="88900" cy="209550"/>
          </a:xfrm>
          <a:custGeom>
            <a:avLst/>
            <a:gdLst>
              <a:gd name="txL" fmla="*/ 0 w 637"/>
              <a:gd name="txT" fmla="*/ 0 h 1659"/>
              <a:gd name="txR" fmla="*/ 637 w 637"/>
              <a:gd name="txB" fmla="*/ 1659 h 1659"/>
            </a:gdLst>
            <a:ahLst/>
            <a:cxnLst>
              <a:cxn ang="0">
                <a:pos x="282" y="0"/>
              </a:cxn>
              <a:cxn ang="0">
                <a:pos x="282" y="0"/>
              </a:cxn>
              <a:cxn ang="0">
                <a:pos x="141" y="1892"/>
              </a:cxn>
              <a:cxn ang="0">
                <a:pos x="0" y="1892"/>
              </a:cxn>
              <a:cxn ang="0">
                <a:pos x="282"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p>
            <a:endParaRPr lang="zh-CN" altLang="en-US"/>
          </a:p>
        </p:txBody>
      </p:sp>
      <p:sp>
        <p:nvSpPr>
          <p:cNvPr id="187411" name="Freeform 161"/>
          <p:cNvSpPr/>
          <p:nvPr/>
        </p:nvSpPr>
        <p:spPr>
          <a:xfrm>
            <a:off x="6129338" y="3241675"/>
            <a:ext cx="312737" cy="68263"/>
          </a:xfrm>
          <a:custGeom>
            <a:avLst/>
            <a:gdLst>
              <a:gd name="txL" fmla="*/ 0 w 2216"/>
              <a:gd name="txT" fmla="*/ 0 h 550"/>
              <a:gd name="txR" fmla="*/ 2216 w 2216"/>
              <a:gd name="txB" fmla="*/ 550 h 550"/>
            </a:gdLst>
            <a:ahLst/>
            <a:cxnLst>
              <a:cxn ang="0">
                <a:pos x="0" y="0"/>
              </a:cxn>
              <a:cxn ang="0">
                <a:pos x="141" y="126"/>
              </a:cxn>
              <a:cxn ang="0">
                <a:pos x="1271" y="631"/>
              </a:cxn>
              <a:cxn ang="0">
                <a:pos x="1271" y="505"/>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p>
            <a:endParaRPr lang="zh-CN" altLang="en-US"/>
          </a:p>
        </p:txBody>
      </p:sp>
      <p:grpSp>
        <p:nvGrpSpPr>
          <p:cNvPr id="187412" name="Group 162"/>
          <p:cNvGrpSpPr/>
          <p:nvPr/>
        </p:nvGrpSpPr>
        <p:grpSpPr>
          <a:xfrm>
            <a:off x="6124575" y="3314700"/>
            <a:ext cx="106363" cy="41275"/>
            <a:chOff x="1740" y="2642"/>
            <a:chExt cx="752" cy="327"/>
          </a:xfrm>
        </p:grpSpPr>
        <p:sp>
          <p:nvSpPr>
            <p:cNvPr id="187461" name="Freeform 163"/>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p>
              <a:endParaRPr lang="zh-CN" altLang="en-US"/>
            </a:p>
          </p:txBody>
        </p:sp>
        <p:sp>
          <p:nvSpPr>
            <p:cNvPr id="187462" name="Freeform 164"/>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p>
              <a:endParaRPr lang="zh-CN" altLang="en-US"/>
            </a:p>
          </p:txBody>
        </p:sp>
        <p:sp>
          <p:nvSpPr>
            <p:cNvPr id="187463" name="Freeform 165"/>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p>
              <a:endParaRPr lang="zh-CN" altLang="en-US"/>
            </a:p>
          </p:txBody>
        </p:sp>
        <p:sp>
          <p:nvSpPr>
            <p:cNvPr id="187464" name="Freeform 166"/>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sp>
          <p:nvSpPr>
            <p:cNvPr id="187465" name="Freeform 167"/>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p>
              <a:endParaRPr lang="zh-CN" altLang="en-US"/>
            </a:p>
          </p:txBody>
        </p:sp>
        <p:sp>
          <p:nvSpPr>
            <p:cNvPr id="187466" name="Freeform 168"/>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grpSp>
      <p:sp>
        <p:nvSpPr>
          <p:cNvPr id="187413" name="Freeform 169"/>
          <p:cNvSpPr/>
          <p:nvPr/>
        </p:nvSpPr>
        <p:spPr>
          <a:xfrm>
            <a:off x="6305550" y="3321050"/>
            <a:ext cx="128588" cy="90488"/>
          </a:xfrm>
          <a:custGeom>
            <a:avLst/>
            <a:gdLst>
              <a:gd name="txL" fmla="*/ 0 w 990"/>
              <a:gd name="txT" fmla="*/ 0 h 792"/>
              <a:gd name="txR" fmla="*/ 990 w 990"/>
              <a:gd name="txB" fmla="*/ 792 h 792"/>
            </a:gdLst>
            <a:ahLst/>
            <a:cxnLst>
              <a:cxn ang="0">
                <a:pos x="130" y="229"/>
              </a:cxn>
              <a:cxn ang="0">
                <a:pos x="130" y="0"/>
              </a:cxn>
              <a:cxn ang="0">
                <a:pos x="130" y="114"/>
              </a:cxn>
              <a:cxn ang="0">
                <a:pos x="0" y="229"/>
              </a:cxn>
              <a:cxn ang="0">
                <a:pos x="130" y="229"/>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p>
            <a:endParaRPr lang="zh-CN" altLang="en-US"/>
          </a:p>
        </p:txBody>
      </p:sp>
      <p:sp>
        <p:nvSpPr>
          <p:cNvPr id="187414" name="Freeform 170"/>
          <p:cNvSpPr/>
          <p:nvPr/>
        </p:nvSpPr>
        <p:spPr>
          <a:xfrm>
            <a:off x="5978525" y="3328988"/>
            <a:ext cx="328613" cy="82550"/>
          </a:xfrm>
          <a:custGeom>
            <a:avLst/>
            <a:gdLst>
              <a:gd name="txL" fmla="*/ 0 w 2532"/>
              <a:gd name="txT" fmla="*/ 0 h 723"/>
              <a:gd name="txR" fmla="*/ 2532 w 2532"/>
              <a:gd name="txB" fmla="*/ 723 h 723"/>
            </a:gdLst>
            <a:ahLst/>
            <a:cxnLst>
              <a:cxn ang="0">
                <a:pos x="130" y="0"/>
              </a:cxn>
              <a:cxn ang="0">
                <a:pos x="130" y="0"/>
              </a:cxn>
              <a:cxn ang="0">
                <a:pos x="520" y="229"/>
              </a:cxn>
              <a:cxn ang="0">
                <a:pos x="520" y="229"/>
              </a:cxn>
              <a:cxn ang="0">
                <a:pos x="0" y="114"/>
              </a:cxn>
              <a:cxn ang="0">
                <a:pos x="13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187415" name="Freeform 171"/>
          <p:cNvSpPr/>
          <p:nvPr/>
        </p:nvSpPr>
        <p:spPr>
          <a:xfrm>
            <a:off x="5978525" y="3313113"/>
            <a:ext cx="3175" cy="17462"/>
          </a:xfrm>
          <a:custGeom>
            <a:avLst/>
            <a:gdLst>
              <a:gd name="txL" fmla="*/ 0 w 26"/>
              <a:gd name="txT" fmla="*/ 0 h 147"/>
              <a:gd name="txR" fmla="*/ 26 w 26"/>
              <a:gd name="txB" fmla="*/ 147 h 147"/>
            </a:gdLst>
            <a:ahLst/>
            <a:cxnLst>
              <a:cxn ang="0">
                <a:pos x="137" y="114"/>
              </a:cxn>
              <a:cxn ang="0">
                <a:pos x="137" y="114"/>
              </a:cxn>
              <a:cxn ang="0">
                <a:pos x="0" y="114"/>
              </a:cxn>
              <a:cxn ang="0">
                <a:pos x="137" y="0"/>
              </a:cxn>
              <a:cxn ang="0">
                <a:pos x="137" y="114"/>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p>
            <a:endParaRPr lang="zh-CN" altLang="en-US"/>
          </a:p>
        </p:txBody>
      </p:sp>
      <p:sp>
        <p:nvSpPr>
          <p:cNvPr id="187416" name="Freeform 172"/>
          <p:cNvSpPr/>
          <p:nvPr/>
        </p:nvSpPr>
        <p:spPr>
          <a:xfrm>
            <a:off x="5978525" y="3244850"/>
            <a:ext cx="152400" cy="69850"/>
          </a:xfrm>
          <a:custGeom>
            <a:avLst/>
            <a:gdLst>
              <a:gd name="txL" fmla="*/ 0 w 1176"/>
              <a:gd name="txT" fmla="*/ 0 h 606"/>
              <a:gd name="txR" fmla="*/ 1176 w 1176"/>
              <a:gd name="txB" fmla="*/ 606 h 606"/>
            </a:gdLst>
            <a:ahLst/>
            <a:cxnLst>
              <a:cxn ang="0">
                <a:pos x="130" y="0"/>
              </a:cxn>
              <a:cxn ang="0">
                <a:pos x="0" y="114"/>
              </a:cxn>
              <a:cxn ang="0">
                <a:pos x="130" y="114"/>
              </a:cxn>
              <a:cxn ang="0">
                <a:pos x="130" y="114"/>
              </a:cxn>
              <a:cxn ang="0">
                <a:pos x="130"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p>
            <a:endParaRPr lang="zh-CN" altLang="en-US"/>
          </a:p>
        </p:txBody>
      </p:sp>
      <p:sp>
        <p:nvSpPr>
          <p:cNvPr id="187417" name="Freeform 173"/>
          <p:cNvSpPr/>
          <p:nvPr/>
        </p:nvSpPr>
        <p:spPr>
          <a:xfrm>
            <a:off x="5988050" y="3316288"/>
            <a:ext cx="312738" cy="79375"/>
          </a:xfrm>
          <a:custGeom>
            <a:avLst/>
            <a:gdLst>
              <a:gd name="txL" fmla="*/ 0 w 2532"/>
              <a:gd name="txT" fmla="*/ 0 h 723"/>
              <a:gd name="txR" fmla="*/ 2532 w 2532"/>
              <a:gd name="txB" fmla="*/ 723 h 723"/>
            </a:gdLst>
            <a:ahLst/>
            <a:cxnLst>
              <a:cxn ang="0">
                <a:pos x="123" y="0"/>
              </a:cxn>
              <a:cxn ang="0">
                <a:pos x="123" y="0"/>
              </a:cxn>
              <a:cxn ang="0">
                <a:pos x="123" y="110"/>
              </a:cxn>
              <a:cxn ang="0">
                <a:pos x="123" y="110"/>
              </a:cxn>
              <a:cxn ang="0">
                <a:pos x="0" y="110"/>
              </a:cxn>
              <a:cxn ang="0">
                <a:pos x="123"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187418" name="Freeform 174"/>
          <p:cNvSpPr/>
          <p:nvPr/>
        </p:nvSpPr>
        <p:spPr>
          <a:xfrm flipV="1">
            <a:off x="6300788" y="3311525"/>
            <a:ext cx="127000" cy="82550"/>
          </a:xfrm>
          <a:custGeom>
            <a:avLst/>
            <a:gdLst>
              <a:gd name="txL" fmla="*/ 0 w 2532"/>
              <a:gd name="txT" fmla="*/ 0 h 723"/>
              <a:gd name="txR" fmla="*/ 2532 w 2532"/>
              <a:gd name="txB" fmla="*/ 723 h 723"/>
            </a:gdLst>
            <a:ahLst/>
            <a:cxnLst>
              <a:cxn ang="0">
                <a:pos x="0" y="0"/>
              </a:cxn>
              <a:cxn ang="0">
                <a:pos x="0" y="0"/>
              </a:cxn>
              <a:cxn ang="0">
                <a:pos x="0" y="228"/>
              </a:cxn>
              <a:cxn ang="0">
                <a:pos x="0" y="228"/>
              </a:cxn>
              <a:cxn ang="0">
                <a:pos x="0" y="114"/>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pic>
        <p:nvPicPr>
          <p:cNvPr id="187419" name="Picture 176" descr="desktop_computer_stylized_medium"/>
          <p:cNvPicPr>
            <a:picLocks noChangeAspect="1"/>
          </p:cNvPicPr>
          <p:nvPr/>
        </p:nvPicPr>
        <p:blipFill>
          <a:blip r:embed="rId8"/>
          <a:stretch>
            <a:fillRect/>
          </a:stretch>
        </p:blipFill>
        <p:spPr>
          <a:xfrm flipH="1">
            <a:off x="6413500" y="3168650"/>
            <a:ext cx="677863" cy="384175"/>
          </a:xfrm>
          <a:prstGeom prst="rect">
            <a:avLst/>
          </a:prstGeom>
          <a:noFill/>
          <a:ln w="9525">
            <a:noFill/>
          </a:ln>
        </p:spPr>
      </p:pic>
      <p:sp>
        <p:nvSpPr>
          <p:cNvPr id="187420" name="Freeform 177"/>
          <p:cNvSpPr/>
          <p:nvPr/>
        </p:nvSpPr>
        <p:spPr>
          <a:xfrm flipH="1">
            <a:off x="6702425" y="3206750"/>
            <a:ext cx="330200" cy="174625"/>
          </a:xfrm>
          <a:custGeom>
            <a:avLst/>
            <a:gdLst>
              <a:gd name="txL" fmla="*/ 0 w 356"/>
              <a:gd name="txT" fmla="*/ 0 h 368"/>
              <a:gd name="txR" fmla="*/ 356 w 356"/>
              <a:gd name="txB" fmla="*/ 368 h 368"/>
            </a:gdLst>
            <a:ahLst/>
            <a:cxnLst>
              <a:cxn ang="0">
                <a:pos x="0" y="0"/>
              </a:cxn>
              <a:cxn ang="0">
                <a:pos x="16691936" y="581850"/>
              </a:cxn>
              <a:cxn ang="0">
                <a:pos x="19801890" y="12125860"/>
              </a:cxn>
              <a:cxn ang="0">
                <a:pos x="4364117" y="1516483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pic>
        <p:nvPicPr>
          <p:cNvPr id="187421" name="Picture 179" descr="desktop_computer_stylized_medium"/>
          <p:cNvPicPr>
            <a:picLocks noChangeAspect="1"/>
          </p:cNvPicPr>
          <p:nvPr/>
        </p:nvPicPr>
        <p:blipFill>
          <a:blip r:embed="rId8"/>
          <a:stretch>
            <a:fillRect/>
          </a:stretch>
        </p:blipFill>
        <p:spPr>
          <a:xfrm flipH="1">
            <a:off x="6357938" y="3971925"/>
            <a:ext cx="512762" cy="317500"/>
          </a:xfrm>
          <a:prstGeom prst="rect">
            <a:avLst/>
          </a:prstGeom>
          <a:noFill/>
          <a:ln w="9525">
            <a:noFill/>
          </a:ln>
        </p:spPr>
      </p:pic>
      <p:sp>
        <p:nvSpPr>
          <p:cNvPr id="187422" name="Freeform 180"/>
          <p:cNvSpPr/>
          <p:nvPr/>
        </p:nvSpPr>
        <p:spPr>
          <a:xfrm flipH="1">
            <a:off x="6577013" y="4003675"/>
            <a:ext cx="249237" cy="144463"/>
          </a:xfrm>
          <a:custGeom>
            <a:avLst/>
            <a:gdLst>
              <a:gd name="txL" fmla="*/ 0 w 356"/>
              <a:gd name="txT" fmla="*/ 0 h 368"/>
              <a:gd name="txR" fmla="*/ 356 w 356"/>
              <a:gd name="txB" fmla="*/ 368 h 368"/>
            </a:gdLst>
            <a:ahLst/>
            <a:cxnLst>
              <a:cxn ang="0">
                <a:pos x="0" y="0"/>
              </a:cxn>
              <a:cxn ang="0">
                <a:pos x="12613263" y="481128"/>
              </a:cxn>
              <a:cxn ang="0">
                <a:pos x="14963300" y="10026777"/>
              </a:cxn>
              <a:cxn ang="0">
                <a:pos x="3297745" y="12539683"/>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pic>
        <p:nvPicPr>
          <p:cNvPr id="187423" name="Picture 101" descr="fridge2.png"/>
          <p:cNvPicPr>
            <a:picLocks noChangeAspect="1"/>
          </p:cNvPicPr>
          <p:nvPr/>
        </p:nvPicPr>
        <p:blipFill>
          <a:blip r:embed="rId9"/>
          <a:stretch>
            <a:fillRect/>
          </a:stretch>
        </p:blipFill>
        <p:spPr>
          <a:xfrm>
            <a:off x="7385050" y="3109913"/>
            <a:ext cx="315913" cy="482600"/>
          </a:xfrm>
          <a:prstGeom prst="rect">
            <a:avLst/>
          </a:prstGeom>
          <a:noFill/>
          <a:ln w="9525">
            <a:noFill/>
          </a:ln>
        </p:spPr>
      </p:pic>
      <p:pic>
        <p:nvPicPr>
          <p:cNvPr id="187424" name="Picture 1115" descr="antenna_stylized"/>
          <p:cNvPicPr>
            <a:picLocks noChangeAspect="1"/>
          </p:cNvPicPr>
          <p:nvPr/>
        </p:nvPicPr>
        <p:blipFill>
          <a:blip r:embed="rId10"/>
          <a:stretch>
            <a:fillRect/>
          </a:stretch>
        </p:blipFill>
        <p:spPr>
          <a:xfrm>
            <a:off x="7219950" y="3025775"/>
            <a:ext cx="577850" cy="239713"/>
          </a:xfrm>
          <a:prstGeom prst="rect">
            <a:avLst/>
          </a:prstGeom>
          <a:noFill/>
          <a:ln w="9525">
            <a:noFill/>
          </a:ln>
        </p:spPr>
      </p:pic>
      <p:sp>
        <p:nvSpPr>
          <p:cNvPr id="36" name="Freeform 281"/>
          <p:cNvSpPr/>
          <p:nvPr/>
        </p:nvSpPr>
        <p:spPr>
          <a:xfrm>
            <a:off x="6437313" y="3756025"/>
            <a:ext cx="719138" cy="169863"/>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7" name="Oval 282"/>
          <p:cNvSpPr/>
          <p:nvPr/>
        </p:nvSpPr>
        <p:spPr>
          <a:xfrm>
            <a:off x="6437313" y="3665538"/>
            <a:ext cx="719138" cy="168275"/>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87427" name="Group 283"/>
          <p:cNvGrpSpPr/>
          <p:nvPr/>
        </p:nvGrpSpPr>
        <p:grpSpPr>
          <a:xfrm>
            <a:off x="6543675" y="3687763"/>
            <a:ext cx="506413" cy="122237"/>
            <a:chOff x="7786941" y="2884917"/>
            <a:chExt cx="897649" cy="353919"/>
          </a:xfrm>
        </p:grpSpPr>
        <p:sp>
          <p:nvSpPr>
            <p:cNvPr id="62" name="Freeform 28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3" name="Freeform 28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Freeform 28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Freeform 28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87428" name="Text Box 26"/>
          <p:cNvSpPr txBox="1"/>
          <p:nvPr/>
        </p:nvSpPr>
        <p:spPr>
          <a:xfrm>
            <a:off x="7961313" y="3527425"/>
            <a:ext cx="963612" cy="249238"/>
          </a:xfrm>
          <a:prstGeom prst="rect">
            <a:avLst/>
          </a:prstGeom>
          <a:noFill/>
          <a:ln w="9525">
            <a:noFill/>
          </a:ln>
        </p:spPr>
        <p:txBody>
          <a:bodyPr>
            <a:spAutoFit/>
          </a:bodyPr>
          <a:p>
            <a:pPr algn="r" defTabSz="685800" eaLnBrk="1" hangingPunct="1">
              <a:lnSpc>
                <a:spcPct val="85000"/>
              </a:lnSpc>
              <a:buNone/>
            </a:pPr>
            <a:r>
              <a:rPr lang="en-US" altLang="en-US" sz="1200">
                <a:solidFill>
                  <a:srgbClr val="000000"/>
                </a:solidFill>
                <a:latin typeface="微软雅黑" panose="020B0503020204020204" charset="-122"/>
                <a:ea typeface="微软雅黑" panose="020B0503020204020204" charset="-122"/>
              </a:rPr>
              <a:t>至前端</a:t>
            </a:r>
            <a:endParaRPr lang="en-US" altLang="en-US" sz="1200">
              <a:solidFill>
                <a:srgbClr val="000000"/>
              </a:solidFill>
              <a:latin typeface="微软雅黑" panose="020B0503020204020204" charset="-122"/>
              <a:ea typeface="微软雅黑" panose="020B0503020204020204" charset="-122"/>
            </a:endParaRPr>
          </a:p>
        </p:txBody>
      </p:sp>
      <p:sp>
        <p:nvSpPr>
          <p:cNvPr id="187429" name="Line 116"/>
          <p:cNvSpPr/>
          <p:nvPr/>
        </p:nvSpPr>
        <p:spPr>
          <a:xfrm flipH="1">
            <a:off x="5969000" y="3806825"/>
            <a:ext cx="496888" cy="0"/>
          </a:xfrm>
          <a:prstGeom prst="line">
            <a:avLst/>
          </a:prstGeom>
          <a:ln w="25400" cap="flat" cmpd="sng">
            <a:solidFill>
              <a:schemeClr val="tx1"/>
            </a:solidFill>
            <a:prstDash val="solid"/>
            <a:headEnd type="none" w="med" len="med"/>
            <a:tailEnd type="none" w="med" len="med"/>
          </a:ln>
        </p:spPr>
      </p:sp>
      <p:grpSp>
        <p:nvGrpSpPr>
          <p:cNvPr id="187430" name="组合 276"/>
          <p:cNvGrpSpPr/>
          <p:nvPr/>
        </p:nvGrpSpPr>
        <p:grpSpPr>
          <a:xfrm>
            <a:off x="6519863" y="3913188"/>
            <a:ext cx="1201737" cy="1020762"/>
            <a:chOff x="3717978" y="4719110"/>
            <a:chExt cx="1600756" cy="1359744"/>
          </a:xfrm>
        </p:grpSpPr>
        <p:sp>
          <p:nvSpPr>
            <p:cNvPr id="187455" name="Text Box 39"/>
            <p:cNvSpPr txBox="1"/>
            <p:nvPr/>
          </p:nvSpPr>
          <p:spPr>
            <a:xfrm>
              <a:off x="3717978" y="5327879"/>
              <a:ext cx="1600756" cy="750975"/>
            </a:xfrm>
            <a:prstGeom prst="rect">
              <a:avLst/>
            </a:prstGeom>
            <a:noFill/>
            <a:ln w="9525">
              <a:noFill/>
            </a:ln>
          </p:spPr>
          <p:txBody>
            <a:bodyPr>
              <a:spAutoFit/>
            </a:bodyPr>
            <a:p>
              <a:pPr algn="ctr" defTabSz="685800" eaLnBrk="1" hangingPunct="1">
                <a:lnSpc>
                  <a:spcPct val="85000"/>
                </a:lnSpc>
                <a:buNone/>
              </a:pPr>
              <a:r>
                <a:rPr lang="en-US" altLang="en-US" sz="1200">
                  <a:solidFill>
                    <a:srgbClr val="000000"/>
                  </a:solidFill>
                  <a:latin typeface="微软雅黑" panose="020B0503020204020204" charset="-122"/>
                  <a:ea typeface="微软雅黑" panose="020B0503020204020204" charset="-122"/>
                </a:rPr>
                <a:t>路由器</a:t>
              </a:r>
              <a:br>
                <a:rPr lang="en-US" altLang="en-US" sz="1200">
                  <a:solidFill>
                    <a:srgbClr val="000000"/>
                  </a:solidFill>
                  <a:latin typeface="微软雅黑" panose="020B0503020204020204" charset="-122"/>
                  <a:ea typeface="微软雅黑" panose="020B0503020204020204" charset="-122"/>
                </a:rPr>
              </a:br>
              <a:r>
                <a:rPr lang="en-US" altLang="en-US" sz="1200">
                  <a:solidFill>
                    <a:srgbClr val="000000"/>
                  </a:solidFill>
                  <a:latin typeface="微软雅黑" panose="020B0503020204020204" charset="-122"/>
                  <a:ea typeface="微软雅黑" panose="020B0503020204020204" charset="-122"/>
                </a:rPr>
                <a:t>防火墙</a:t>
              </a:r>
              <a:br>
                <a:rPr lang="en-US" altLang="en-US" sz="1200">
                  <a:solidFill>
                    <a:srgbClr val="000000"/>
                  </a:solidFill>
                  <a:latin typeface="微软雅黑" panose="020B0503020204020204" charset="-122"/>
                  <a:ea typeface="微软雅黑" panose="020B0503020204020204" charset="-122"/>
                </a:rPr>
              </a:br>
              <a:r>
                <a:rPr lang="en-US" altLang="en-US" sz="1200">
                  <a:solidFill>
                    <a:srgbClr val="000000"/>
                  </a:solidFill>
                  <a:latin typeface="微软雅黑" panose="020B0503020204020204" charset="-122"/>
                  <a:ea typeface="微软雅黑" panose="020B0503020204020204" charset="-122"/>
                </a:rPr>
                <a:t>NAT</a:t>
              </a:r>
              <a:endParaRPr lang="en-US" altLang="en-US" sz="1200">
                <a:solidFill>
                  <a:srgbClr val="000000"/>
                </a:solidFill>
                <a:latin typeface="微软雅黑" panose="020B0503020204020204" charset="-122"/>
                <a:ea typeface="微软雅黑" panose="020B0503020204020204" charset="-122"/>
              </a:endParaRPr>
            </a:p>
          </p:txBody>
        </p:sp>
        <p:sp>
          <p:nvSpPr>
            <p:cNvPr id="187456" name="Line 133"/>
            <p:cNvSpPr/>
            <p:nvPr/>
          </p:nvSpPr>
          <p:spPr>
            <a:xfrm>
              <a:off x="4400255" y="4719110"/>
              <a:ext cx="0" cy="599607"/>
            </a:xfrm>
            <a:prstGeom prst="line">
              <a:avLst/>
            </a:prstGeom>
            <a:ln w="19050" cap="flat" cmpd="sng">
              <a:solidFill>
                <a:srgbClr val="CC0000"/>
              </a:solidFill>
              <a:prstDash val="solid"/>
              <a:headEnd type="none" w="med" len="med"/>
              <a:tailEnd type="none" w="med" len="med"/>
            </a:ln>
          </p:spPr>
        </p:sp>
      </p:grpSp>
      <p:grpSp>
        <p:nvGrpSpPr>
          <p:cNvPr id="187431" name="组合 277"/>
          <p:cNvGrpSpPr/>
          <p:nvPr/>
        </p:nvGrpSpPr>
        <p:grpSpPr>
          <a:xfrm>
            <a:off x="5273675" y="3948113"/>
            <a:ext cx="992188" cy="793750"/>
            <a:chOff x="2054777" y="4766321"/>
            <a:chExt cx="1324515" cy="1057427"/>
          </a:xfrm>
        </p:grpSpPr>
        <p:sp>
          <p:nvSpPr>
            <p:cNvPr id="187453" name="Line 136"/>
            <p:cNvSpPr/>
            <p:nvPr/>
          </p:nvSpPr>
          <p:spPr>
            <a:xfrm>
              <a:off x="2771768" y="4766321"/>
              <a:ext cx="0" cy="500491"/>
            </a:xfrm>
            <a:prstGeom prst="line">
              <a:avLst/>
            </a:prstGeom>
            <a:ln w="19050" cap="flat" cmpd="sng">
              <a:solidFill>
                <a:srgbClr val="CC0000"/>
              </a:solidFill>
              <a:prstDash val="solid"/>
              <a:headEnd type="none" w="med" len="med"/>
              <a:tailEnd type="none" w="med" len="med"/>
            </a:ln>
          </p:spPr>
        </p:sp>
        <p:sp>
          <p:nvSpPr>
            <p:cNvPr id="187454" name="Text Box 39"/>
            <p:cNvSpPr txBox="1"/>
            <p:nvPr/>
          </p:nvSpPr>
          <p:spPr>
            <a:xfrm>
              <a:off x="2054777" y="5282062"/>
              <a:ext cx="1324515" cy="541686"/>
            </a:xfrm>
            <a:prstGeom prst="rect">
              <a:avLst/>
            </a:prstGeom>
            <a:noFill/>
            <a:ln w="9525">
              <a:noFill/>
            </a:ln>
          </p:spPr>
          <p:txBody>
            <a:bodyPr>
              <a:spAutoFit/>
            </a:bodyPr>
            <a:p>
              <a:pPr indent="8255" algn="ctr" defTabSz="685800" eaLnBrk="1" hangingPunct="1">
                <a:lnSpc>
                  <a:spcPct val="85000"/>
                </a:lnSpc>
                <a:buNone/>
              </a:pPr>
              <a:r>
                <a:rPr lang="en-US" altLang="en-US" sz="1200">
                  <a:solidFill>
                    <a:srgbClr val="000000"/>
                  </a:solidFill>
                  <a:latin typeface="微软雅黑" panose="020B0503020204020204" charset="-122"/>
                  <a:ea typeface="微软雅黑" panose="020B0503020204020204" charset="-122"/>
                </a:rPr>
                <a:t>WiFi</a:t>
              </a:r>
              <a:br>
                <a:rPr lang="en-US" altLang="en-US" sz="1200">
                  <a:solidFill>
                    <a:srgbClr val="000000"/>
                  </a:solidFill>
                  <a:latin typeface="微软雅黑" panose="020B0503020204020204" charset="-122"/>
                  <a:ea typeface="微软雅黑" panose="020B0503020204020204" charset="-122"/>
                </a:rPr>
              </a:br>
              <a:r>
                <a:rPr lang="en-US" altLang="en-US" sz="1200">
                  <a:solidFill>
                    <a:srgbClr val="000000"/>
                  </a:solidFill>
                  <a:latin typeface="微软雅黑" panose="020B0503020204020204" charset="-122"/>
                  <a:ea typeface="微软雅黑" panose="020B0503020204020204" charset="-122"/>
                </a:rPr>
                <a:t>无线接入点</a:t>
              </a:r>
              <a:endParaRPr lang="en-US" altLang="en-US" sz="1200">
                <a:solidFill>
                  <a:srgbClr val="000000"/>
                </a:solidFill>
                <a:latin typeface="微软雅黑" panose="020B0503020204020204" charset="-122"/>
                <a:ea typeface="微软雅黑" panose="020B0503020204020204" charset="-122"/>
              </a:endParaRPr>
            </a:p>
          </p:txBody>
        </p:sp>
      </p:grpSp>
      <p:grpSp>
        <p:nvGrpSpPr>
          <p:cNvPr id="187432" name="Group 91"/>
          <p:cNvGrpSpPr/>
          <p:nvPr/>
        </p:nvGrpSpPr>
        <p:grpSpPr>
          <a:xfrm>
            <a:off x="7429500" y="3703638"/>
            <a:ext cx="614363" cy="161925"/>
            <a:chOff x="322" y="890"/>
            <a:chExt cx="872" cy="339"/>
          </a:xfrm>
        </p:grpSpPr>
        <p:sp>
          <p:nvSpPr>
            <p:cNvPr id="56" name="Rectangle 92"/>
            <p:cNvSpPr>
              <a:spLocks noChangeArrowheads="1"/>
            </p:cNvSpPr>
            <p:nvPr/>
          </p:nvSpPr>
          <p:spPr bwMode="auto">
            <a:xfrm>
              <a:off x="323" y="1004"/>
              <a:ext cx="871" cy="225"/>
            </a:xfrm>
            <a:prstGeom prst="rect">
              <a:avLst/>
            </a:prstGeom>
            <a:solidFill>
              <a:schemeClr val="bg1">
                <a:lumMod val="75000"/>
              </a:schemeClr>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charset="-128"/>
                </a:defRPr>
              </a:lvl1pPr>
              <a:lvl2pPr marL="742950" indent="-285750">
                <a:defRPr sz="2400">
                  <a:solidFill>
                    <a:schemeClr val="tx1"/>
                  </a:solidFill>
                  <a:latin typeface="Arial" panose="020B0604020202090204" pitchFamily="34" charset="0"/>
                  <a:ea typeface="MS PGothic" panose="020B0600070205080204" charset="-128"/>
                </a:defRPr>
              </a:lvl2pPr>
              <a:lvl3pPr marL="1143000" indent="-228600">
                <a:defRPr sz="2400">
                  <a:solidFill>
                    <a:schemeClr val="tx1"/>
                  </a:solidFill>
                  <a:latin typeface="Arial" panose="020B0604020202090204" pitchFamily="34" charset="0"/>
                  <a:ea typeface="MS PGothic" panose="020B0600070205080204" charset="-128"/>
                </a:defRPr>
              </a:lvl3pPr>
              <a:lvl4pPr marL="1600200" indent="-228600">
                <a:defRPr sz="2400">
                  <a:solidFill>
                    <a:schemeClr val="tx1"/>
                  </a:solidFill>
                  <a:latin typeface="Arial" panose="020B0604020202090204" pitchFamily="34" charset="0"/>
                  <a:ea typeface="MS PGothic" panose="020B0600070205080204" charset="-128"/>
                </a:defRPr>
              </a:lvl4pPr>
              <a:lvl5pPr marL="2057400" indent="-228600">
                <a:defRPr sz="2400">
                  <a:solidFill>
                    <a:schemeClr val="tx1"/>
                  </a:solidFill>
                  <a:latin typeface="Arial" panose="020B060402020209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charset="-128"/>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448" name="Rectangle 93"/>
            <p:cNvSpPr/>
            <p:nvPr/>
          </p:nvSpPr>
          <p:spPr>
            <a:xfrm>
              <a:off x="393" y="1073"/>
              <a:ext cx="57" cy="57"/>
            </a:xfrm>
            <a:prstGeom prst="rect">
              <a:avLst/>
            </a:prstGeom>
            <a:solidFill>
              <a:srgbClr val="FF0000"/>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sp>
          <p:nvSpPr>
            <p:cNvPr id="187449" name="Rectangle 94"/>
            <p:cNvSpPr/>
            <p:nvPr/>
          </p:nvSpPr>
          <p:spPr>
            <a:xfrm>
              <a:off x="467" y="1073"/>
              <a:ext cx="56" cy="57"/>
            </a:xfrm>
            <a:prstGeom prst="rect">
              <a:avLst/>
            </a:prstGeom>
            <a:solidFill>
              <a:srgbClr val="33CC33"/>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sp>
          <p:nvSpPr>
            <p:cNvPr id="187450" name="Rectangle 95"/>
            <p:cNvSpPr/>
            <p:nvPr/>
          </p:nvSpPr>
          <p:spPr>
            <a:xfrm>
              <a:off x="541" y="1071"/>
              <a:ext cx="56" cy="55"/>
            </a:xfrm>
            <a:prstGeom prst="rect">
              <a:avLst/>
            </a:prstGeom>
            <a:solidFill>
              <a:srgbClr val="FF0000"/>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sp>
          <p:nvSpPr>
            <p:cNvPr id="187451" name="Rectangle 96"/>
            <p:cNvSpPr/>
            <p:nvPr/>
          </p:nvSpPr>
          <p:spPr>
            <a:xfrm>
              <a:off x="615" y="1071"/>
              <a:ext cx="56" cy="55"/>
            </a:xfrm>
            <a:prstGeom prst="rect">
              <a:avLst/>
            </a:prstGeom>
            <a:solidFill>
              <a:srgbClr val="FF0000"/>
            </a:solidFill>
            <a:ln w="9525">
              <a:noFill/>
            </a:ln>
          </p:spPr>
          <p:txBody>
            <a:bodyPr wrap="none" anchor="ctr" anchorCtr="0"/>
            <a:p>
              <a:pPr defTabSz="685800" eaLnBrk="1" hangingPunct="1">
                <a:buNone/>
              </a:pPr>
              <a:endParaRPr lang="en-US" altLang="en-US" sz="1200">
                <a:solidFill>
                  <a:srgbClr val="000000"/>
                </a:solidFill>
                <a:latin typeface="微软雅黑" panose="020B0503020204020204" charset="-122"/>
                <a:ea typeface="微软雅黑" panose="020B0503020204020204" charset="-122"/>
              </a:endParaRPr>
            </a:p>
          </p:txBody>
        </p:sp>
        <p:sp>
          <p:nvSpPr>
            <p:cNvPr id="61"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ln>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187433" name="Line 102"/>
          <p:cNvSpPr/>
          <p:nvPr/>
        </p:nvSpPr>
        <p:spPr>
          <a:xfrm flipH="1">
            <a:off x="8040688" y="3810000"/>
            <a:ext cx="922337" cy="0"/>
          </a:xfrm>
          <a:prstGeom prst="line">
            <a:avLst/>
          </a:prstGeom>
          <a:ln w="25400" cap="flat" cmpd="sng">
            <a:solidFill>
              <a:schemeClr val="tx1"/>
            </a:solidFill>
            <a:prstDash val="solid"/>
            <a:headEnd type="none" w="med" len="med"/>
            <a:tailEnd type="none" w="med" len="med"/>
          </a:ln>
        </p:spPr>
      </p:sp>
      <p:sp>
        <p:nvSpPr>
          <p:cNvPr id="187434" name="Line 104"/>
          <p:cNvSpPr/>
          <p:nvPr/>
        </p:nvSpPr>
        <p:spPr>
          <a:xfrm flipH="1">
            <a:off x="7153275" y="3811588"/>
            <a:ext cx="276225" cy="0"/>
          </a:xfrm>
          <a:prstGeom prst="line">
            <a:avLst/>
          </a:prstGeom>
          <a:ln w="25400" cap="flat" cmpd="sng">
            <a:solidFill>
              <a:schemeClr val="tx1"/>
            </a:solidFill>
            <a:prstDash val="solid"/>
            <a:headEnd type="none" w="med" len="med"/>
            <a:tailEnd type="none" w="med" len="med"/>
          </a:ln>
        </p:spPr>
      </p:sp>
      <p:sp>
        <p:nvSpPr>
          <p:cNvPr id="187435" name="Line 122"/>
          <p:cNvSpPr/>
          <p:nvPr/>
        </p:nvSpPr>
        <p:spPr>
          <a:xfrm flipH="1" flipV="1">
            <a:off x="6762750" y="3478213"/>
            <a:ext cx="0" cy="209550"/>
          </a:xfrm>
          <a:prstGeom prst="line">
            <a:avLst/>
          </a:prstGeom>
          <a:ln w="25400" cap="flat" cmpd="sng">
            <a:solidFill>
              <a:schemeClr val="tx1"/>
            </a:solidFill>
            <a:prstDash val="solid"/>
            <a:headEnd type="none" w="med" len="med"/>
            <a:tailEnd type="none" w="med" len="med"/>
          </a:ln>
        </p:spPr>
      </p:sp>
      <p:sp>
        <p:nvSpPr>
          <p:cNvPr id="187436" name="Text Box 142"/>
          <p:cNvSpPr txBox="1"/>
          <p:nvPr/>
        </p:nvSpPr>
        <p:spPr>
          <a:xfrm>
            <a:off x="7629525" y="2819400"/>
            <a:ext cx="954088" cy="423863"/>
          </a:xfrm>
          <a:prstGeom prst="rect">
            <a:avLst/>
          </a:prstGeom>
          <a:noFill/>
          <a:ln w="9525">
            <a:noFill/>
          </a:ln>
        </p:spPr>
        <p:txBody>
          <a:bodyPr wrap="none">
            <a:spAutoFit/>
          </a:bodyPr>
          <a:p>
            <a:pPr algn="ctr" defTabSz="685800" eaLnBrk="1" hangingPunct="1">
              <a:lnSpc>
                <a:spcPct val="90000"/>
              </a:lnSpc>
              <a:buNone/>
            </a:pPr>
            <a:r>
              <a:rPr lang="en-US" altLang="en-US" sz="1200">
                <a:solidFill>
                  <a:srgbClr val="000000"/>
                </a:solidFill>
                <a:latin typeface="微软雅黑" panose="020B0503020204020204" charset="-122"/>
                <a:ea typeface="微软雅黑" panose="020B0503020204020204" charset="-122"/>
              </a:rPr>
              <a:t>无线和有线</a:t>
            </a:r>
            <a:endParaRPr lang="en-US" altLang="en-US" sz="1200">
              <a:solidFill>
                <a:srgbClr val="000000"/>
              </a:solidFill>
              <a:latin typeface="微软雅黑" panose="020B0503020204020204" charset="-122"/>
              <a:ea typeface="微软雅黑" panose="020B0503020204020204" charset="-122"/>
            </a:endParaRPr>
          </a:p>
          <a:p>
            <a:pPr algn="ctr" defTabSz="685800" eaLnBrk="1" hangingPunct="1">
              <a:lnSpc>
                <a:spcPct val="90000"/>
              </a:lnSpc>
              <a:buNone/>
            </a:pPr>
            <a:r>
              <a:rPr lang="en-US" altLang="en-US" sz="1200">
                <a:solidFill>
                  <a:srgbClr val="000000"/>
                </a:solidFill>
                <a:latin typeface="微软雅黑" panose="020B0503020204020204" charset="-122"/>
                <a:ea typeface="微软雅黑" panose="020B0503020204020204" charset="-122"/>
              </a:rPr>
              <a:t>设备</a:t>
            </a:r>
            <a:endParaRPr lang="en-US" altLang="en-US" sz="1200">
              <a:solidFill>
                <a:srgbClr val="000000"/>
              </a:solidFill>
              <a:latin typeface="微软雅黑" panose="020B0503020204020204" charset="-122"/>
              <a:ea typeface="微软雅黑" panose="020B0503020204020204" charset="-122"/>
            </a:endParaRPr>
          </a:p>
        </p:txBody>
      </p:sp>
      <p:sp>
        <p:nvSpPr>
          <p:cNvPr id="50" name="Text Box 148"/>
          <p:cNvSpPr txBox="1">
            <a:spLocks noChangeArrowheads="1"/>
          </p:cNvSpPr>
          <p:nvPr/>
        </p:nvSpPr>
        <p:spPr bwMode="auto">
          <a:xfrm>
            <a:off x="3929063" y="3883025"/>
            <a:ext cx="1071563" cy="446088"/>
          </a:xfrm>
          <a:prstGeom prst="rect">
            <a:avLst/>
          </a:prstGeom>
          <a:noFill/>
          <a:ln>
            <a:noFill/>
          </a:ln>
        </p:spPr>
        <p:txBody>
          <a:bodyPr wrap="square">
            <a:spAutoFit/>
          </a:bodyPr>
          <a:p>
            <a:pPr algn="ctr" defTabSz="685800" eaLnBrk="1" hangingPunct="1">
              <a:lnSpc>
                <a:spcPct val="85000"/>
              </a:lnSpc>
              <a:buNone/>
            </a:pPr>
            <a:r>
              <a:rPr lang="en-US" altLang="en-US" sz="1300">
                <a:solidFill>
                  <a:srgbClr val="C00000"/>
                </a:solidFill>
                <a:latin typeface="微软雅黑" panose="020B0503020204020204" charset="-122"/>
                <a:ea typeface="微软雅黑" panose="020B0503020204020204" charset="-122"/>
              </a:rPr>
              <a:t>经常合并在一个盒子里</a:t>
            </a:r>
            <a:endParaRPr lang="en-US" altLang="en-US" sz="1300">
              <a:solidFill>
                <a:srgbClr val="C00000"/>
              </a:solidFill>
              <a:latin typeface="微软雅黑" panose="020B0503020204020204" charset="-122"/>
              <a:ea typeface="微软雅黑" panose="020B0503020204020204" charset="-122"/>
            </a:endParaRPr>
          </a:p>
        </p:txBody>
      </p:sp>
      <p:sp>
        <p:nvSpPr>
          <p:cNvPr id="51" name="Line 149"/>
          <p:cNvSpPr/>
          <p:nvPr/>
        </p:nvSpPr>
        <p:spPr>
          <a:xfrm flipV="1">
            <a:off x="4921250" y="3765550"/>
            <a:ext cx="366713" cy="182563"/>
          </a:xfrm>
          <a:prstGeom prst="line">
            <a:avLst/>
          </a:prstGeom>
          <a:ln w="28575" cap="flat" cmpd="sng">
            <a:solidFill>
              <a:srgbClr val="C00000"/>
            </a:solidFill>
            <a:prstDash val="solid"/>
            <a:headEnd type="none" w="med" len="med"/>
            <a:tailEnd type="none" w="med" len="med"/>
          </a:ln>
        </p:spPr>
      </p:sp>
      <p:grpSp>
        <p:nvGrpSpPr>
          <p:cNvPr id="187439" name="组合 279"/>
          <p:cNvGrpSpPr/>
          <p:nvPr/>
        </p:nvGrpSpPr>
        <p:grpSpPr>
          <a:xfrm>
            <a:off x="6134100" y="4300538"/>
            <a:ext cx="993775" cy="1047750"/>
            <a:chOff x="7633273" y="5518447"/>
            <a:chExt cx="1324515" cy="1397741"/>
          </a:xfrm>
        </p:grpSpPr>
        <p:sp>
          <p:nvSpPr>
            <p:cNvPr id="187445" name="Line 134"/>
            <p:cNvSpPr/>
            <p:nvPr/>
          </p:nvSpPr>
          <p:spPr>
            <a:xfrm>
              <a:off x="8351541" y="5518447"/>
              <a:ext cx="0" cy="639654"/>
            </a:xfrm>
            <a:prstGeom prst="line">
              <a:avLst/>
            </a:prstGeom>
            <a:ln w="19050" cap="flat" cmpd="sng">
              <a:solidFill>
                <a:srgbClr val="CC0000"/>
              </a:solidFill>
              <a:prstDash val="solid"/>
              <a:headEnd type="none" w="med" len="med"/>
              <a:tailEnd type="none" w="med" len="med"/>
            </a:ln>
          </p:spPr>
        </p:sp>
        <p:sp>
          <p:nvSpPr>
            <p:cNvPr id="187446" name="Text Box 39"/>
            <p:cNvSpPr txBox="1"/>
            <p:nvPr/>
          </p:nvSpPr>
          <p:spPr>
            <a:xfrm>
              <a:off x="7633273" y="6202147"/>
              <a:ext cx="1324515" cy="714041"/>
            </a:xfrm>
            <a:prstGeom prst="rect">
              <a:avLst/>
            </a:prstGeom>
            <a:noFill/>
            <a:ln w="9525">
              <a:noFill/>
            </a:ln>
          </p:spPr>
          <p:txBody>
            <a:bodyPr>
              <a:spAutoFit/>
            </a:bodyPr>
            <a:p>
              <a:pPr defTabSz="685800" eaLnBrk="1" hangingPunct="1">
                <a:lnSpc>
                  <a:spcPct val="80000"/>
                </a:lnSpc>
                <a:buNone/>
              </a:pPr>
              <a:r>
                <a:rPr lang="en-US" altLang="en-US" sz="1200">
                  <a:solidFill>
                    <a:srgbClr val="000000"/>
                  </a:solidFill>
                  <a:latin typeface="微软雅黑" panose="020B0503020204020204" charset="-122"/>
                  <a:ea typeface="微软雅黑" panose="020B0503020204020204" charset="-122"/>
                </a:rPr>
                <a:t>有线以太网（1 Gbps）</a:t>
              </a:r>
              <a:endParaRPr lang="en-US" altLang="en-US" sz="1200">
                <a:solidFill>
                  <a:srgbClr val="000000"/>
                </a:solidFill>
                <a:latin typeface="微软雅黑" panose="020B0503020204020204" charset="-122"/>
                <a:ea typeface="微软雅黑" panose="020B0503020204020204" charset="-122"/>
              </a:endParaRPr>
            </a:p>
          </p:txBody>
        </p:sp>
      </p:grpSp>
      <p:sp>
        <p:nvSpPr>
          <p:cNvPr id="187440" name="Text Box 39"/>
          <p:cNvSpPr txBox="1"/>
          <p:nvPr/>
        </p:nvSpPr>
        <p:spPr>
          <a:xfrm>
            <a:off x="7464425" y="4333875"/>
            <a:ext cx="1427163" cy="387350"/>
          </a:xfrm>
          <a:prstGeom prst="rect">
            <a:avLst/>
          </a:prstGeom>
          <a:noFill/>
          <a:ln w="9525">
            <a:noFill/>
          </a:ln>
        </p:spPr>
        <p:txBody>
          <a:bodyPr>
            <a:spAutoFit/>
          </a:bodyPr>
          <a:p>
            <a:pPr defTabSz="685800" eaLnBrk="1" hangingPunct="1">
              <a:lnSpc>
                <a:spcPct val="80000"/>
              </a:lnSpc>
              <a:buNone/>
            </a:pPr>
            <a:r>
              <a:rPr lang="en-US" altLang="en-US" sz="1200">
                <a:solidFill>
                  <a:srgbClr val="000000"/>
                </a:solidFill>
                <a:latin typeface="微软雅黑" panose="020B0503020204020204" charset="-122"/>
                <a:ea typeface="微软雅黑" panose="020B0503020204020204" charset="-122"/>
              </a:rPr>
              <a:t>电缆或DSL</a:t>
            </a:r>
            <a:br>
              <a:rPr lang="en-US" altLang="en-US" sz="1200">
                <a:solidFill>
                  <a:srgbClr val="000000"/>
                </a:solidFill>
                <a:latin typeface="微软雅黑" panose="020B0503020204020204" charset="-122"/>
                <a:ea typeface="微软雅黑" panose="020B0503020204020204" charset="-122"/>
              </a:rPr>
            </a:br>
            <a:r>
              <a:rPr lang="en-US" altLang="en-US" sz="1200">
                <a:solidFill>
                  <a:srgbClr val="000000"/>
                </a:solidFill>
                <a:latin typeface="微软雅黑" panose="020B0503020204020204" charset="-122"/>
                <a:ea typeface="微软雅黑" panose="020B0503020204020204" charset="-122"/>
              </a:rPr>
              <a:t>调制解调器</a:t>
            </a:r>
            <a:endParaRPr lang="en-US" altLang="en-US" sz="1200">
              <a:solidFill>
                <a:srgbClr val="000000"/>
              </a:solidFill>
              <a:latin typeface="微软雅黑" panose="020B0503020204020204" charset="-122"/>
              <a:ea typeface="微软雅黑" panose="020B0503020204020204" charset="-122"/>
            </a:endParaRPr>
          </a:p>
        </p:txBody>
      </p:sp>
      <p:sp>
        <p:nvSpPr>
          <p:cNvPr id="187441" name="Line 129"/>
          <p:cNvSpPr/>
          <p:nvPr/>
        </p:nvSpPr>
        <p:spPr>
          <a:xfrm>
            <a:off x="7797800" y="3883025"/>
            <a:ext cx="0" cy="417513"/>
          </a:xfrm>
          <a:prstGeom prst="line">
            <a:avLst/>
          </a:prstGeom>
          <a:ln w="19050" cap="flat" cmpd="sng">
            <a:solidFill>
              <a:srgbClr val="CC0000"/>
            </a:solidFill>
            <a:prstDash val="solid"/>
            <a:headEnd type="none" w="med" len="med"/>
            <a:tailEnd type="none" w="med" len="med"/>
          </a:ln>
        </p:spPr>
      </p:sp>
      <p:sp>
        <p:nvSpPr>
          <p:cNvPr id="187442" name="矩形 4"/>
          <p:cNvSpPr/>
          <p:nvPr/>
        </p:nvSpPr>
        <p:spPr>
          <a:xfrm>
            <a:off x="5287963" y="2359025"/>
            <a:ext cx="2722562" cy="368300"/>
          </a:xfrm>
          <a:prstGeom prst="rect">
            <a:avLst/>
          </a:prstGeom>
          <a:noFill/>
          <a:ln w="9525">
            <a:noFill/>
          </a:ln>
        </p:spPr>
        <p:txBody>
          <a:bodyPr wrap="none">
            <a:spAutoFit/>
          </a:bodyPr>
          <a:p>
            <a:pPr defTabSz="685800" eaLnBrk="1" hangingPunct="1">
              <a:buNone/>
            </a:pPr>
            <a:r>
              <a:rPr lang="zh-CN" altLang="en-US" sz="1800">
                <a:solidFill>
                  <a:srgbClr val="000000"/>
                </a:solidFill>
                <a:latin typeface="微软雅黑" panose="020B0503020204020204" charset="-122"/>
                <a:ea typeface="微软雅黑" panose="020B0503020204020204" charset="-122"/>
              </a:rPr>
              <a:t>校园、企业、家庭等网络</a:t>
            </a:r>
            <a:endParaRPr lang="zh-CN" altLang="en-US" sz="1800">
              <a:solidFill>
                <a:srgbClr val="000000"/>
              </a:solidFill>
              <a:latin typeface="微软雅黑" panose="020B0503020204020204" charset="-122"/>
              <a:ea typeface="微软雅黑" panose="020B0503020204020204" charset="-122"/>
            </a:endParaRPr>
          </a:p>
        </p:txBody>
      </p:sp>
      <p:pic>
        <p:nvPicPr>
          <p:cNvPr id="12290" name="Picture 2"/>
          <p:cNvPicPr>
            <a:picLocks noChangeAspect="1"/>
          </p:cNvPicPr>
          <p:nvPr/>
        </p:nvPicPr>
        <p:blipFill>
          <a:blip r:embed="rId11"/>
          <a:stretch>
            <a:fillRect/>
          </a:stretch>
        </p:blipFill>
        <p:spPr>
          <a:xfrm>
            <a:off x="4186873" y="4741863"/>
            <a:ext cx="1652587" cy="1104900"/>
          </a:xfrm>
          <a:prstGeom prst="rect">
            <a:avLst/>
          </a:prstGeom>
          <a:noFill/>
          <a:ln w="9525">
            <a:noFill/>
          </a:ln>
        </p:spPr>
      </p:pic>
      <p:sp>
        <p:nvSpPr>
          <p:cNvPr id="187444" name="灯片编号占位符 71"/>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blinds(horizontal)">
                                      <p:cBhvr>
                                        <p:cTn id="16"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标题 1"/>
          <p:cNvSpPr>
            <a:spLocks noGrp="1"/>
          </p:cNvSpPr>
          <p:nvPr>
            <p:ph type="title"/>
          </p:nvPr>
        </p:nvSpPr>
        <p:spPr>
          <a:xfrm>
            <a:off x="467360" y="188278"/>
            <a:ext cx="8229600" cy="1143000"/>
          </a:xfrm>
        </p:spPr>
        <p:txBody>
          <a:bodyPr vert="horz" wrap="square" lIns="91440" tIns="45720" rIns="91440" bIns="45720" anchor="ctr" anchorCtr="0"/>
          <a:p>
            <a:pPr defTabSz="685800">
              <a:buNone/>
            </a:pPr>
            <a:r>
              <a:rPr lang="en-US" altLang="zh-CN" kern="1200">
                <a:latin typeface="微软雅黑" panose="020B0503020204020204" charset="-122"/>
                <a:ea typeface="微软雅黑" panose="020B0503020204020204" charset="-122"/>
                <a:cs typeface="+mj-cs"/>
              </a:rPr>
              <a:t>物理</a:t>
            </a:r>
            <a:r>
              <a:rPr lang="zh-CN" altLang="en-US" kern="1200">
                <a:latin typeface="微软雅黑" panose="020B0503020204020204" charset="-122"/>
                <a:ea typeface="微软雅黑" panose="020B0503020204020204" charset="-122"/>
                <a:cs typeface="+mj-cs"/>
              </a:rPr>
              <a:t>介质</a:t>
            </a:r>
            <a:endParaRPr lang="en-US" altLang="zh-CN" kern="1200">
              <a:latin typeface="微软雅黑" panose="020B0503020204020204" charset="-122"/>
              <a:ea typeface="微软雅黑" panose="020B0503020204020204" charset="-122"/>
              <a:cs typeface="+mj-cs"/>
            </a:endParaRPr>
          </a:p>
        </p:txBody>
      </p:sp>
      <p:sp>
        <p:nvSpPr>
          <p:cNvPr id="3" name="内容占位符 2"/>
          <p:cNvSpPr>
            <a:spLocks noGrp="1"/>
          </p:cNvSpPr>
          <p:nvPr>
            <p:ph idx="1"/>
          </p:nvPr>
        </p:nvSpPr>
        <p:spPr>
          <a:xfrm>
            <a:off x="35560" y="1340485"/>
            <a:ext cx="7416800" cy="3633788"/>
          </a:xfrm>
        </p:spPr>
        <p:txBody>
          <a:bodyPr vert="horz" lIns="91440" tIns="45720" rIns="91440" bIns="45720" rtlCol="0"/>
          <a:p>
            <a:pPr marL="269875" indent="-269875" defTabSz="685800">
              <a:lnSpc>
                <a:spcPct val="120000"/>
              </a:lnSpc>
            </a:pPr>
            <a:r>
              <a:rPr lang="zh-CN" altLang="en-US" sz="2400" kern="1200">
                <a:latin typeface="微软雅黑" panose="020B0503020204020204" charset="-122"/>
                <a:ea typeface="微软雅黑" panose="020B0503020204020204" charset="-122"/>
                <a:cs typeface="+mn-cs"/>
              </a:rPr>
              <a:t>传输单元：位（</a:t>
            </a:r>
            <a:r>
              <a:rPr lang="en-US" altLang="zh-CN" sz="2400" kern="1200">
                <a:latin typeface="微软雅黑" panose="020B0503020204020204" charset="-122"/>
                <a:ea typeface="微软雅黑" panose="020B0503020204020204" charset="-122"/>
                <a:cs typeface="+mn-cs"/>
              </a:rPr>
              <a:t>bit</a:t>
            </a:r>
            <a:r>
              <a:rPr lang="zh-CN" altLang="en-US" sz="2400" kern="1200">
                <a:latin typeface="微软雅黑" panose="020B0503020204020204" charset="-122"/>
                <a:ea typeface="微软雅黑" panose="020B0503020204020204" charset="-122"/>
                <a:cs typeface="+mn-cs"/>
              </a:rPr>
              <a:t>）</a:t>
            </a:r>
            <a:endParaRPr lang="en-US" altLang="zh-CN" sz="2400" kern="1200">
              <a:latin typeface="微软雅黑" panose="020B0503020204020204" charset="-122"/>
              <a:ea typeface="微软雅黑" panose="020B0503020204020204" charset="-122"/>
              <a:cs typeface="+mn-cs"/>
            </a:endParaRPr>
          </a:p>
          <a:p>
            <a:pPr lvl="1" defTabSz="685800">
              <a:lnSpc>
                <a:spcPct val="120000"/>
              </a:lnSpc>
            </a:pPr>
            <a:r>
              <a:rPr lang="zh-CN" altLang="en-US" sz="2000" kern="1200">
                <a:latin typeface="微软雅黑" panose="020B0503020204020204" charset="-122"/>
                <a:ea typeface="微软雅黑" panose="020B0503020204020204" charset="-122"/>
                <a:cs typeface="+mn-cs"/>
              </a:rPr>
              <a:t>在发射机/接收机之间的物理介质上传播的</a:t>
            </a:r>
            <a:br>
              <a:rPr lang="en-US" altLang="zh-CN" sz="2000" kern="1200">
                <a:latin typeface="微软雅黑" panose="020B0503020204020204" charset="-122"/>
                <a:ea typeface="微软雅黑" panose="020B0503020204020204" charset="-122"/>
                <a:cs typeface="+mn-cs"/>
              </a:rPr>
            </a:br>
            <a:r>
              <a:rPr lang="zh-CN" altLang="en-US" sz="2000" kern="1200">
                <a:latin typeface="微软雅黑" panose="020B0503020204020204" charset="-122"/>
                <a:ea typeface="微软雅黑" panose="020B0503020204020204" charset="-122"/>
                <a:cs typeface="+mn-cs"/>
              </a:rPr>
              <a:t>数据的最小单元</a:t>
            </a:r>
            <a:endParaRPr lang="en-US" altLang="zh-CN" sz="2000" kern="1200">
              <a:latin typeface="微软雅黑" panose="020B0503020204020204" charset="-122"/>
              <a:ea typeface="微软雅黑" panose="020B0503020204020204" charset="-122"/>
              <a:cs typeface="+mn-cs"/>
            </a:endParaRPr>
          </a:p>
          <a:p>
            <a:pPr lvl="1" defTabSz="685800">
              <a:lnSpc>
                <a:spcPct val="120000"/>
              </a:lnSpc>
            </a:pPr>
            <a:r>
              <a:rPr lang="zh-CN" altLang="en-US" sz="2000" kern="1200">
                <a:latin typeface="微软雅黑" panose="020B0503020204020204" charset="-122"/>
                <a:ea typeface="微软雅黑" panose="020B0503020204020204" charset="-122"/>
                <a:cs typeface="+mn-cs"/>
              </a:rPr>
              <a:t>用比特表示（</a:t>
            </a:r>
            <a:r>
              <a:rPr lang="en-US" altLang="zh-CN" sz="2000" kern="1200">
                <a:latin typeface="微软雅黑" panose="020B0503020204020204" charset="-122"/>
                <a:ea typeface="微软雅黑" panose="020B0503020204020204" charset="-122"/>
                <a:cs typeface="+mn-cs"/>
              </a:rPr>
              <a:t>bit</a:t>
            </a:r>
            <a:r>
              <a:rPr lang="zh-CN" altLang="en-US" sz="2000" kern="1200">
                <a:latin typeface="微软雅黑" panose="020B0503020204020204" charset="-122"/>
                <a:ea typeface="微软雅黑" panose="020B0503020204020204" charset="-122"/>
                <a:cs typeface="+mn-cs"/>
              </a:rPr>
              <a:t>）</a:t>
            </a:r>
            <a:endParaRPr lang="zh-CN" altLang="en-US" sz="2000" kern="1200">
              <a:latin typeface="微软雅黑" panose="020B0503020204020204" charset="-122"/>
              <a:ea typeface="微软雅黑" panose="020B0503020204020204" charset="-122"/>
              <a:cs typeface="+mn-cs"/>
            </a:endParaRPr>
          </a:p>
          <a:p>
            <a:pPr marL="269875" indent="-269875" defTabSz="685800">
              <a:lnSpc>
                <a:spcPct val="120000"/>
              </a:lnSpc>
            </a:pPr>
            <a:r>
              <a:rPr lang="zh-CN" altLang="en-US" sz="2400" kern="1200">
                <a:latin typeface="微软雅黑" panose="020B0503020204020204" charset="-122"/>
                <a:ea typeface="微软雅黑" panose="020B0503020204020204" charset="-122"/>
                <a:cs typeface="+mn-cs"/>
              </a:rPr>
              <a:t>物理媒体</a:t>
            </a:r>
            <a:endParaRPr lang="en-US" altLang="zh-CN" sz="2400" kern="1200">
              <a:latin typeface="微软雅黑" panose="020B0503020204020204" charset="-122"/>
              <a:ea typeface="微软雅黑" panose="020B0503020204020204" charset="-122"/>
              <a:cs typeface="+mn-cs"/>
            </a:endParaRPr>
          </a:p>
          <a:p>
            <a:pPr lvl="1" defTabSz="685800">
              <a:lnSpc>
                <a:spcPct val="120000"/>
              </a:lnSpc>
            </a:pPr>
            <a:r>
              <a:rPr lang="zh-CN" altLang="en-US" sz="2000" kern="1200">
                <a:latin typeface="微软雅黑" panose="020B0503020204020204" charset="-122"/>
                <a:ea typeface="微软雅黑" panose="020B0503020204020204" charset="-122"/>
                <a:cs typeface="+mn-cs"/>
              </a:rPr>
              <a:t>是指发射机和接收机之间的具体链路介质</a:t>
            </a:r>
            <a:endParaRPr lang="zh-CN" altLang="en-US" sz="2000" kern="1200">
              <a:latin typeface="微软雅黑" panose="020B0503020204020204" charset="-122"/>
              <a:ea typeface="微软雅黑" panose="020B0503020204020204" charset="-122"/>
              <a:cs typeface="+mn-cs"/>
            </a:endParaRPr>
          </a:p>
          <a:p>
            <a:pPr lvl="1" defTabSz="685800">
              <a:lnSpc>
                <a:spcPct val="120000"/>
              </a:lnSpc>
            </a:pPr>
            <a:r>
              <a:rPr lang="zh-CN" altLang="en-US" sz="2000" kern="1200">
                <a:solidFill>
                  <a:srgbClr val="C00000"/>
                </a:solidFill>
                <a:latin typeface="微软雅黑" panose="020B0503020204020204" charset="-122"/>
                <a:ea typeface="微软雅黑" panose="020B0503020204020204" charset="-122"/>
                <a:cs typeface="+mn-cs"/>
              </a:rPr>
              <a:t>引导型介质</a:t>
            </a:r>
            <a:r>
              <a:rPr lang="zh-CN" altLang="en-US" sz="2000" kern="1200">
                <a:latin typeface="微软雅黑" panose="020B0503020204020204" charset="-122"/>
                <a:ea typeface="微软雅黑" panose="020B0503020204020204" charset="-122"/>
                <a:cs typeface="+mn-cs"/>
              </a:rPr>
              <a:t>：信号在固体介质中传播，例如铜、光纤、同轴电缆</a:t>
            </a:r>
            <a:endParaRPr lang="zh-CN" altLang="en-US" sz="2000" kern="1200">
              <a:latin typeface="微软雅黑" panose="020B0503020204020204" charset="-122"/>
              <a:ea typeface="微软雅黑" panose="020B0503020204020204" charset="-122"/>
              <a:cs typeface="+mn-cs"/>
            </a:endParaRPr>
          </a:p>
          <a:p>
            <a:pPr lvl="1" defTabSz="685800">
              <a:lnSpc>
                <a:spcPct val="120000"/>
              </a:lnSpc>
            </a:pPr>
            <a:r>
              <a:rPr lang="zh-CN" altLang="en-US" sz="2000" kern="1200">
                <a:solidFill>
                  <a:srgbClr val="C00000"/>
                </a:solidFill>
                <a:latin typeface="微软雅黑" panose="020B0503020204020204" charset="-122"/>
                <a:ea typeface="微软雅黑" panose="020B0503020204020204" charset="-122"/>
                <a:cs typeface="+mn-cs"/>
              </a:rPr>
              <a:t>非引导型介质</a:t>
            </a:r>
            <a:r>
              <a:rPr lang="zh-CN" altLang="en-US" sz="2000" kern="1200">
                <a:latin typeface="微软雅黑" panose="020B0503020204020204" charset="-122"/>
                <a:ea typeface="微软雅黑" panose="020B0503020204020204" charset="-122"/>
                <a:cs typeface="+mn-cs"/>
              </a:rPr>
              <a:t>：信号自由传播，例如无线电（陆地无线电、卫星无线电信道)</a:t>
            </a:r>
            <a:endParaRPr lang="zh-CN" altLang="en-US" sz="2000" kern="1200">
              <a:latin typeface="微软雅黑" panose="020B0503020204020204" charset="-122"/>
              <a:ea typeface="微软雅黑" panose="020B0503020204020204" charset="-122"/>
              <a:cs typeface="+mn-cs"/>
            </a:endParaRPr>
          </a:p>
        </p:txBody>
      </p:sp>
      <p:sp>
        <p:nvSpPr>
          <p:cNvPr id="189443" name="矩形 4"/>
          <p:cNvSpPr/>
          <p:nvPr/>
        </p:nvSpPr>
        <p:spPr>
          <a:xfrm>
            <a:off x="5818188" y="2019300"/>
            <a:ext cx="2655887" cy="1341438"/>
          </a:xfrm>
          <a:prstGeom prst="rect">
            <a:avLst/>
          </a:prstGeom>
          <a:noFill/>
          <a:ln w="9525" cap="flat" cmpd="sng">
            <a:solidFill>
              <a:srgbClr val="C00000"/>
            </a:solidFill>
            <a:prstDash val="solid"/>
            <a:miter/>
            <a:headEnd type="none" w="med" len="med"/>
            <a:tailEnd type="none" w="med" len="med"/>
          </a:ln>
        </p:spPr>
        <p:txBody>
          <a:bodyPr wrap="none">
            <a:spAutoFit/>
          </a:bodyPr>
          <a:p>
            <a:pPr algn="ctr" defTabSz="685800" eaLnBrk="1" hangingPunct="1">
              <a:buNone/>
            </a:pPr>
            <a:r>
              <a:rPr lang="zh-CN" altLang="en-US" sz="1800">
                <a:solidFill>
                  <a:srgbClr val="C00000"/>
                </a:solidFill>
                <a:latin typeface="微软雅黑" panose="020B0503020204020204" charset="-122"/>
                <a:ea typeface="微软雅黑" panose="020B0503020204020204" charset="-122"/>
              </a:rPr>
              <a:t>存储</a:t>
            </a:r>
            <a:r>
              <a:rPr lang="zh-CN" altLang="en-US" sz="1800">
                <a:solidFill>
                  <a:srgbClr val="000000"/>
                </a:solidFill>
                <a:latin typeface="微软雅黑" panose="020B0503020204020204" charset="-122"/>
                <a:ea typeface="微软雅黑" panose="020B0503020204020204" charset="-122"/>
              </a:rPr>
              <a:t>常用</a:t>
            </a:r>
            <a:r>
              <a:rPr lang="zh-CN" altLang="en-US" sz="1800">
                <a:solidFill>
                  <a:srgbClr val="C00000"/>
                </a:solidFill>
                <a:latin typeface="微软雅黑" panose="020B0503020204020204" charset="-122"/>
                <a:ea typeface="微软雅黑" panose="020B0503020204020204" charset="-122"/>
              </a:rPr>
              <a:t>字节</a:t>
            </a:r>
            <a:r>
              <a:rPr lang="en-US" altLang="zh-CN" sz="1800">
                <a:solidFill>
                  <a:srgbClr val="C00000"/>
                </a:solidFill>
                <a:latin typeface="微软雅黑" panose="020B0503020204020204" charset="-122"/>
                <a:ea typeface="微软雅黑" panose="020B0503020204020204" charset="-122"/>
              </a:rPr>
              <a:t>Byte</a:t>
            </a:r>
            <a:endParaRPr lang="en-US" altLang="zh-CN" sz="1800">
              <a:solidFill>
                <a:srgbClr val="C00000"/>
              </a:solidFill>
              <a:latin typeface="微软雅黑" panose="020B0503020204020204" charset="-122"/>
              <a:ea typeface="微软雅黑" panose="020B0503020204020204" charset="-122"/>
            </a:endParaRPr>
          </a:p>
          <a:p>
            <a:pPr algn="ctr" defTabSz="685800" eaLnBrk="1" hangingPunct="1">
              <a:buNone/>
            </a:pPr>
            <a:r>
              <a:rPr lang="en-US" altLang="zh-CN" sz="1800">
                <a:solidFill>
                  <a:srgbClr val="000000"/>
                </a:solidFill>
                <a:latin typeface="微软雅黑" panose="020B0503020204020204" charset="-122"/>
                <a:ea typeface="微软雅黑" panose="020B0503020204020204" charset="-122"/>
              </a:rPr>
              <a:t>K/M/G</a:t>
            </a:r>
            <a:r>
              <a:rPr lang="zh-CN" altLang="en-US" sz="1800">
                <a:solidFill>
                  <a:srgbClr val="000000"/>
                </a:solidFill>
                <a:latin typeface="微软雅黑" panose="020B0503020204020204" charset="-122"/>
                <a:ea typeface="微软雅黑" panose="020B0503020204020204" charset="-122"/>
              </a:rPr>
              <a:t>层级为</a:t>
            </a:r>
            <a:r>
              <a:rPr lang="en-US" altLang="zh-CN" sz="1800">
                <a:solidFill>
                  <a:srgbClr val="000000"/>
                </a:solidFill>
                <a:latin typeface="微软雅黑" panose="020B0503020204020204" charset="-122"/>
                <a:ea typeface="微软雅黑" panose="020B0503020204020204" charset="-122"/>
              </a:rPr>
              <a:t>2^10</a:t>
            </a:r>
            <a:r>
              <a:rPr lang="zh-CN" altLang="en-US" sz="1800">
                <a:solidFill>
                  <a:srgbClr val="000000"/>
                </a:solidFill>
                <a:latin typeface="微软雅黑" panose="020B0503020204020204" charset="-122"/>
                <a:ea typeface="微软雅黑" panose="020B0503020204020204" charset="-122"/>
              </a:rPr>
              <a:t>进制</a:t>
            </a:r>
            <a:endParaRPr lang="en-US" altLang="zh-CN" sz="1800">
              <a:solidFill>
                <a:srgbClr val="C00000"/>
              </a:solidFill>
              <a:latin typeface="微软雅黑" panose="020B0503020204020204" charset="-122"/>
              <a:ea typeface="微软雅黑" panose="020B0503020204020204" charset="-122"/>
            </a:endParaRPr>
          </a:p>
          <a:p>
            <a:pPr algn="ctr" defTabSz="685800" eaLnBrk="1" hangingPunct="1">
              <a:lnSpc>
                <a:spcPts val="1125"/>
              </a:lnSpc>
              <a:buNone/>
            </a:pPr>
            <a:endParaRPr lang="en-US" altLang="zh-CN" sz="1800">
              <a:solidFill>
                <a:srgbClr val="C00000"/>
              </a:solidFill>
              <a:latin typeface="微软雅黑" panose="020B0503020204020204" charset="-122"/>
              <a:ea typeface="微软雅黑" panose="020B0503020204020204" charset="-122"/>
            </a:endParaRPr>
          </a:p>
          <a:p>
            <a:pPr algn="ctr" defTabSz="685800" eaLnBrk="1" hangingPunct="1">
              <a:buNone/>
            </a:pPr>
            <a:r>
              <a:rPr lang="zh-CN" altLang="en-US" sz="1800">
                <a:solidFill>
                  <a:srgbClr val="C00000"/>
                </a:solidFill>
                <a:latin typeface="微软雅黑" panose="020B0503020204020204" charset="-122"/>
                <a:ea typeface="微软雅黑" panose="020B0503020204020204" charset="-122"/>
              </a:rPr>
              <a:t>传输</a:t>
            </a:r>
            <a:r>
              <a:rPr lang="zh-CN" altLang="en-US" sz="1800">
                <a:solidFill>
                  <a:srgbClr val="000000"/>
                </a:solidFill>
                <a:latin typeface="微软雅黑" panose="020B0503020204020204" charset="-122"/>
                <a:ea typeface="微软雅黑" panose="020B0503020204020204" charset="-122"/>
              </a:rPr>
              <a:t>常用</a:t>
            </a:r>
            <a:r>
              <a:rPr lang="zh-CN" altLang="en-US" sz="1800">
                <a:solidFill>
                  <a:srgbClr val="C00000"/>
                </a:solidFill>
                <a:latin typeface="微软雅黑" panose="020B0503020204020204" charset="-122"/>
                <a:ea typeface="微软雅黑" panose="020B0503020204020204" charset="-122"/>
              </a:rPr>
              <a:t>比特</a:t>
            </a:r>
            <a:r>
              <a:rPr lang="en-US" altLang="zh-CN" sz="1800">
                <a:solidFill>
                  <a:srgbClr val="C00000"/>
                </a:solidFill>
                <a:latin typeface="微软雅黑" panose="020B0503020204020204" charset="-122"/>
                <a:ea typeface="微软雅黑" panose="020B0503020204020204" charset="-122"/>
              </a:rPr>
              <a:t>Bit</a:t>
            </a:r>
            <a:endParaRPr lang="en-US" altLang="zh-CN" sz="1800">
              <a:solidFill>
                <a:srgbClr val="C00000"/>
              </a:solidFill>
              <a:latin typeface="微软雅黑" panose="020B0503020204020204" charset="-122"/>
              <a:ea typeface="微软雅黑" panose="020B0503020204020204" charset="-122"/>
            </a:endParaRPr>
          </a:p>
          <a:p>
            <a:pPr algn="ctr" defTabSz="685800" eaLnBrk="1" hangingPunct="1">
              <a:buNone/>
            </a:pPr>
            <a:r>
              <a:rPr lang="en-US" altLang="zh-CN" sz="1800">
                <a:solidFill>
                  <a:srgbClr val="000000"/>
                </a:solidFill>
                <a:latin typeface="微软雅黑" panose="020B0503020204020204" charset="-122"/>
                <a:ea typeface="微软雅黑" panose="020B0503020204020204" charset="-122"/>
              </a:rPr>
              <a:t>K/M/G</a:t>
            </a:r>
            <a:r>
              <a:rPr lang="zh-CN" altLang="en-US" sz="1800">
                <a:solidFill>
                  <a:srgbClr val="000000"/>
                </a:solidFill>
                <a:latin typeface="微软雅黑" panose="020B0503020204020204" charset="-122"/>
                <a:ea typeface="微软雅黑" panose="020B0503020204020204" charset="-122"/>
              </a:rPr>
              <a:t>层级为</a:t>
            </a:r>
            <a:r>
              <a:rPr lang="en-US" altLang="zh-CN" sz="1800">
                <a:solidFill>
                  <a:srgbClr val="000000"/>
                </a:solidFill>
                <a:latin typeface="微软雅黑" panose="020B0503020204020204" charset="-122"/>
                <a:ea typeface="微软雅黑" panose="020B0503020204020204" charset="-122"/>
              </a:rPr>
              <a:t>10^3</a:t>
            </a:r>
            <a:r>
              <a:rPr lang="zh-CN" altLang="en-US" sz="1800">
                <a:solidFill>
                  <a:srgbClr val="000000"/>
                </a:solidFill>
                <a:latin typeface="微软雅黑" panose="020B0503020204020204" charset="-122"/>
                <a:ea typeface="微软雅黑" panose="020B0503020204020204" charset="-122"/>
              </a:rPr>
              <a:t>进制</a:t>
            </a:r>
            <a:endParaRPr lang="en-US" altLang="zh-CN" sz="1800">
              <a:solidFill>
                <a:srgbClr val="C00000"/>
              </a:solidFill>
              <a:latin typeface="微软雅黑" panose="020B0503020204020204" charset="-122"/>
              <a:ea typeface="微软雅黑" panose="020B0503020204020204" charset="-122"/>
            </a:endParaRPr>
          </a:p>
        </p:txBody>
      </p:sp>
      <p:sp>
        <p:nvSpPr>
          <p:cNvPr id="189444" name="灯片编号占位符 6"/>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
        <p:nvSpPr>
          <p:cNvPr id="189445" name="矩形 3"/>
          <p:cNvSpPr/>
          <p:nvPr/>
        </p:nvSpPr>
        <p:spPr>
          <a:xfrm>
            <a:off x="5840413" y="3568700"/>
            <a:ext cx="2611437" cy="368300"/>
          </a:xfrm>
          <a:prstGeom prst="rect">
            <a:avLst/>
          </a:prstGeom>
          <a:noFill/>
          <a:ln w="9525" cap="flat" cmpd="sng">
            <a:solidFill>
              <a:srgbClr val="C00000"/>
            </a:solidFill>
            <a:prstDash val="solid"/>
            <a:miter/>
            <a:headEnd type="none" w="med" len="med"/>
            <a:tailEnd type="none" w="med" len="med"/>
          </a:ln>
        </p:spPr>
        <p:txBody>
          <a:bodyPr>
            <a:spAutoFit/>
          </a:bodyPr>
          <a:p>
            <a:pPr algn="ctr" defTabSz="685800" eaLnBrk="1" hangingPunct="1">
              <a:buNone/>
            </a:pPr>
            <a:r>
              <a:rPr lang="en-US" altLang="zh-CN" sz="1800">
                <a:solidFill>
                  <a:srgbClr val="C00000"/>
                </a:solidFill>
                <a:latin typeface="微软雅黑" panose="020B0503020204020204" charset="-122"/>
                <a:ea typeface="微软雅黑" panose="020B0503020204020204" charset="-122"/>
              </a:rPr>
              <a:t>1B=8b</a:t>
            </a:r>
            <a:r>
              <a:rPr lang="zh-CN" altLang="en-US" sz="1800">
                <a:solidFill>
                  <a:srgbClr val="C00000"/>
                </a:solidFill>
                <a:latin typeface="微软雅黑" panose="020B0503020204020204" charset="-122"/>
                <a:ea typeface="微软雅黑" panose="020B0503020204020204" charset="-122"/>
              </a:rPr>
              <a:t> </a:t>
            </a:r>
            <a:r>
              <a:rPr lang="zh-CN" altLang="en-US" sz="1800">
                <a:solidFill>
                  <a:srgbClr val="000000"/>
                </a:solidFill>
                <a:latin typeface="微软雅黑" panose="020B0503020204020204" charset="-122"/>
                <a:ea typeface="微软雅黑" panose="020B0503020204020204" charset="-122"/>
              </a:rPr>
              <a:t>（注意大小写）</a:t>
            </a:r>
            <a:endParaRPr lang="en-US" altLang="zh-CN" sz="180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标题 1"/>
          <p:cNvSpPr>
            <a:spLocks noGrp="1"/>
          </p:cNvSpPr>
          <p:nvPr>
            <p:ph type="title"/>
          </p:nvPr>
        </p:nvSpPr>
        <p:spPr/>
        <p:txBody>
          <a:bodyPr vert="horz" wrap="square" lIns="91440" tIns="45720" rIns="91440" bIns="45720" anchor="ctr" anchorCtr="0"/>
          <a:p>
            <a:pPr defTabSz="685800">
              <a:buNone/>
            </a:pPr>
            <a:r>
              <a:rPr lang="en-US" altLang="zh-CN" kern="1200">
                <a:latin typeface="微软雅黑" panose="020B0503020204020204" charset="-122"/>
                <a:ea typeface="微软雅黑" panose="020B0503020204020204" charset="-122"/>
                <a:cs typeface="+mj-cs"/>
              </a:rPr>
              <a:t>物理</a:t>
            </a:r>
            <a:r>
              <a:rPr lang="zh-CN" altLang="en-US" kern="1200">
                <a:latin typeface="微软雅黑" panose="020B0503020204020204" charset="-122"/>
                <a:ea typeface="微软雅黑" panose="020B0503020204020204" charset="-122"/>
                <a:cs typeface="+mj-cs"/>
              </a:rPr>
              <a:t>介质：光纤</a:t>
            </a:r>
            <a:endParaRPr lang="zh-CN" altLang="en-US" kern="1200">
              <a:latin typeface="微软雅黑" panose="020B0503020204020204" charset="-122"/>
              <a:ea typeface="微软雅黑" panose="020B0503020204020204" charset="-122"/>
              <a:cs typeface="+mj-cs"/>
            </a:endParaRPr>
          </a:p>
        </p:txBody>
      </p:sp>
      <p:sp>
        <p:nvSpPr>
          <p:cNvPr id="191490" name="内容占位符 2"/>
          <p:cNvSpPr>
            <a:spLocks noGrp="1"/>
          </p:cNvSpPr>
          <p:nvPr>
            <p:ph idx="1"/>
          </p:nvPr>
        </p:nvSpPr>
        <p:spPr>
          <a:xfrm>
            <a:off x="457200" y="1572260"/>
            <a:ext cx="7886700" cy="3440113"/>
          </a:xfrm>
          <a:noFill/>
          <a:ln>
            <a:noFill/>
          </a:ln>
        </p:spPr>
        <p:txBody>
          <a:bodyPr vert="horz" wrap="square" lIns="91440" tIns="45720" rIns="91440" bIns="45720" anchor="t" anchorCtr="0"/>
          <a:p>
            <a:pPr marL="269875" indent="-269875" defTabSz="685800"/>
            <a:r>
              <a:rPr lang="zh-CN" altLang="en-US" kern="1200">
                <a:latin typeface="微软雅黑" panose="020B0503020204020204" charset="-122"/>
                <a:ea typeface="微软雅黑" panose="020B0503020204020204" charset="-122"/>
                <a:cs typeface="+mn-cs"/>
              </a:rPr>
              <a:t>光纤</a:t>
            </a:r>
            <a:endParaRPr lang="zh-CN" altLang="en-US" kern="1200">
              <a:latin typeface="微软雅黑" panose="020B0503020204020204" charset="-122"/>
              <a:ea typeface="微软雅黑" panose="020B0503020204020204" charset="-122"/>
              <a:cs typeface="+mn-cs"/>
            </a:endParaRPr>
          </a:p>
          <a:p>
            <a:pPr lvl="1" defTabSz="685800"/>
            <a:r>
              <a:rPr lang="zh-CN" altLang="en-US" kern="1200">
                <a:latin typeface="微软雅黑" panose="020B0503020204020204" charset="-122"/>
                <a:ea typeface="微软雅黑" panose="020B0503020204020204" charset="-122"/>
                <a:cs typeface="+mn-cs"/>
              </a:rPr>
              <a:t>玻璃纤维携带光脉冲，每个脉冲一位</a:t>
            </a:r>
            <a:endParaRPr lang="zh-CN" altLang="en-US" kern="1200">
              <a:latin typeface="微软雅黑" panose="020B0503020204020204" charset="-122"/>
              <a:ea typeface="微软雅黑" panose="020B0503020204020204" charset="-122"/>
              <a:cs typeface="+mn-cs"/>
            </a:endParaRPr>
          </a:p>
          <a:p>
            <a:pPr marL="269875" indent="-269875" defTabSz="685800"/>
            <a:r>
              <a:rPr lang="zh-CN" altLang="en-US" kern="1200">
                <a:latin typeface="微软雅黑" panose="020B0503020204020204" charset="-122"/>
                <a:ea typeface="微软雅黑" panose="020B0503020204020204" charset="-122"/>
                <a:cs typeface="+mn-cs"/>
              </a:rPr>
              <a:t>高速运行</a:t>
            </a:r>
            <a:endParaRPr lang="zh-CN" altLang="en-US" kern="1200">
              <a:latin typeface="微软雅黑" panose="020B0503020204020204" charset="-122"/>
              <a:ea typeface="微软雅黑" panose="020B0503020204020204" charset="-122"/>
              <a:cs typeface="+mn-cs"/>
            </a:endParaRPr>
          </a:p>
          <a:p>
            <a:pPr lvl="1" defTabSz="685800"/>
            <a:r>
              <a:rPr lang="zh-CN" altLang="en-US" kern="1200">
                <a:latin typeface="微软雅黑" panose="020B0503020204020204" charset="-122"/>
                <a:ea typeface="微软雅黑" panose="020B0503020204020204" charset="-122"/>
                <a:cs typeface="+mn-cs"/>
              </a:rPr>
              <a:t>高速点对点传输（10-100 Gbps）</a:t>
            </a:r>
            <a:endParaRPr lang="zh-CN" altLang="en-US" kern="1200">
              <a:latin typeface="微软雅黑" panose="020B0503020204020204" charset="-122"/>
              <a:ea typeface="微软雅黑" panose="020B0503020204020204" charset="-122"/>
              <a:cs typeface="+mn-cs"/>
            </a:endParaRPr>
          </a:p>
          <a:p>
            <a:pPr marL="269875" indent="-269875" defTabSz="685800"/>
            <a:r>
              <a:rPr lang="zh-CN" altLang="en-US" kern="1200">
                <a:latin typeface="微软雅黑" panose="020B0503020204020204" charset="-122"/>
                <a:ea typeface="微软雅黑" panose="020B0503020204020204" charset="-122"/>
                <a:cs typeface="+mn-cs"/>
              </a:rPr>
              <a:t>低错误率</a:t>
            </a:r>
            <a:endParaRPr lang="zh-CN" altLang="en-US" kern="1200">
              <a:latin typeface="微软雅黑" panose="020B0503020204020204" charset="-122"/>
              <a:ea typeface="微软雅黑" panose="020B0503020204020204" charset="-122"/>
              <a:cs typeface="+mn-cs"/>
            </a:endParaRPr>
          </a:p>
          <a:p>
            <a:pPr lvl="1" defTabSz="685800"/>
            <a:r>
              <a:rPr lang="zh-CN" altLang="en-US" kern="1200">
                <a:latin typeface="微软雅黑" panose="020B0503020204020204" charset="-122"/>
                <a:ea typeface="微软雅黑" panose="020B0503020204020204" charset="-122"/>
                <a:cs typeface="+mn-cs"/>
              </a:rPr>
              <a:t>中继器相距很远，对电磁噪声免疫</a:t>
            </a:r>
            <a:endParaRPr lang="zh-CN" altLang="en-US" kern="1200">
              <a:latin typeface="微软雅黑" panose="020B0503020204020204" charset="-122"/>
              <a:ea typeface="微软雅黑" panose="020B0503020204020204" charset="-122"/>
              <a:cs typeface="+mn-cs"/>
            </a:endParaRPr>
          </a:p>
        </p:txBody>
      </p:sp>
      <p:pic>
        <p:nvPicPr>
          <p:cNvPr id="191491" name="Picture 2" descr="Image result for optical fiber"/>
          <p:cNvPicPr>
            <a:picLocks noChangeAspect="1"/>
          </p:cNvPicPr>
          <p:nvPr/>
        </p:nvPicPr>
        <p:blipFill>
          <a:blip r:embed="rId1"/>
          <a:stretch>
            <a:fillRect/>
          </a:stretch>
        </p:blipFill>
        <p:spPr>
          <a:xfrm>
            <a:off x="6300153" y="5012373"/>
            <a:ext cx="2525712" cy="1666875"/>
          </a:xfrm>
          <a:prstGeom prst="rect">
            <a:avLst/>
          </a:prstGeom>
          <a:noFill/>
          <a:ln w="9525">
            <a:noFill/>
          </a:ln>
        </p:spPr>
      </p:pic>
      <p:pic>
        <p:nvPicPr>
          <p:cNvPr id="191492" name="Picture 2"/>
          <p:cNvPicPr>
            <a:picLocks noChangeAspect="1"/>
          </p:cNvPicPr>
          <p:nvPr/>
        </p:nvPicPr>
        <p:blipFill>
          <a:blip r:embed="rId2"/>
          <a:stretch>
            <a:fillRect/>
          </a:stretch>
        </p:blipFill>
        <p:spPr>
          <a:xfrm>
            <a:off x="755650" y="5324475"/>
            <a:ext cx="1693863" cy="1296988"/>
          </a:xfrm>
          <a:prstGeom prst="rect">
            <a:avLst/>
          </a:prstGeom>
          <a:noFill/>
          <a:ln w="9525">
            <a:noFill/>
          </a:ln>
        </p:spPr>
      </p:pic>
      <p:pic>
        <p:nvPicPr>
          <p:cNvPr id="191493" name="Picture 4"/>
          <p:cNvPicPr>
            <a:picLocks noChangeAspect="1"/>
          </p:cNvPicPr>
          <p:nvPr/>
        </p:nvPicPr>
        <p:blipFill>
          <a:blip r:embed="rId3"/>
          <a:stretch>
            <a:fillRect/>
          </a:stretch>
        </p:blipFill>
        <p:spPr>
          <a:xfrm>
            <a:off x="3635693" y="5465763"/>
            <a:ext cx="2220912" cy="1255712"/>
          </a:xfrm>
          <a:prstGeom prst="rect">
            <a:avLst/>
          </a:prstGeom>
          <a:noFill/>
          <a:ln w="9525">
            <a:noFill/>
          </a:ln>
        </p:spPr>
      </p:pic>
      <p:sp>
        <p:nvSpPr>
          <p:cNvPr id="191494" name="矩形 5"/>
          <p:cNvSpPr/>
          <p:nvPr/>
        </p:nvSpPr>
        <p:spPr>
          <a:xfrm>
            <a:off x="7091363" y="4100513"/>
            <a:ext cx="1216025" cy="554037"/>
          </a:xfrm>
          <a:prstGeom prst="rect">
            <a:avLst/>
          </a:prstGeom>
          <a:noFill/>
          <a:ln w="9525">
            <a:noFill/>
          </a:ln>
        </p:spPr>
        <p:txBody>
          <a:bodyPr>
            <a:spAutoFit/>
          </a:bodyPr>
          <a:p>
            <a:pPr marL="40005" lvl="1" indent="0" defTabSz="685800" eaLnBrk="1" hangingPunct="1">
              <a:buNone/>
            </a:pPr>
            <a:r>
              <a:rPr lang="zh-CN" altLang="en-US" sz="1500">
                <a:solidFill>
                  <a:srgbClr val="000000"/>
                </a:solidFill>
                <a:latin typeface="微软雅黑" panose="020B0503020204020204" charset="-122"/>
                <a:ea typeface="微软雅黑" panose="020B0503020204020204" charset="-122"/>
              </a:rPr>
              <a:t>由多根光纤构成的光缆</a:t>
            </a:r>
            <a:endParaRPr lang="zh-CN" altLang="en-US" sz="1500">
              <a:solidFill>
                <a:srgbClr val="000000"/>
              </a:solidFill>
              <a:latin typeface="微软雅黑" panose="020B0503020204020204" charset="-122"/>
              <a:ea typeface="微软雅黑" panose="020B0503020204020204" charset="-122"/>
            </a:endParaRPr>
          </a:p>
        </p:txBody>
      </p:sp>
      <p:sp>
        <p:nvSpPr>
          <p:cNvPr id="191495" name="矩形 8"/>
          <p:cNvSpPr/>
          <p:nvPr/>
        </p:nvSpPr>
        <p:spPr>
          <a:xfrm>
            <a:off x="1704975" y="5324475"/>
            <a:ext cx="588963" cy="554038"/>
          </a:xfrm>
          <a:prstGeom prst="rect">
            <a:avLst/>
          </a:prstGeom>
          <a:noFill/>
          <a:ln w="9525">
            <a:noFill/>
          </a:ln>
        </p:spPr>
        <p:txBody>
          <a:bodyPr>
            <a:spAutoFit/>
          </a:bodyPr>
          <a:p>
            <a:pPr marL="40005" lvl="1" indent="0" defTabSz="685800" eaLnBrk="1" hangingPunct="1">
              <a:buNone/>
            </a:pPr>
            <a:r>
              <a:rPr lang="zh-CN" altLang="en-US" sz="1500">
                <a:solidFill>
                  <a:srgbClr val="000000"/>
                </a:solidFill>
                <a:latin typeface="微软雅黑" panose="020B0503020204020204" charset="-122"/>
                <a:ea typeface="微软雅黑" panose="020B0503020204020204" charset="-122"/>
              </a:rPr>
              <a:t>光纤</a:t>
            </a:r>
            <a:endParaRPr lang="zh-CN" altLang="en-US" sz="1500">
              <a:solidFill>
                <a:srgbClr val="000000"/>
              </a:solidFill>
              <a:latin typeface="微软雅黑" panose="020B0503020204020204" charset="-122"/>
              <a:ea typeface="微软雅黑" panose="020B0503020204020204" charset="-122"/>
            </a:endParaRPr>
          </a:p>
        </p:txBody>
      </p:sp>
      <p:sp>
        <p:nvSpPr>
          <p:cNvPr id="191496" name="矩形 9"/>
          <p:cNvSpPr/>
          <p:nvPr/>
        </p:nvSpPr>
        <p:spPr>
          <a:xfrm>
            <a:off x="3768725" y="5280025"/>
            <a:ext cx="1052513" cy="323850"/>
          </a:xfrm>
          <a:prstGeom prst="rect">
            <a:avLst/>
          </a:prstGeom>
          <a:noFill/>
          <a:ln w="9525">
            <a:noFill/>
          </a:ln>
        </p:spPr>
        <p:txBody>
          <a:bodyPr>
            <a:spAutoFit/>
          </a:bodyPr>
          <a:p>
            <a:pPr marL="40005" lvl="1" indent="0" defTabSz="685800" eaLnBrk="1" hangingPunct="1">
              <a:buNone/>
            </a:pPr>
            <a:r>
              <a:rPr lang="zh-CN" altLang="en-US" sz="1500">
                <a:solidFill>
                  <a:srgbClr val="000000"/>
                </a:solidFill>
                <a:latin typeface="微软雅黑" panose="020B0503020204020204" charset="-122"/>
                <a:ea typeface="微软雅黑" panose="020B0503020204020204" charset="-122"/>
              </a:rPr>
              <a:t>光纤接口</a:t>
            </a:r>
            <a:endParaRPr lang="zh-CN" altLang="en-US" sz="1500">
              <a:solidFill>
                <a:srgbClr val="000000"/>
              </a:solidFill>
              <a:latin typeface="微软雅黑" panose="020B0503020204020204" charset="-122"/>
              <a:ea typeface="微软雅黑" panose="020B0503020204020204" charset="-122"/>
            </a:endParaRPr>
          </a:p>
        </p:txBody>
      </p:sp>
      <p:sp>
        <p:nvSpPr>
          <p:cNvPr id="191498" name="灯片编号占位符 6"/>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3537" name="Picture 2"/>
          <p:cNvPicPr>
            <a:picLocks noChangeAspect="1"/>
          </p:cNvPicPr>
          <p:nvPr/>
        </p:nvPicPr>
        <p:blipFill>
          <a:blip r:embed="rId1"/>
          <a:stretch>
            <a:fillRect/>
          </a:stretch>
        </p:blipFill>
        <p:spPr>
          <a:xfrm>
            <a:off x="5363528" y="4024630"/>
            <a:ext cx="2590800" cy="1484313"/>
          </a:xfrm>
          <a:prstGeom prst="rect">
            <a:avLst/>
          </a:prstGeom>
          <a:noFill/>
          <a:ln w="9525">
            <a:noFill/>
          </a:ln>
        </p:spPr>
      </p:pic>
      <p:sp>
        <p:nvSpPr>
          <p:cNvPr id="193538" name="标题 1"/>
          <p:cNvSpPr>
            <a:spLocks noGrp="1"/>
          </p:cNvSpPr>
          <p:nvPr>
            <p:ph type="title"/>
          </p:nvPr>
        </p:nvSpPr>
        <p:spPr/>
        <p:txBody>
          <a:bodyPr vert="horz" wrap="square" lIns="91440" tIns="45720" rIns="91440" bIns="45720" anchor="ctr" anchorCtr="0"/>
          <a:p>
            <a:pPr defTabSz="685800">
              <a:buNone/>
            </a:pPr>
            <a:r>
              <a:rPr lang="en-US" altLang="zh-CN" kern="1200">
                <a:latin typeface="微软雅黑" panose="020B0503020204020204" charset="-122"/>
                <a:ea typeface="微软雅黑" panose="020B0503020204020204" charset="-122"/>
                <a:cs typeface="+mj-cs"/>
              </a:rPr>
              <a:t>物理</a:t>
            </a:r>
            <a:r>
              <a:rPr lang="zh-CN" altLang="en-US" kern="1200">
                <a:latin typeface="微软雅黑" panose="020B0503020204020204" charset="-122"/>
                <a:ea typeface="微软雅黑" panose="020B0503020204020204" charset="-122"/>
                <a:cs typeface="+mj-cs"/>
              </a:rPr>
              <a:t>介质：双绞线和同轴电缆</a:t>
            </a:r>
            <a:endParaRPr lang="zh-CN" altLang="en-US" kern="1200">
              <a:latin typeface="微软雅黑" panose="020B0503020204020204" charset="-122"/>
              <a:ea typeface="微软雅黑" panose="020B0503020204020204" charset="-122"/>
              <a:cs typeface="+mj-cs"/>
            </a:endParaRPr>
          </a:p>
        </p:txBody>
      </p:sp>
      <p:sp>
        <p:nvSpPr>
          <p:cNvPr id="193539" name="内容占位符 2"/>
          <p:cNvSpPr>
            <a:spLocks noGrp="1"/>
          </p:cNvSpPr>
          <p:nvPr>
            <p:ph sz="half" idx="1"/>
          </p:nvPr>
        </p:nvSpPr>
        <p:spPr>
          <a:xfrm>
            <a:off x="395605" y="1436688"/>
            <a:ext cx="3886200" cy="3698875"/>
          </a:xfrm>
          <a:noFill/>
          <a:ln>
            <a:noFill/>
          </a:ln>
        </p:spPr>
        <p:txBody>
          <a:bodyPr vert="horz" wrap="square" lIns="91440" tIns="45720" rIns="91440" bIns="45720" anchor="t" anchorCtr="0"/>
          <a:p>
            <a:pPr>
              <a:buClrTx/>
              <a:buSzTx/>
              <a:buFont typeface="Arial" panose="020B0604020202090204" pitchFamily="34" charset="0"/>
            </a:pPr>
            <a:r>
              <a:rPr lang="zh-CN" altLang="en-US" sz="2000"/>
              <a:t>双绞线（</a:t>
            </a:r>
            <a:r>
              <a:rPr lang="en-US" altLang="zh-CN" sz="2000"/>
              <a:t>Twisted</a:t>
            </a:r>
            <a:r>
              <a:rPr lang="zh-CN" altLang="en-US" sz="2000"/>
              <a:t> P</a:t>
            </a:r>
            <a:r>
              <a:rPr lang="en-US" altLang="zh-CN" sz="2000"/>
              <a:t>air</a:t>
            </a:r>
            <a:r>
              <a:rPr lang="zh-CN" altLang="en-US" sz="2000"/>
              <a:t>）</a:t>
            </a:r>
            <a:endParaRPr lang="en-US" altLang="zh-CN" sz="2000"/>
          </a:p>
          <a:p>
            <a:pPr lvl="1"/>
            <a:r>
              <a:rPr lang="zh-CN" altLang="en-US" sz="1800"/>
              <a:t>两根绝缘铜线互相缠绕为一对</a:t>
            </a:r>
            <a:endParaRPr lang="en-US" altLang="zh-CN" sz="1800"/>
          </a:p>
          <a:p>
            <a:pPr lvl="1"/>
            <a:r>
              <a:rPr lang="zh-CN" altLang="en-US" sz="1800">
                <a:solidFill>
                  <a:srgbClr val="C00000"/>
                </a:solidFill>
              </a:rPr>
              <a:t>电话线</a:t>
            </a:r>
            <a:r>
              <a:rPr lang="zh-CN" altLang="en-US" sz="1800"/>
              <a:t>为</a:t>
            </a:r>
            <a:r>
              <a:rPr lang="en-US" altLang="zh-CN" sz="1800"/>
              <a:t>1</a:t>
            </a:r>
            <a:r>
              <a:rPr lang="zh-CN" altLang="en-US" sz="1800"/>
              <a:t>对双绞线</a:t>
            </a:r>
            <a:endParaRPr lang="en-US" altLang="zh-CN" sz="1800"/>
          </a:p>
          <a:p>
            <a:pPr lvl="1"/>
            <a:r>
              <a:rPr lang="zh-CN" altLang="en-US" sz="1800">
                <a:solidFill>
                  <a:srgbClr val="C00000"/>
                </a:solidFill>
              </a:rPr>
              <a:t>网线</a:t>
            </a:r>
            <a:r>
              <a:rPr lang="zh-CN" altLang="en-US" sz="1800"/>
              <a:t>为</a:t>
            </a:r>
            <a:r>
              <a:rPr lang="en-US" altLang="zh-CN" sz="1800"/>
              <a:t>4</a:t>
            </a:r>
            <a:r>
              <a:rPr lang="zh-CN" altLang="en-US" sz="1800"/>
              <a:t>对双绞线，广泛用于计算机网络（以太网）双向传输</a:t>
            </a:r>
            <a:endParaRPr lang="zh-CN" altLang="en-US" sz="1800"/>
          </a:p>
          <a:p>
            <a:pPr lvl="1"/>
            <a:r>
              <a:rPr lang="zh-CN" altLang="en-US" sz="1800"/>
              <a:t>第5类：100 Mbps</a:t>
            </a:r>
            <a:r>
              <a:rPr lang="en-US" altLang="zh-CN" sz="1800"/>
              <a:t>~</a:t>
            </a:r>
            <a:r>
              <a:rPr lang="zh-CN" altLang="en-US" sz="1800"/>
              <a:t>1 Gbps</a:t>
            </a:r>
            <a:endParaRPr lang="zh-CN" altLang="en-US" sz="1800"/>
          </a:p>
          <a:p>
            <a:pPr lvl="1"/>
            <a:r>
              <a:rPr lang="zh-CN" altLang="en-US" sz="1800"/>
              <a:t>第6类：10Gbps</a:t>
            </a:r>
            <a:endParaRPr lang="zh-CN" altLang="en-US" sz="1800"/>
          </a:p>
          <a:p>
            <a:pPr>
              <a:buClrTx/>
              <a:buSzTx/>
              <a:buFont typeface="Arial" panose="020B0604020202090204" pitchFamily="34" charset="0"/>
            </a:pPr>
            <a:endParaRPr lang="zh-CN" altLang="en-US" sz="1800"/>
          </a:p>
        </p:txBody>
      </p:sp>
      <p:sp>
        <p:nvSpPr>
          <p:cNvPr id="193540" name="内容占位符 6"/>
          <p:cNvSpPr>
            <a:spLocks noGrp="1"/>
          </p:cNvSpPr>
          <p:nvPr>
            <p:ph sz="half" idx="2"/>
          </p:nvPr>
        </p:nvSpPr>
        <p:spPr>
          <a:xfrm>
            <a:off x="4499928" y="1268730"/>
            <a:ext cx="3886200" cy="3262313"/>
          </a:xfrm>
          <a:noFill/>
          <a:ln>
            <a:noFill/>
          </a:ln>
        </p:spPr>
        <p:txBody>
          <a:bodyPr vert="horz" wrap="square" lIns="91440" tIns="45720" rIns="91440" bIns="45720" anchor="t" anchorCtr="0"/>
          <a:p>
            <a:pPr>
              <a:buClrTx/>
              <a:buSzTx/>
              <a:buFont typeface="Arial" panose="020B0604020202090204" pitchFamily="34" charset="0"/>
            </a:pPr>
            <a:r>
              <a:rPr lang="zh-CN" altLang="en-US" sz="2400"/>
              <a:t>同轴电缆</a:t>
            </a:r>
            <a:endParaRPr lang="zh-CN" altLang="en-US" sz="2400"/>
          </a:p>
          <a:p>
            <a:pPr lvl="1"/>
            <a:r>
              <a:rPr lang="zh-CN" altLang="en-US" sz="2000"/>
              <a:t>两根同心铜导线，双向传输</a:t>
            </a:r>
            <a:endParaRPr lang="zh-CN" altLang="en-US" sz="2000"/>
          </a:p>
          <a:p>
            <a:pPr lvl="1"/>
            <a:r>
              <a:rPr lang="zh-CN" altLang="en-US" sz="2000"/>
              <a:t>电缆上的多个频率通道</a:t>
            </a:r>
            <a:endParaRPr lang="zh-CN" altLang="en-US" sz="2000"/>
          </a:p>
          <a:p>
            <a:pPr lvl="1"/>
            <a:r>
              <a:rPr lang="zh-CN" altLang="en-US" sz="2000"/>
              <a:t>带宽可达</a:t>
            </a:r>
            <a:r>
              <a:rPr lang="en-US" altLang="zh-CN" sz="2000"/>
              <a:t>100Mbps</a:t>
            </a:r>
            <a:endParaRPr lang="en-US" altLang="zh-CN" sz="2000"/>
          </a:p>
          <a:p>
            <a:pPr>
              <a:buClrTx/>
              <a:buSzTx/>
              <a:buFont typeface="Arial" panose="020B0604020202090204" pitchFamily="34" charset="0"/>
            </a:pPr>
            <a:endParaRPr lang="en-US" altLang="zh-CN" sz="2000"/>
          </a:p>
        </p:txBody>
      </p:sp>
      <p:pic>
        <p:nvPicPr>
          <p:cNvPr id="193541" name="Picture 4" descr="Image result for twisted pair"/>
          <p:cNvPicPr>
            <a:picLocks noChangeAspect="1"/>
          </p:cNvPicPr>
          <p:nvPr/>
        </p:nvPicPr>
        <p:blipFill>
          <a:blip r:embed="rId2"/>
          <a:stretch>
            <a:fillRect/>
          </a:stretch>
        </p:blipFill>
        <p:spPr>
          <a:xfrm>
            <a:off x="2481263" y="4311650"/>
            <a:ext cx="1603375" cy="909638"/>
          </a:xfrm>
          <a:prstGeom prst="rect">
            <a:avLst/>
          </a:prstGeom>
          <a:noFill/>
          <a:ln w="9525">
            <a:noFill/>
          </a:ln>
        </p:spPr>
      </p:pic>
      <p:pic>
        <p:nvPicPr>
          <p:cNvPr id="193542" name="Picture 2"/>
          <p:cNvPicPr>
            <a:picLocks noChangeAspect="1"/>
          </p:cNvPicPr>
          <p:nvPr/>
        </p:nvPicPr>
        <p:blipFill>
          <a:blip r:embed="rId3"/>
          <a:stretch>
            <a:fillRect/>
          </a:stretch>
        </p:blipFill>
        <p:spPr>
          <a:xfrm rot="2692153">
            <a:off x="5599748" y="2871788"/>
            <a:ext cx="1831975" cy="1831975"/>
          </a:xfrm>
          <a:prstGeom prst="rect">
            <a:avLst/>
          </a:prstGeom>
          <a:noFill/>
          <a:ln w="9525">
            <a:noFill/>
          </a:ln>
        </p:spPr>
      </p:pic>
      <p:sp>
        <p:nvSpPr>
          <p:cNvPr id="8" name="矩形 7"/>
          <p:cNvSpPr/>
          <p:nvPr/>
        </p:nvSpPr>
        <p:spPr>
          <a:xfrm>
            <a:off x="974725" y="5216525"/>
            <a:ext cx="1065213" cy="552450"/>
          </a:xfrm>
          <a:prstGeom prst="rect">
            <a:avLst/>
          </a:prstGeom>
        </p:spPr>
        <p:txBody>
          <a:bodyPr wrap="none">
            <a:spAutoFit/>
          </a:bodyPr>
          <a:p>
            <a:pPr algn="ctr" defTabSz="685800" eaLnBrk="1" hangingPunct="1">
              <a:buNone/>
            </a:pPr>
            <a:r>
              <a:rPr lang="en-US" altLang="zh-CN" sz="1500">
                <a:solidFill>
                  <a:srgbClr val="000000"/>
                </a:solidFill>
                <a:latin typeface="微软雅黑" panose="020B0503020204020204" charset="-122"/>
                <a:ea typeface="微软雅黑" panose="020B0503020204020204" charset="-122"/>
              </a:rPr>
              <a:t>4</a:t>
            </a:r>
            <a:r>
              <a:rPr lang="zh-CN" altLang="en-US" sz="1500">
                <a:solidFill>
                  <a:srgbClr val="000000"/>
                </a:solidFill>
                <a:latin typeface="微软雅黑" panose="020B0503020204020204" charset="-122"/>
                <a:ea typeface="微软雅黑" panose="020B0503020204020204" charset="-122"/>
              </a:rPr>
              <a:t>对双绞线</a:t>
            </a:r>
            <a:br>
              <a:rPr lang="en-US" altLang="zh-CN" sz="1500">
                <a:solidFill>
                  <a:srgbClr val="000000"/>
                </a:solidFill>
                <a:latin typeface="微软雅黑" panose="020B0503020204020204" charset="-122"/>
                <a:ea typeface="微软雅黑" panose="020B0503020204020204" charset="-122"/>
              </a:rPr>
            </a:br>
            <a:r>
              <a:rPr lang="zh-CN" altLang="en-US" sz="1500">
                <a:solidFill>
                  <a:srgbClr val="000000"/>
                </a:solidFill>
                <a:latin typeface="微软雅黑" panose="020B0503020204020204" charset="-122"/>
                <a:ea typeface="微软雅黑" panose="020B0503020204020204" charset="-122"/>
              </a:rPr>
              <a:t>构成网线</a:t>
            </a:r>
            <a:endParaRPr lang="zh-CN" altLang="en-US" sz="1000">
              <a:solidFill>
                <a:srgbClr val="000000"/>
              </a:solidFill>
              <a:latin typeface="等线" panose="02010600030101010101" pitchFamily="2" charset="-122"/>
              <a:ea typeface="等线" panose="02010600030101010101" pitchFamily="2" charset="-122"/>
            </a:endParaRPr>
          </a:p>
        </p:txBody>
      </p:sp>
      <p:sp>
        <p:nvSpPr>
          <p:cNvPr id="11" name="矩形 10"/>
          <p:cNvSpPr/>
          <p:nvPr/>
        </p:nvSpPr>
        <p:spPr>
          <a:xfrm>
            <a:off x="2720975" y="5246688"/>
            <a:ext cx="954088" cy="554038"/>
          </a:xfrm>
          <a:prstGeom prst="rect">
            <a:avLst/>
          </a:prstGeom>
        </p:spPr>
        <p:txBody>
          <a:bodyPr wrap="none">
            <a:spAutoFit/>
          </a:bodyPr>
          <a:p>
            <a:pPr algn="ctr" defTabSz="685800" eaLnBrk="1" hangingPunct="1">
              <a:buNone/>
            </a:pPr>
            <a:r>
              <a:rPr lang="zh-CN" altLang="en-US" sz="1500">
                <a:solidFill>
                  <a:srgbClr val="000000"/>
                </a:solidFill>
                <a:latin typeface="微软雅黑" panose="020B0503020204020204" charset="-122"/>
                <a:ea typeface="微软雅黑" panose="020B0503020204020204" charset="-122"/>
              </a:rPr>
              <a:t>网线接口</a:t>
            </a:r>
            <a:endParaRPr lang="en-US" altLang="zh-CN" sz="1500">
              <a:solidFill>
                <a:srgbClr val="000000"/>
              </a:solidFill>
              <a:latin typeface="微软雅黑" panose="020B0503020204020204" charset="-122"/>
              <a:ea typeface="微软雅黑" panose="020B0503020204020204" charset="-122"/>
            </a:endParaRPr>
          </a:p>
          <a:p>
            <a:pPr algn="ctr" defTabSz="685800" eaLnBrk="1" hangingPunct="1">
              <a:buNone/>
            </a:pPr>
            <a:r>
              <a:rPr lang="zh-CN" altLang="en-US" sz="1500">
                <a:solidFill>
                  <a:srgbClr val="000000"/>
                </a:solidFill>
                <a:latin typeface="微软雅黑" panose="020B0503020204020204" charset="-122"/>
                <a:ea typeface="微软雅黑" panose="020B0503020204020204" charset="-122"/>
              </a:rPr>
              <a:t>水晶头</a:t>
            </a:r>
            <a:endParaRPr lang="zh-CN" altLang="en-US" sz="1000">
              <a:solidFill>
                <a:srgbClr val="000000"/>
              </a:solidFill>
              <a:latin typeface="等线" panose="02010600030101010101" pitchFamily="2" charset="-122"/>
              <a:ea typeface="等线" panose="02010600030101010101" pitchFamily="2" charset="-122"/>
            </a:endParaRPr>
          </a:p>
        </p:txBody>
      </p:sp>
      <p:sp>
        <p:nvSpPr>
          <p:cNvPr id="12" name="矩形 11"/>
          <p:cNvSpPr/>
          <p:nvPr/>
        </p:nvSpPr>
        <p:spPr>
          <a:xfrm>
            <a:off x="6015038" y="5443538"/>
            <a:ext cx="954088" cy="322263"/>
          </a:xfrm>
          <a:prstGeom prst="rect">
            <a:avLst/>
          </a:prstGeom>
        </p:spPr>
        <p:txBody>
          <a:bodyPr wrap="none">
            <a:spAutoFit/>
          </a:bodyPr>
          <a:p>
            <a:pPr defTabSz="685800" eaLnBrk="1" hangingPunct="1">
              <a:buNone/>
            </a:pPr>
            <a:r>
              <a:rPr lang="zh-CN" altLang="en-US" sz="1500">
                <a:solidFill>
                  <a:srgbClr val="000000"/>
                </a:solidFill>
                <a:latin typeface="微软雅黑" panose="020B0503020204020204" charset="-122"/>
                <a:ea typeface="微软雅黑" panose="020B0503020204020204" charset="-122"/>
              </a:rPr>
              <a:t>同轴电缆</a:t>
            </a:r>
            <a:endParaRPr lang="zh-CN" altLang="en-US" sz="1000">
              <a:solidFill>
                <a:srgbClr val="000000"/>
              </a:solidFill>
              <a:latin typeface="等线" panose="02010600030101010101" pitchFamily="2" charset="-122"/>
              <a:ea typeface="等线" panose="02010600030101010101" pitchFamily="2" charset="-122"/>
            </a:endParaRPr>
          </a:p>
        </p:txBody>
      </p:sp>
      <p:pic>
        <p:nvPicPr>
          <p:cNvPr id="193546" name="Picture 6"/>
          <p:cNvPicPr>
            <a:picLocks noChangeAspect="1"/>
          </p:cNvPicPr>
          <p:nvPr/>
        </p:nvPicPr>
        <p:blipFill>
          <a:blip r:embed="rId4"/>
          <a:stretch>
            <a:fillRect/>
          </a:stretch>
        </p:blipFill>
        <p:spPr>
          <a:xfrm rot="5400000">
            <a:off x="1141413" y="4048125"/>
            <a:ext cx="909637" cy="1482725"/>
          </a:xfrm>
          <a:prstGeom prst="rect">
            <a:avLst/>
          </a:prstGeom>
          <a:noFill/>
          <a:ln w="9525">
            <a:noFill/>
          </a:ln>
        </p:spPr>
      </p:pic>
      <p:sp>
        <p:nvSpPr>
          <p:cNvPr id="193547" name="灯片编号占位符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9750" y="2565400"/>
            <a:ext cx="7803515" cy="2868930"/>
          </a:xfrm>
          <a:prstGeom prst="rect">
            <a:avLst/>
          </a:prstGeom>
        </p:spPr>
        <p:txBody>
          <a:bodyPr>
            <a:noAutofit/>
          </a:bodyPr>
          <a:p>
            <a:pPr marL="0" indent="0"/>
            <a:r>
              <a:rPr lang="zh-CN" altLang="en-US" sz="2000" b="0" i="0">
                <a:solidFill>
                  <a:srgbClr val="222222"/>
                </a:solidFill>
                <a:latin typeface="Tahoma" panose="020B0604030504040204"/>
                <a:ea typeface="Tahoma" panose="020B0604030504040204"/>
              </a:rPr>
              <a:t>总成绩</a:t>
            </a:r>
            <a:r>
              <a:rPr lang="en-US" altLang="zh-CN" sz="2000" b="0" i="0">
                <a:solidFill>
                  <a:srgbClr val="222222"/>
                </a:solidFill>
                <a:latin typeface="Tahoma" panose="020B0604030504040204"/>
                <a:ea typeface="Tahoma" panose="020B0604030504040204"/>
              </a:rPr>
              <a:t> = </a:t>
            </a:r>
            <a:r>
              <a:rPr lang="zh-CN" altLang="en-US" sz="2000" b="0" i="0">
                <a:solidFill>
                  <a:srgbClr val="222222"/>
                </a:solidFill>
                <a:latin typeface="Tahoma" panose="020B0604030504040204"/>
                <a:ea typeface="Tahoma" panose="020B0604030504040204"/>
              </a:rPr>
              <a:t>平时成绩</a:t>
            </a:r>
            <a:r>
              <a:rPr lang="en-US" altLang="zh-CN" sz="2000" b="0" i="0">
                <a:solidFill>
                  <a:srgbClr val="222222"/>
                </a:solidFill>
                <a:latin typeface="Tahoma" panose="020B0604030504040204"/>
                <a:ea typeface="Tahoma" panose="020B0604030504040204"/>
              </a:rPr>
              <a:t>1*30% + </a:t>
            </a:r>
            <a:r>
              <a:rPr lang="zh-CN" altLang="en-US" sz="2000" b="0" i="0">
                <a:solidFill>
                  <a:srgbClr val="222222"/>
                </a:solidFill>
                <a:latin typeface="Tahoma" panose="020B0604030504040204"/>
                <a:ea typeface="Tahoma" panose="020B0604030504040204"/>
              </a:rPr>
              <a:t>平时成绩</a:t>
            </a:r>
            <a:r>
              <a:rPr lang="en-US" altLang="zh-CN" sz="2000" b="0" i="0">
                <a:solidFill>
                  <a:srgbClr val="222222"/>
                </a:solidFill>
                <a:latin typeface="Tahoma" panose="020B0604030504040204"/>
                <a:ea typeface="Tahoma" panose="020B0604030504040204"/>
              </a:rPr>
              <a:t>2*30% + </a:t>
            </a:r>
            <a:r>
              <a:rPr lang="zh-CN" altLang="en-US" sz="2000" b="0" i="0">
                <a:solidFill>
                  <a:srgbClr val="222222"/>
                </a:solidFill>
                <a:latin typeface="Tahoma" panose="020B0604030504040204"/>
                <a:ea typeface="Tahoma" panose="020B0604030504040204"/>
              </a:rPr>
              <a:t>期末考试成绩</a:t>
            </a:r>
            <a:r>
              <a:rPr lang="en-US" altLang="zh-CN" sz="2000" b="0" i="0">
                <a:solidFill>
                  <a:srgbClr val="222222"/>
                </a:solidFill>
                <a:latin typeface="Tahoma" panose="020B0604030504040204"/>
                <a:ea typeface="Tahoma" panose="020B0604030504040204"/>
              </a:rPr>
              <a:t>*40%</a:t>
            </a:r>
            <a:endParaRPr lang="en-US" altLang="zh-CN" sz="2000" b="0" i="0">
              <a:solidFill>
                <a:srgbClr val="222222"/>
              </a:solidFill>
              <a:latin typeface="Tahoma" panose="020B0604030504040204"/>
              <a:ea typeface="Tahoma" panose="020B0604030504040204"/>
            </a:endParaRPr>
          </a:p>
          <a:p>
            <a:pPr marL="0" indent="0"/>
            <a:r>
              <a:rPr lang="zh-CN" altLang="en-US" sz="2000" b="0" i="0">
                <a:solidFill>
                  <a:srgbClr val="222222"/>
                </a:solidFill>
                <a:latin typeface="Tahoma" panose="020B0604030504040204"/>
                <a:ea typeface="Tahoma" panose="020B0604030504040204"/>
              </a:rPr>
              <a:t>其中：</a:t>
            </a:r>
            <a:endParaRPr lang="zh-CN" altLang="en-US" sz="2000" b="0" i="0">
              <a:solidFill>
                <a:srgbClr val="222222"/>
              </a:solidFill>
              <a:latin typeface="Tahoma" panose="020B0604030504040204"/>
              <a:ea typeface="Tahoma" panose="020B0604030504040204"/>
            </a:endParaRPr>
          </a:p>
          <a:p>
            <a:pPr marL="0" indent="0"/>
            <a:r>
              <a:rPr lang="zh-CN" altLang="en-US" sz="2000" b="0" i="0">
                <a:solidFill>
                  <a:srgbClr val="222222"/>
                </a:solidFill>
                <a:latin typeface="Tahoma" panose="020B0604030504040204"/>
                <a:ea typeface="Tahoma" panose="020B0604030504040204"/>
              </a:rPr>
              <a:t>平时成绩</a:t>
            </a:r>
            <a:r>
              <a:rPr lang="en-US" altLang="zh-CN" sz="2000" b="0" i="0">
                <a:solidFill>
                  <a:srgbClr val="222222"/>
                </a:solidFill>
                <a:latin typeface="Tahoma" panose="020B0604030504040204"/>
                <a:ea typeface="Tahoma" panose="020B0604030504040204"/>
              </a:rPr>
              <a:t>1 = </a:t>
            </a:r>
            <a:r>
              <a:rPr lang="zh-CN" altLang="en-US" sz="2000" b="0" i="0">
                <a:solidFill>
                  <a:srgbClr val="222222"/>
                </a:solidFill>
                <a:latin typeface="Tahoma" panose="020B0604030504040204"/>
                <a:ea typeface="Tahoma" panose="020B0604030504040204"/>
              </a:rPr>
              <a:t>期中考试</a:t>
            </a:r>
            <a:r>
              <a:rPr lang="en-US" altLang="zh-CN" sz="2000" b="0" i="0">
                <a:solidFill>
                  <a:srgbClr val="222222"/>
                </a:solidFill>
                <a:latin typeface="Tahoma" panose="020B0604030504040204"/>
                <a:ea typeface="Tahoma" panose="020B0604030504040204"/>
              </a:rPr>
              <a:t>*33% + </a:t>
            </a:r>
            <a:r>
              <a:rPr lang="zh-CN" altLang="en-US" sz="2000" b="0" i="0">
                <a:solidFill>
                  <a:srgbClr val="222222"/>
                </a:solidFill>
                <a:latin typeface="Tahoma" panose="020B0604030504040204"/>
                <a:ea typeface="Tahoma" panose="020B0604030504040204"/>
              </a:rPr>
              <a:t>课程实验成绩</a:t>
            </a:r>
            <a:r>
              <a:rPr lang="en-US" altLang="zh-CN" sz="2000" b="0" i="0">
                <a:solidFill>
                  <a:srgbClr val="222222"/>
                </a:solidFill>
                <a:latin typeface="Tahoma" panose="020B0604030504040204"/>
                <a:ea typeface="Tahoma" panose="020B0604030504040204"/>
              </a:rPr>
              <a:t>*67%</a:t>
            </a:r>
            <a:endParaRPr lang="en-US" altLang="zh-CN" sz="2000" b="0" i="0">
              <a:solidFill>
                <a:srgbClr val="222222"/>
              </a:solidFill>
              <a:latin typeface="Tahoma" panose="020B0604030504040204"/>
              <a:ea typeface="Tahoma" panose="020B0604030504040204"/>
            </a:endParaRPr>
          </a:p>
          <a:p>
            <a:pPr marL="0" indent="0"/>
            <a:r>
              <a:rPr lang="zh-CN" altLang="en-US" sz="2000" b="0" i="0">
                <a:solidFill>
                  <a:srgbClr val="222222"/>
                </a:solidFill>
                <a:latin typeface="Tahoma" panose="020B0604030504040204"/>
                <a:ea typeface="Tahoma" panose="020B0604030504040204"/>
              </a:rPr>
              <a:t>平时成绩</a:t>
            </a:r>
            <a:r>
              <a:rPr lang="en-US" altLang="zh-CN" sz="2000" b="0" i="0">
                <a:solidFill>
                  <a:srgbClr val="222222"/>
                </a:solidFill>
                <a:latin typeface="Tahoma" panose="020B0604030504040204"/>
                <a:ea typeface="Tahoma" panose="020B0604030504040204"/>
              </a:rPr>
              <a:t>2 = </a:t>
            </a:r>
            <a:r>
              <a:rPr lang="zh-CN" altLang="en-US" sz="2000" b="0" i="0">
                <a:solidFill>
                  <a:srgbClr val="222222"/>
                </a:solidFill>
                <a:latin typeface="Tahoma" panose="020B0604030504040204"/>
                <a:ea typeface="Tahoma" panose="020B0604030504040204"/>
              </a:rPr>
              <a:t>课程讨论</a:t>
            </a:r>
            <a:r>
              <a:rPr lang="en-US" altLang="zh-CN" sz="2000" b="0" i="0">
                <a:solidFill>
                  <a:srgbClr val="222222"/>
                </a:solidFill>
                <a:latin typeface="Tahoma" panose="020B0604030504040204"/>
                <a:ea typeface="Tahoma" panose="020B0604030504040204"/>
              </a:rPr>
              <a:t>*33% + </a:t>
            </a:r>
            <a:r>
              <a:rPr lang="zh-CN" altLang="en-US" sz="2000" b="0" i="0">
                <a:solidFill>
                  <a:srgbClr val="222222"/>
                </a:solidFill>
                <a:latin typeface="Tahoma" panose="020B0604030504040204"/>
                <a:ea typeface="Tahoma" panose="020B0604030504040204"/>
              </a:rPr>
              <a:t>平时作业成绩（包含签到）</a:t>
            </a:r>
            <a:r>
              <a:rPr lang="en-US" altLang="zh-CN" sz="2000" b="0" i="0">
                <a:solidFill>
                  <a:srgbClr val="222222"/>
                </a:solidFill>
                <a:latin typeface="Tahoma" panose="020B0604030504040204"/>
                <a:ea typeface="Tahoma" panose="020B0604030504040204"/>
              </a:rPr>
              <a:t>*67%</a:t>
            </a:r>
            <a:endParaRPr lang="en-US" altLang="zh-CN" sz="2000" b="0" i="0">
              <a:solidFill>
                <a:srgbClr val="222222"/>
              </a:solidFill>
              <a:latin typeface="Tahoma" panose="020B0604030504040204"/>
              <a:ea typeface="Tahoma" panose="020B060403050404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标题 1"/>
          <p:cNvSpPr>
            <a:spLocks noGrp="1"/>
          </p:cNvSpPr>
          <p:nvPr>
            <p:ph type="title"/>
          </p:nvPr>
        </p:nvSpPr>
        <p:spPr/>
        <p:txBody>
          <a:bodyPr vert="horz" wrap="square" lIns="91440" tIns="45720" rIns="91440" bIns="45720" anchor="ctr" anchorCtr="0"/>
          <a:p>
            <a:pPr defTabSz="685800">
              <a:buNone/>
            </a:pPr>
            <a:r>
              <a:rPr lang="en-US" altLang="zh-CN" kern="1200">
                <a:latin typeface="微软雅黑" panose="020B0503020204020204" charset="-122"/>
                <a:ea typeface="微软雅黑" panose="020B0503020204020204" charset="-122"/>
                <a:cs typeface="+mj-cs"/>
              </a:rPr>
              <a:t>物理</a:t>
            </a:r>
            <a:r>
              <a:rPr lang="zh-CN" altLang="en-US" kern="1200">
                <a:latin typeface="微软雅黑" panose="020B0503020204020204" charset="-122"/>
                <a:ea typeface="微软雅黑" panose="020B0503020204020204" charset="-122"/>
                <a:cs typeface="+mj-cs"/>
              </a:rPr>
              <a:t>介质：非引导型介质</a:t>
            </a:r>
            <a:endParaRPr lang="zh-CN" altLang="en-US" kern="1200">
              <a:latin typeface="微软雅黑" panose="020B0503020204020204" charset="-122"/>
              <a:ea typeface="微软雅黑" panose="020B0503020204020204" charset="-122"/>
              <a:cs typeface="+mj-cs"/>
            </a:endParaRPr>
          </a:p>
        </p:txBody>
      </p:sp>
      <p:sp>
        <p:nvSpPr>
          <p:cNvPr id="194562" name="内容占位符 2"/>
          <p:cNvSpPr>
            <a:spLocks noGrp="1"/>
          </p:cNvSpPr>
          <p:nvPr>
            <p:ph idx="1"/>
          </p:nvPr>
        </p:nvSpPr>
        <p:spPr>
          <a:xfrm>
            <a:off x="395605" y="1417955"/>
            <a:ext cx="3805238" cy="3548063"/>
          </a:xfrm>
          <a:noFill/>
          <a:ln>
            <a:noFill/>
          </a:ln>
        </p:spPr>
        <p:txBody>
          <a:bodyPr vert="horz" wrap="square" lIns="91440" tIns="45720" rIns="91440" bIns="45720" anchor="t" anchorCtr="0"/>
          <a:p>
            <a:pPr marL="269875" indent="-269875" defTabSz="685800"/>
            <a:r>
              <a:rPr lang="zh-CN" altLang="en-US" sz="2400" kern="1200">
                <a:solidFill>
                  <a:srgbClr val="C00000"/>
                </a:solidFill>
                <a:latin typeface="微软雅黑" panose="020B0503020204020204" charset="-122"/>
                <a:ea typeface="微软雅黑" panose="020B0503020204020204" charset="-122"/>
                <a:cs typeface="+mn-cs"/>
              </a:rPr>
              <a:t>无线电</a:t>
            </a:r>
            <a:endParaRPr lang="zh-CN" altLang="en-US" sz="24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电磁频谱中各种“波段”携带的信号</a:t>
            </a:r>
            <a:endParaRPr lang="zh-CN" altLang="en-US" sz="20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没有物理“电线”</a:t>
            </a:r>
            <a:endParaRPr lang="zh-CN" altLang="en-US" sz="20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不依赖介质的广播</a:t>
            </a:r>
            <a:endParaRPr lang="en-US" altLang="zh-CN" sz="20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半双工（发送方到接收方）</a:t>
            </a:r>
            <a:endParaRPr lang="zh-CN" altLang="en-US" sz="2000" kern="1200">
              <a:latin typeface="微软雅黑" panose="020B0503020204020204" charset="-122"/>
              <a:ea typeface="微软雅黑" panose="020B0503020204020204" charset="-122"/>
              <a:cs typeface="+mn-cs"/>
            </a:endParaRPr>
          </a:p>
          <a:p>
            <a:pPr marL="269875" indent="-269875" defTabSz="685800"/>
            <a:r>
              <a:rPr lang="zh-CN" altLang="en-US" sz="2400" kern="1200">
                <a:latin typeface="微软雅黑" panose="020B0503020204020204" charset="-122"/>
                <a:ea typeface="微软雅黑" panose="020B0503020204020204" charset="-122"/>
                <a:cs typeface="+mn-cs"/>
              </a:rPr>
              <a:t>传播环境影响</a:t>
            </a:r>
            <a:endParaRPr lang="zh-CN" altLang="en-US" sz="24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反射</a:t>
            </a:r>
            <a:endParaRPr lang="zh-CN" altLang="en-US" sz="20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物体阻挡</a:t>
            </a:r>
            <a:endParaRPr lang="zh-CN" altLang="en-US" sz="2000" kern="1200">
              <a:latin typeface="微软雅黑" panose="020B0503020204020204" charset="-122"/>
              <a:ea typeface="微软雅黑" panose="020B0503020204020204" charset="-122"/>
              <a:cs typeface="+mn-cs"/>
            </a:endParaRPr>
          </a:p>
          <a:p>
            <a:pPr lvl="1" defTabSz="685800"/>
            <a:r>
              <a:rPr lang="zh-CN" altLang="en-US" sz="2000" kern="1200">
                <a:latin typeface="微软雅黑" panose="020B0503020204020204" charset="-122"/>
                <a:ea typeface="微软雅黑" panose="020B0503020204020204" charset="-122"/>
                <a:cs typeface="+mn-cs"/>
              </a:rPr>
              <a:t>干扰/噪声</a:t>
            </a:r>
            <a:endParaRPr lang="zh-CN" altLang="en-US" sz="2000" kern="1200">
              <a:latin typeface="微软雅黑" panose="020B0503020204020204" charset="-122"/>
              <a:ea typeface="微软雅黑" panose="020B0503020204020204" charset="-122"/>
              <a:cs typeface="+mn-cs"/>
            </a:endParaRPr>
          </a:p>
        </p:txBody>
      </p:sp>
      <p:sp>
        <p:nvSpPr>
          <p:cNvPr id="6" name="内容占位符 2"/>
          <p:cNvSpPr>
            <a:spLocks noGrp="1"/>
          </p:cNvSpPr>
          <p:nvPr/>
        </p:nvSpPr>
        <p:spPr>
          <a:xfrm>
            <a:off x="5147945" y="1489075"/>
            <a:ext cx="3854450" cy="3741738"/>
          </a:xfrm>
          <a:prstGeom prst="rect">
            <a:avLst/>
          </a:prstGeom>
        </p:spPr>
        <p:txBody>
          <a:bodyPr vert="horz" lIns="68580" tIns="34290" rIns="68580" bIns="34290" rtlCol="0">
            <a:noAutofit/>
          </a:bodyPr>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171450" lvl="0" indent="-171450">
              <a:buFont typeface="Wingdings" panose="05000000000000000000" pitchFamily="2" charset="2"/>
              <a:buChar char="Ø"/>
            </a:pPr>
            <a:r>
              <a:rPr lang="zh-CN" altLang="en-US">
                <a:solidFill>
                  <a:srgbClr val="C00000"/>
                </a:solidFill>
                <a:cs typeface="Arial" panose="020B0604020202090204" pitchFamily="34" charset="0"/>
              </a:rPr>
              <a:t>无线链路类型</a:t>
            </a:r>
            <a:endParaRPr lang="zh-CN" altLang="en-US" sz="1700">
              <a:solidFill>
                <a:srgbClr val="C00000"/>
              </a:solidFill>
              <a:cs typeface="Arial" panose="020B0604020202090204" pitchFamily="34" charset="0"/>
            </a:endParaRPr>
          </a:p>
          <a:p>
            <a:pPr marL="514350" lvl="1" indent="-171450">
              <a:buFont typeface="Wingdings" panose="05000000000000000000" pitchFamily="2" charset="2"/>
              <a:buChar char="Ø"/>
            </a:pPr>
            <a:r>
              <a:rPr lang="zh-CN" altLang="en-US">
                <a:solidFill>
                  <a:srgbClr val="000000"/>
                </a:solidFill>
                <a:cs typeface="Arial" panose="020B0604020202090204" pitchFamily="34" charset="0"/>
              </a:rPr>
              <a:t>无线局域网（WiFi）</a:t>
            </a:r>
            <a:endParaRPr lang="zh-CN" altLang="en-US">
              <a:solidFill>
                <a:srgbClr val="000000"/>
              </a:solidFill>
              <a:cs typeface="Arial" panose="020B0604020202090204" pitchFamily="34" charset="0"/>
            </a:endParaRPr>
          </a:p>
          <a:p>
            <a:pPr marL="857250" lvl="2" indent="-171450">
              <a:buFont typeface="Arial" panose="020B0604020202090204" pitchFamily="34" charset="0"/>
              <a:buChar char="•"/>
            </a:pPr>
            <a:r>
              <a:rPr lang="zh-CN" altLang="en-US">
                <a:solidFill>
                  <a:srgbClr val="000000"/>
                </a:solidFill>
                <a:cs typeface="Arial" panose="020B0604020202090204" pitchFamily="34" charset="0"/>
              </a:rPr>
              <a:t>10-100 Mbps；10米</a:t>
            </a:r>
            <a:endParaRPr lang="zh-CN" altLang="en-US">
              <a:solidFill>
                <a:srgbClr val="000000"/>
              </a:solidFill>
              <a:cs typeface="Arial" panose="020B0604020202090204" pitchFamily="34" charset="0"/>
            </a:endParaRPr>
          </a:p>
          <a:p>
            <a:pPr marL="514350" lvl="1" indent="-171450">
              <a:buFont typeface="Wingdings" panose="05000000000000000000" pitchFamily="2" charset="2"/>
              <a:buChar char="Ø"/>
            </a:pPr>
            <a:r>
              <a:rPr lang="zh-CN" altLang="en-US">
                <a:solidFill>
                  <a:srgbClr val="000000"/>
                </a:solidFill>
                <a:cs typeface="Arial" panose="020B0604020202090204" pitchFamily="34" charset="0"/>
              </a:rPr>
              <a:t>广域（如</a:t>
            </a:r>
            <a:r>
              <a:rPr lang="en-US" altLang="zh-CN">
                <a:solidFill>
                  <a:srgbClr val="000000"/>
                </a:solidFill>
                <a:cs typeface="Arial" panose="020B0604020202090204" pitchFamily="34" charset="0"/>
              </a:rPr>
              <a:t>3/</a:t>
            </a:r>
            <a:r>
              <a:rPr lang="zh-CN" altLang="en-US">
                <a:solidFill>
                  <a:srgbClr val="000000"/>
                </a:solidFill>
                <a:cs typeface="Arial" panose="020B0604020202090204" pitchFamily="34" charset="0"/>
              </a:rPr>
              <a:t>4</a:t>
            </a:r>
            <a:r>
              <a:rPr lang="en-US" altLang="zh-CN">
                <a:solidFill>
                  <a:srgbClr val="000000"/>
                </a:solidFill>
                <a:cs typeface="Arial" panose="020B0604020202090204" pitchFamily="34" charset="0"/>
              </a:rPr>
              <a:t>/5</a:t>
            </a:r>
            <a:r>
              <a:rPr lang="zh-CN" altLang="en-US">
                <a:solidFill>
                  <a:srgbClr val="000000"/>
                </a:solidFill>
                <a:cs typeface="Arial" panose="020B0604020202090204" pitchFamily="34" charset="0"/>
              </a:rPr>
              <a:t>G蜂窝）</a:t>
            </a:r>
            <a:endParaRPr lang="zh-CN" altLang="en-US">
              <a:solidFill>
                <a:srgbClr val="000000"/>
              </a:solidFill>
              <a:cs typeface="Arial" panose="020B0604020202090204" pitchFamily="34" charset="0"/>
            </a:endParaRPr>
          </a:p>
          <a:p>
            <a:pPr marL="857250" lvl="2" indent="-171450">
              <a:buFont typeface="Arial" panose="020B0604020202090204" pitchFamily="34" charset="0"/>
              <a:buChar char="•"/>
            </a:pPr>
            <a:r>
              <a:rPr lang="zh-CN" altLang="en-US">
                <a:solidFill>
                  <a:srgbClr val="000000"/>
                </a:solidFill>
                <a:cs typeface="Arial" panose="020B0604020202090204" pitchFamily="34" charset="0"/>
              </a:rPr>
              <a:t>在~10公里范围内</a:t>
            </a:r>
            <a:endParaRPr lang="zh-CN" altLang="en-US">
              <a:solidFill>
                <a:srgbClr val="000000"/>
              </a:solidFill>
              <a:cs typeface="Arial" panose="020B0604020202090204" pitchFamily="34" charset="0"/>
            </a:endParaRPr>
          </a:p>
          <a:p>
            <a:pPr marL="514350" lvl="1" indent="-171450">
              <a:buFont typeface="Wingdings" panose="05000000000000000000" pitchFamily="2" charset="2"/>
              <a:buChar char="Ø"/>
            </a:pPr>
            <a:r>
              <a:rPr lang="zh-CN" altLang="en-US">
                <a:solidFill>
                  <a:srgbClr val="000000"/>
                </a:solidFill>
                <a:cs typeface="Arial" panose="020B0604020202090204" pitchFamily="34" charset="0"/>
              </a:rPr>
              <a:t>蓝牙：短距离，有限速率</a:t>
            </a:r>
            <a:endParaRPr lang="zh-CN" altLang="en-US">
              <a:solidFill>
                <a:srgbClr val="000000"/>
              </a:solidFill>
              <a:cs typeface="Arial" panose="020B0604020202090204" pitchFamily="34" charset="0"/>
            </a:endParaRPr>
          </a:p>
          <a:p>
            <a:pPr marL="514350" lvl="1" indent="-171450">
              <a:buFont typeface="Wingdings" panose="05000000000000000000" pitchFamily="2" charset="2"/>
              <a:buChar char="Ø"/>
            </a:pPr>
            <a:r>
              <a:rPr lang="zh-CN" altLang="en-US">
                <a:solidFill>
                  <a:srgbClr val="000000"/>
                </a:solidFill>
                <a:cs typeface="Arial" panose="020B0604020202090204" pitchFamily="34" charset="0"/>
              </a:rPr>
              <a:t>地面微波：点对点；45 Mbps</a:t>
            </a:r>
            <a:endParaRPr lang="zh-CN" altLang="en-US">
              <a:solidFill>
                <a:srgbClr val="000000"/>
              </a:solidFill>
              <a:cs typeface="Arial" panose="020B0604020202090204" pitchFamily="34" charset="0"/>
            </a:endParaRPr>
          </a:p>
          <a:p>
            <a:pPr marL="514350" lvl="1" indent="-171450">
              <a:buFont typeface="Wingdings" panose="05000000000000000000" pitchFamily="2" charset="2"/>
              <a:buChar char="Ø"/>
            </a:pPr>
            <a:r>
              <a:rPr lang="zh-CN" altLang="en-US">
                <a:solidFill>
                  <a:srgbClr val="000000"/>
                </a:solidFill>
                <a:cs typeface="Arial" panose="020B0604020202090204" pitchFamily="34" charset="0"/>
              </a:rPr>
              <a:t>卫星</a:t>
            </a:r>
            <a:endParaRPr lang="zh-CN" altLang="en-US">
              <a:solidFill>
                <a:srgbClr val="000000"/>
              </a:solidFill>
              <a:cs typeface="Arial" panose="020B0604020202090204" pitchFamily="34" charset="0"/>
            </a:endParaRPr>
          </a:p>
          <a:p>
            <a:pPr marL="857250" lvl="2" indent="-171450"/>
            <a:r>
              <a:rPr lang="zh-CN" altLang="en-US">
                <a:solidFill>
                  <a:srgbClr val="000000"/>
                </a:solidFill>
                <a:cs typeface="Arial" panose="020B0604020202090204" pitchFamily="34" charset="0"/>
              </a:rPr>
              <a:t>同步卫星：</a:t>
            </a:r>
            <a:r>
              <a:rPr lang="en-US" altLang="zh-CN">
                <a:solidFill>
                  <a:srgbClr val="000000"/>
                </a:solidFill>
                <a:cs typeface="Arial" panose="020B0604020202090204" pitchFamily="34" charset="0"/>
              </a:rPr>
              <a:t>36000km</a:t>
            </a:r>
            <a:r>
              <a:rPr lang="zh-CN" altLang="en-US">
                <a:solidFill>
                  <a:srgbClr val="000000"/>
                </a:solidFill>
                <a:cs typeface="Arial" panose="020B0604020202090204" pitchFamily="34" charset="0"/>
              </a:rPr>
              <a:t>高空， 2</a:t>
            </a:r>
            <a:r>
              <a:rPr lang="en-US" altLang="zh-CN">
                <a:solidFill>
                  <a:srgbClr val="000000"/>
                </a:solidFill>
                <a:cs typeface="Arial" panose="020B0604020202090204" pitchFamily="34" charset="0"/>
              </a:rPr>
              <a:t>8</a:t>
            </a:r>
            <a:r>
              <a:rPr lang="zh-CN" altLang="en-US">
                <a:solidFill>
                  <a:srgbClr val="000000"/>
                </a:solidFill>
                <a:cs typeface="Arial" panose="020B0604020202090204" pitchFamily="34" charset="0"/>
              </a:rPr>
              <a:t>0毫秒的往返时延</a:t>
            </a:r>
            <a:endParaRPr lang="en-US" altLang="zh-CN">
              <a:solidFill>
                <a:srgbClr val="000000"/>
              </a:solidFill>
              <a:cs typeface="Arial" panose="020B0604020202090204" pitchFamily="34" charset="0"/>
            </a:endParaRPr>
          </a:p>
          <a:p>
            <a:pPr marL="857250" lvl="2" indent="-171450"/>
            <a:r>
              <a:rPr lang="zh-CN" altLang="en-US">
                <a:solidFill>
                  <a:srgbClr val="000000"/>
                </a:solidFill>
                <a:cs typeface="Arial" panose="020B0604020202090204" pitchFamily="34" charset="0"/>
              </a:rPr>
              <a:t>低轨卫星：近地，但围绕地球高速运动，需要大量卫星才能覆盖地球</a:t>
            </a:r>
            <a:endParaRPr lang="zh-CN" altLang="en-US">
              <a:solidFill>
                <a:srgbClr val="000000"/>
              </a:solidFill>
              <a:cs typeface="Arial" panose="020B0604020202090204" pitchFamily="34" charset="0"/>
            </a:endParaRPr>
          </a:p>
          <a:p>
            <a:pPr marL="857250" lvl="2" indent="-171450"/>
            <a:endParaRPr lang="zh-CN" altLang="en-US">
              <a:solidFill>
                <a:srgbClr val="000000"/>
              </a:solidFill>
              <a:ea typeface="Arial" panose="020B0604020202090204" pitchFamily="34" charset="0"/>
            </a:endParaRPr>
          </a:p>
        </p:txBody>
      </p:sp>
      <p:grpSp>
        <p:nvGrpSpPr>
          <p:cNvPr id="7" name="组合 6"/>
          <p:cNvGrpSpPr/>
          <p:nvPr/>
        </p:nvGrpSpPr>
        <p:grpSpPr>
          <a:xfrm>
            <a:off x="2946400" y="4011613"/>
            <a:ext cx="2233613" cy="1935162"/>
            <a:chOff x="3929068" y="4205302"/>
            <a:chExt cx="2977692" cy="2580696"/>
          </a:xfrm>
        </p:grpSpPr>
        <p:pic>
          <p:nvPicPr>
            <p:cNvPr id="194566" name="Picture 2"/>
            <p:cNvPicPr>
              <a:picLocks noChangeAspect="1"/>
            </p:cNvPicPr>
            <p:nvPr/>
          </p:nvPicPr>
          <p:blipFill>
            <a:blip r:embed="rId1"/>
            <a:stretch>
              <a:fillRect/>
            </a:stretch>
          </p:blipFill>
          <p:spPr>
            <a:xfrm>
              <a:off x="4366989" y="4205302"/>
              <a:ext cx="2101850" cy="1579547"/>
            </a:xfrm>
            <a:prstGeom prst="rect">
              <a:avLst/>
            </a:prstGeom>
            <a:noFill/>
            <a:ln w="9525">
              <a:noFill/>
            </a:ln>
          </p:spPr>
        </p:pic>
        <p:sp>
          <p:nvSpPr>
            <p:cNvPr id="5" name="矩形 4"/>
            <p:cNvSpPr/>
            <p:nvPr/>
          </p:nvSpPr>
          <p:spPr>
            <a:xfrm>
              <a:off x="3929068" y="5831890"/>
              <a:ext cx="2977692" cy="954108"/>
            </a:xfrm>
            <a:prstGeom prst="rect">
              <a:avLst/>
            </a:prstGeom>
          </p:spPr>
          <p:txBody>
            <a:bodyPr wrap="square">
              <a:spAutoFit/>
            </a:bodyPr>
            <a:p>
              <a:pPr algn="ctr" defTabSz="685800" eaLnBrk="1" hangingPunct="1">
                <a:buNone/>
              </a:pPr>
              <a:r>
                <a:rPr lang="zh-CN" altLang="en-US" sz="1300">
                  <a:solidFill>
                    <a:srgbClr val="000000"/>
                  </a:solidFill>
                  <a:latin typeface="微软雅黑" panose="020B0503020204020204" charset="-122"/>
                  <a:ea typeface="微软雅黑" panose="020B0503020204020204" charset="-122"/>
                </a:rPr>
                <a:t>马斯克的星链计划</a:t>
              </a:r>
              <a:br>
                <a:rPr lang="en-US" altLang="zh-CN" sz="1300">
                  <a:solidFill>
                    <a:srgbClr val="000000"/>
                  </a:solidFill>
                  <a:latin typeface="微软雅黑" panose="020B0503020204020204" charset="-122"/>
                  <a:ea typeface="微软雅黑" panose="020B0503020204020204" charset="-122"/>
                </a:rPr>
              </a:br>
              <a:r>
                <a:rPr lang="zh-CN" altLang="en-US" sz="1300">
                  <a:solidFill>
                    <a:srgbClr val="000000"/>
                  </a:solidFill>
                  <a:latin typeface="微软雅黑" panose="020B0503020204020204" charset="-122"/>
                  <a:ea typeface="微软雅黑" panose="020B0503020204020204" charset="-122"/>
                </a:rPr>
                <a:t>采用低轨卫星降低通信时延</a:t>
              </a:r>
              <a:endParaRPr lang="zh-CN" altLang="en-US" sz="1300">
                <a:solidFill>
                  <a:srgbClr val="000000"/>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8"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6525" y="69215"/>
            <a:ext cx="8948420" cy="67779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0340" y="123190"/>
            <a:ext cx="8928100" cy="67202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4"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256002" name="标题 256001"/>
          <p:cNvSpPr>
            <a:spLocks noGrp="1"/>
          </p:cNvSpPr>
          <p:nvPr>
            <p:ph type="title"/>
          </p:nvPr>
        </p:nvSpPr>
        <p:spPr/>
        <p:txBody>
          <a:bodyPr anchor="ctr" anchorCtr="0"/>
          <a:p>
            <a:r>
              <a:rPr lang="en-US" altLang="zh-CN" sz="3600">
                <a:solidFill>
                  <a:srgbClr val="008000"/>
                </a:solidFill>
              </a:rPr>
              <a:t>1</a:t>
            </a:r>
            <a:r>
              <a:rPr lang="zh-CN" altLang="en-US" sz="3600" dirty="0">
                <a:solidFill>
                  <a:srgbClr val="008000"/>
                </a:solidFill>
              </a:rPr>
              <a:t>、工作原理</a:t>
            </a:r>
            <a:endParaRPr lang="zh-CN" altLang="en-US" sz="3600" dirty="0">
              <a:solidFill>
                <a:srgbClr val="008000"/>
              </a:solidFill>
            </a:endParaRPr>
          </a:p>
        </p:txBody>
      </p:sp>
      <p:sp>
        <p:nvSpPr>
          <p:cNvPr id="256003" name="文本占位符 256002"/>
          <p:cNvSpPr>
            <a:spLocks noGrp="1"/>
          </p:cNvSpPr>
          <p:nvPr>
            <p:ph type="body" sz="half" idx="1"/>
          </p:nvPr>
        </p:nvSpPr>
        <p:spPr>
          <a:xfrm>
            <a:off x="533400" y="1371600"/>
            <a:ext cx="8089900" cy="2260600"/>
          </a:xfrm>
        </p:spPr>
        <p:txBody>
          <a:bodyPr/>
          <a:p>
            <a:pPr marL="0" indent="0">
              <a:lnSpc>
                <a:spcPct val="120000"/>
              </a:lnSpc>
              <a:buClr>
                <a:schemeClr val="accent2"/>
              </a:buClr>
              <a:buSzPct val="85000"/>
              <a:buFont typeface="Wingdings" panose="05000000000000000000" pitchFamily="2" charset="2"/>
              <a:buNone/>
            </a:pPr>
            <a:r>
              <a:rPr lang="zh-CN" altLang="en-US" sz="2000" b="1" dirty="0">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通信双方必须先建立一个</a:t>
            </a:r>
            <a:r>
              <a:rPr lang="zh-CN" altLang="en-US" sz="2400" b="1" i="1" dirty="0">
                <a:solidFill>
                  <a:srgbClr val="FF0000"/>
                </a:solidFill>
                <a:latin typeface="华文中宋" panose="02010600040101010101" pitchFamily="2" charset="-122"/>
                <a:ea typeface="华文中宋" panose="02010600040101010101" pitchFamily="2" charset="-122"/>
              </a:rPr>
              <a:t>专用的连接（电路）</a:t>
            </a:r>
            <a:r>
              <a:rPr lang="zh-CN" altLang="en-US" sz="2400" b="1" dirty="0">
                <a:solidFill>
                  <a:srgbClr val="FF00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一直维持，直到通信结束。</a:t>
            </a:r>
            <a:endParaRPr lang="zh-CN" altLang="en-US" sz="2400" b="1" dirty="0">
              <a:latin typeface="华文中宋" panose="02010600040101010101" pitchFamily="2" charset="-122"/>
              <a:ea typeface="华文中宋" panose="02010600040101010101" pitchFamily="2" charset="-122"/>
            </a:endParaRPr>
          </a:p>
          <a:p>
            <a:pPr marL="0" indent="0">
              <a:lnSpc>
                <a:spcPct val="120000"/>
              </a:lnSpc>
              <a:buClr>
                <a:schemeClr val="accent2"/>
              </a:buClr>
              <a:buSzPct val="85000"/>
              <a:buFont typeface="Wingdings" panose="05000000000000000000" pitchFamily="2" charset="2"/>
              <a:buNone/>
            </a:pPr>
            <a:r>
              <a:rPr lang="zh-CN" altLang="en-US" sz="2400" b="1" dirty="0">
                <a:latin typeface="华文中宋" panose="02010600040101010101" pitchFamily="2" charset="-122"/>
                <a:ea typeface="华文中宋" panose="02010600040101010101" pitchFamily="2" charset="-122"/>
              </a:rPr>
              <a:t>如，电话网络。 </a:t>
            </a:r>
            <a:endParaRPr lang="zh-CN" altLang="en-US" sz="2400" b="1" dirty="0">
              <a:latin typeface="华文中宋" panose="02010600040101010101" pitchFamily="2" charset="-122"/>
              <a:ea typeface="华文中宋" panose="02010600040101010101" pitchFamily="2" charset="-122"/>
            </a:endParaRPr>
          </a:p>
          <a:p>
            <a:pPr marL="0" indent="0">
              <a:lnSpc>
                <a:spcPct val="120000"/>
              </a:lnSpc>
              <a:buClr>
                <a:schemeClr val="accent2"/>
              </a:buClr>
              <a:buSzPct val="85000"/>
              <a:buFont typeface="Wingdings" panose="05000000000000000000" pitchFamily="2" charset="2"/>
              <a:buNone/>
            </a:pPr>
            <a:r>
              <a:rPr lang="zh-CN" altLang="en-US" sz="2400" b="1" dirty="0">
                <a:solidFill>
                  <a:schemeClr val="accent2"/>
                </a:solidFill>
                <a:latin typeface="楷体_GB2312" pitchFamily="49" charset="-122"/>
                <a:ea typeface="楷体_GB2312" pitchFamily="49" charset="-122"/>
              </a:rPr>
              <a:t>通话过程：</a:t>
            </a:r>
            <a:r>
              <a:rPr lang="zh-CN" altLang="en-US" sz="2400" b="1" dirty="0">
                <a:latin typeface="华文中宋" panose="02010600040101010101" pitchFamily="2" charset="-122"/>
                <a:ea typeface="华文中宋" panose="02010600040101010101" pitchFamily="2" charset="-122"/>
              </a:rPr>
              <a:t>拨号 </a:t>
            </a:r>
            <a:r>
              <a:rPr lang="zh-CN" altLang="en-US" sz="2400" b="1" dirty="0">
                <a:latin typeface="华文中宋" panose="02010600040101010101" pitchFamily="2" charset="-122"/>
                <a:ea typeface="华文中宋" panose="02010600040101010101" pitchFamily="2" charset="-122"/>
                <a:sym typeface="Wingdings 3" panose="05040102010807070707" pitchFamily="18" charset="2"/>
              </a:rPr>
              <a:t> </a:t>
            </a:r>
            <a:r>
              <a:rPr lang="zh-CN" altLang="en-US" sz="2400" b="1" dirty="0">
                <a:latin typeface="华文中宋" panose="02010600040101010101" pitchFamily="2" charset="-122"/>
                <a:ea typeface="华文中宋" panose="02010600040101010101" pitchFamily="2" charset="-122"/>
              </a:rPr>
              <a:t>接通 </a:t>
            </a:r>
            <a:r>
              <a:rPr lang="zh-CN" altLang="en-US" sz="2400" b="1" dirty="0">
                <a:latin typeface="华文中宋" panose="02010600040101010101" pitchFamily="2" charset="-122"/>
                <a:ea typeface="华文中宋" panose="02010600040101010101" pitchFamily="2" charset="-122"/>
                <a:sym typeface="Wingdings 3" panose="05040102010807070707" pitchFamily="18" charset="2"/>
              </a:rPr>
              <a:t> </a:t>
            </a:r>
            <a:r>
              <a:rPr lang="zh-CN" altLang="en-US" sz="2400" b="1" dirty="0">
                <a:latin typeface="华文中宋" panose="02010600040101010101" pitchFamily="2" charset="-122"/>
                <a:ea typeface="华文中宋" panose="02010600040101010101" pitchFamily="2" charset="-122"/>
              </a:rPr>
              <a:t>通信 </a:t>
            </a:r>
            <a:r>
              <a:rPr lang="zh-CN" altLang="en-US" sz="2400" b="1" dirty="0">
                <a:latin typeface="华文中宋" panose="02010600040101010101" pitchFamily="2" charset="-122"/>
                <a:ea typeface="华文中宋" panose="02010600040101010101" pitchFamily="2" charset="-122"/>
                <a:sym typeface="Wingdings 3" panose="05040102010807070707" pitchFamily="18" charset="2"/>
              </a:rPr>
              <a:t> </a:t>
            </a:r>
            <a:r>
              <a:rPr lang="zh-CN" altLang="en-US" sz="2400" b="1" dirty="0">
                <a:latin typeface="华文中宋" panose="02010600040101010101" pitchFamily="2" charset="-122"/>
                <a:ea typeface="华文中宋" panose="02010600040101010101" pitchFamily="2" charset="-122"/>
              </a:rPr>
              <a:t>挂机</a:t>
            </a:r>
            <a:endParaRPr lang="zh-CN" altLang="en-US" sz="2400" b="1" dirty="0">
              <a:latin typeface="华文中宋" panose="02010600040101010101" pitchFamily="2" charset="-122"/>
              <a:ea typeface="华文中宋" panose="02010600040101010101" pitchFamily="2" charset="-122"/>
            </a:endParaRPr>
          </a:p>
        </p:txBody>
      </p:sp>
      <p:graphicFrame>
        <p:nvGraphicFramePr>
          <p:cNvPr id="256007" name="内容占位符 256006"/>
          <p:cNvGraphicFramePr/>
          <p:nvPr>
            <p:ph sz="half" idx="2"/>
          </p:nvPr>
        </p:nvGraphicFramePr>
        <p:xfrm>
          <a:off x="889000" y="3860800"/>
          <a:ext cx="7416800" cy="2254250"/>
        </p:xfrm>
        <a:graphic>
          <a:graphicData uri="http://schemas.openxmlformats.org/presentationml/2006/ole">
            <mc:AlternateContent xmlns:mc="http://schemas.openxmlformats.org/markup-compatibility/2006">
              <mc:Choice xmlns:v="urn:schemas-microsoft-com:vml" Requires="v">
                <p:oleObj spid="_x0000_s3154" name="" r:id="rId1" imgW="4572000" imgH="3429000" progId="PowerPoint.Show.8">
                  <p:embed/>
                </p:oleObj>
              </mc:Choice>
              <mc:Fallback>
                <p:oleObj name="" r:id="rId1" imgW="4572000" imgH="3429000" progId="PowerPoint.Show.8">
                  <p:embed/>
                  <p:pic>
                    <p:nvPicPr>
                      <p:cNvPr id="0" name="图片 3153"/>
                      <p:cNvPicPr/>
                      <p:nvPr/>
                    </p:nvPicPr>
                    <p:blipFill>
                      <a:blip r:embed="rId2"/>
                      <a:srcRect l="2361" t="11549" r="8461" b="53908"/>
                      <a:stretch>
                        <a:fillRect/>
                      </a:stretch>
                    </p:blipFill>
                    <p:spPr>
                      <a:xfrm>
                        <a:off x="889000" y="3860800"/>
                        <a:ext cx="7416800" cy="2254250"/>
                      </a:xfrm>
                      <a:prstGeom prst="rect">
                        <a:avLst/>
                      </a:prstGeom>
                      <a:noFill/>
                      <a:ln w="38100">
                        <a:miter/>
                      </a:ln>
                    </p:spPr>
                  </p:pic>
                </p:oleObj>
              </mc:Fallback>
            </mc:AlternateContent>
          </a:graphicData>
        </a:graphic>
      </p:graphicFrame>
      <p:sp>
        <p:nvSpPr>
          <p:cNvPr id="256009" name="直接连接符 256008"/>
          <p:cNvSpPr/>
          <p:nvPr/>
        </p:nvSpPr>
        <p:spPr>
          <a:xfrm>
            <a:off x="2019300" y="5041900"/>
            <a:ext cx="673100" cy="266700"/>
          </a:xfrm>
          <a:prstGeom prst="line">
            <a:avLst/>
          </a:prstGeom>
          <a:ln w="38100" cap="flat" cmpd="sng">
            <a:solidFill>
              <a:srgbClr val="FF0000"/>
            </a:solidFill>
            <a:prstDash val="solid"/>
            <a:headEnd type="none" w="med" len="med"/>
            <a:tailEnd type="triangle" w="med" len="med"/>
          </a:ln>
        </p:spPr>
      </p:sp>
      <p:sp>
        <p:nvSpPr>
          <p:cNvPr id="256010" name="直接连接符 256009"/>
          <p:cNvSpPr/>
          <p:nvPr/>
        </p:nvSpPr>
        <p:spPr>
          <a:xfrm flipV="1">
            <a:off x="2692400" y="4432300"/>
            <a:ext cx="863600" cy="876300"/>
          </a:xfrm>
          <a:prstGeom prst="line">
            <a:avLst/>
          </a:prstGeom>
          <a:ln w="38100" cap="flat" cmpd="sng">
            <a:solidFill>
              <a:srgbClr val="FF0000"/>
            </a:solidFill>
            <a:prstDash val="solid"/>
            <a:headEnd type="none" w="med" len="med"/>
            <a:tailEnd type="triangle" w="med" len="med"/>
          </a:ln>
        </p:spPr>
      </p:sp>
      <p:sp>
        <p:nvSpPr>
          <p:cNvPr id="256011" name="直接连接符 256010"/>
          <p:cNvSpPr/>
          <p:nvPr/>
        </p:nvSpPr>
        <p:spPr>
          <a:xfrm>
            <a:off x="3556000" y="4432300"/>
            <a:ext cx="711200" cy="254000"/>
          </a:xfrm>
          <a:prstGeom prst="line">
            <a:avLst/>
          </a:prstGeom>
          <a:ln w="38100" cap="flat" cmpd="sng">
            <a:solidFill>
              <a:srgbClr val="FF0000"/>
            </a:solidFill>
            <a:prstDash val="solid"/>
            <a:headEnd type="none" w="med" len="med"/>
            <a:tailEnd type="triangle" w="med" len="med"/>
          </a:ln>
        </p:spPr>
      </p:sp>
      <p:sp>
        <p:nvSpPr>
          <p:cNvPr id="256014" name="直接连接符 256013"/>
          <p:cNvSpPr/>
          <p:nvPr/>
        </p:nvSpPr>
        <p:spPr>
          <a:xfrm>
            <a:off x="4267200" y="4686300"/>
            <a:ext cx="698500" cy="787400"/>
          </a:xfrm>
          <a:prstGeom prst="line">
            <a:avLst/>
          </a:prstGeom>
          <a:ln w="38100" cap="flat" cmpd="sng">
            <a:solidFill>
              <a:srgbClr val="FF0000"/>
            </a:solidFill>
            <a:prstDash val="solid"/>
            <a:headEnd type="none" w="med" len="med"/>
            <a:tailEnd type="triangle" w="med" len="med"/>
          </a:ln>
        </p:spPr>
      </p:sp>
      <p:sp>
        <p:nvSpPr>
          <p:cNvPr id="256015" name="直接连接符 256014"/>
          <p:cNvSpPr/>
          <p:nvPr/>
        </p:nvSpPr>
        <p:spPr>
          <a:xfrm>
            <a:off x="4965700" y="5473700"/>
            <a:ext cx="685800" cy="177800"/>
          </a:xfrm>
          <a:prstGeom prst="line">
            <a:avLst/>
          </a:prstGeom>
          <a:ln w="38100" cap="flat" cmpd="sng">
            <a:solidFill>
              <a:srgbClr val="FF0000"/>
            </a:solidFill>
            <a:prstDash val="solid"/>
            <a:headEnd type="none" w="med" len="med"/>
            <a:tailEnd type="triangle" w="med" len="med"/>
          </a:ln>
        </p:spPr>
      </p:sp>
      <p:sp>
        <p:nvSpPr>
          <p:cNvPr id="256016" name="直接连接符 256015"/>
          <p:cNvSpPr/>
          <p:nvPr/>
        </p:nvSpPr>
        <p:spPr>
          <a:xfrm flipV="1">
            <a:off x="5651500" y="5041900"/>
            <a:ext cx="736600" cy="609600"/>
          </a:xfrm>
          <a:prstGeom prst="line">
            <a:avLst/>
          </a:prstGeom>
          <a:ln w="38100" cap="flat" cmpd="sng">
            <a:solidFill>
              <a:srgbClr val="FF0000"/>
            </a:solidFill>
            <a:prstDash val="solid"/>
            <a:headEnd type="none" w="med" len="med"/>
            <a:tailEnd type="triangle" w="med" len="med"/>
          </a:ln>
        </p:spPr>
      </p:sp>
      <p:sp>
        <p:nvSpPr>
          <p:cNvPr id="256018" name="任意多边形 256017"/>
          <p:cNvSpPr/>
          <p:nvPr/>
        </p:nvSpPr>
        <p:spPr>
          <a:xfrm>
            <a:off x="6388100" y="5041900"/>
            <a:ext cx="673100" cy="177800"/>
          </a:xfrm>
          <a:custGeom>
            <a:avLst/>
            <a:gdLst/>
            <a:ahLst/>
            <a:cxnLst/>
            <a:pathLst>
              <a:path w="424" h="112">
                <a:moveTo>
                  <a:pt x="0" y="0"/>
                </a:moveTo>
                <a:lnTo>
                  <a:pt x="424" y="112"/>
                </a:lnTo>
              </a:path>
            </a:pathLst>
          </a:custGeom>
          <a:noFill/>
          <a:ln w="38100" cap="flat" cmpd="sng">
            <a:solidFill>
              <a:srgbClr val="FF0000"/>
            </a:solidFill>
            <a:prstDash val="solid"/>
            <a:headEnd type="none" w="med" len="med"/>
            <a:tailEnd type="triangle" w="med" len="med"/>
          </a:ln>
        </p:spPr>
        <p:txBody>
          <a:bodyPr/>
          <a:p>
            <a:endParaRPr lang="zh-CN" altLang="en-US"/>
          </a:p>
        </p:txBody>
      </p:sp>
      <p:sp>
        <p:nvSpPr>
          <p:cNvPr id="256019" name="动作按钮: 前进或下一项 256018">
            <a:hlinkClick r:id="" action="ppaction://hlinkshowjump?jump=nextslide"/>
          </p:cNvPr>
          <p:cNvSpPr/>
          <p:nvPr/>
        </p:nvSpPr>
        <p:spPr>
          <a:xfrm>
            <a:off x="7797800" y="6299200"/>
            <a:ext cx="508000" cy="317500"/>
          </a:xfrm>
          <a:prstGeom prst="actionButtonForwardNext">
            <a:avLst/>
          </a:prstGeom>
          <a:solidFill>
            <a:schemeClr val="accent1"/>
          </a:solidFill>
          <a:ln w="9525">
            <a:noFill/>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charRg st="42" end="51"/>
                                            </p:txEl>
                                          </p:spTgt>
                                        </p:tgtEl>
                                        <p:attrNameLst>
                                          <p:attrName>style.visibility</p:attrName>
                                        </p:attrNameLst>
                                      </p:cBhvr>
                                      <p:to>
                                        <p:strVal val="visible"/>
                                      </p:to>
                                    </p:set>
                                    <p:animEffect transition="in" filter="blinds(horizontal)">
                                      <p:cBhvr>
                                        <p:cTn id="7" dur="500"/>
                                        <p:tgtEl>
                                          <p:spTgt spid="256003">
                                            <p:txEl>
                                              <p:charRg st="42" end="5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03">
                                            <p:txEl>
                                              <p:charRg st="51" end="74"/>
                                            </p:txEl>
                                          </p:spTgt>
                                        </p:tgtEl>
                                        <p:attrNameLst>
                                          <p:attrName>style.visibility</p:attrName>
                                        </p:attrNameLst>
                                      </p:cBhvr>
                                      <p:to>
                                        <p:strVal val="visible"/>
                                      </p:to>
                                    </p:set>
                                    <p:animEffect transition="in" filter="blinds(horizontal)">
                                      <p:cBhvr>
                                        <p:cTn id="12" dur="500"/>
                                        <p:tgtEl>
                                          <p:spTgt spid="256003">
                                            <p:txEl>
                                              <p:charRg st="51" end="7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6007"/>
                                        </p:tgtEl>
                                        <p:attrNameLst>
                                          <p:attrName>style.visibility</p:attrName>
                                        </p:attrNameLst>
                                      </p:cBhvr>
                                      <p:to>
                                        <p:strVal val="visible"/>
                                      </p:to>
                                    </p:set>
                                    <p:animEffect transition="in" filter="dissolve">
                                      <p:cBhvr>
                                        <p:cTn id="17" dur="500"/>
                                        <p:tgtEl>
                                          <p:spTgt spid="2560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6009"/>
                                        </p:tgtEl>
                                        <p:attrNameLst>
                                          <p:attrName>style.visibility</p:attrName>
                                        </p:attrNameLst>
                                      </p:cBhvr>
                                      <p:to>
                                        <p:strVal val="visible"/>
                                      </p:to>
                                    </p:set>
                                    <p:animEffect transition="in" filter="wipe(left)">
                                      <p:cBhvr>
                                        <p:cTn id="22" dur="500"/>
                                        <p:tgtEl>
                                          <p:spTgt spid="256009"/>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56010"/>
                                        </p:tgtEl>
                                        <p:attrNameLst>
                                          <p:attrName>style.visibility</p:attrName>
                                        </p:attrNameLst>
                                      </p:cBhvr>
                                      <p:to>
                                        <p:strVal val="visible"/>
                                      </p:to>
                                    </p:set>
                                    <p:animEffect transition="in" filter="wipe(down)">
                                      <p:cBhvr>
                                        <p:cTn id="26" dur="500"/>
                                        <p:tgtEl>
                                          <p:spTgt spid="256010"/>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256011"/>
                                        </p:tgtEl>
                                        <p:attrNameLst>
                                          <p:attrName>style.visibility</p:attrName>
                                        </p:attrNameLst>
                                      </p:cBhvr>
                                      <p:to>
                                        <p:strVal val="visible"/>
                                      </p:to>
                                    </p:set>
                                    <p:animEffect transition="in" filter="wipe(up)">
                                      <p:cBhvr>
                                        <p:cTn id="30" dur="500"/>
                                        <p:tgtEl>
                                          <p:spTgt spid="256011"/>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256014"/>
                                        </p:tgtEl>
                                        <p:attrNameLst>
                                          <p:attrName>style.visibility</p:attrName>
                                        </p:attrNameLst>
                                      </p:cBhvr>
                                      <p:to>
                                        <p:strVal val="visible"/>
                                      </p:to>
                                    </p:set>
                                    <p:animEffect transition="in" filter="wipe(up)">
                                      <p:cBhvr>
                                        <p:cTn id="34" dur="500"/>
                                        <p:tgtEl>
                                          <p:spTgt spid="256014"/>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015"/>
                                        </p:tgtEl>
                                        <p:attrNameLst>
                                          <p:attrName>style.visibility</p:attrName>
                                        </p:attrNameLst>
                                      </p:cBhvr>
                                      <p:to>
                                        <p:strVal val="visible"/>
                                      </p:to>
                                    </p:set>
                                    <p:animEffect transition="in" filter="wipe(up)">
                                      <p:cBhvr>
                                        <p:cTn id="38" dur="500"/>
                                        <p:tgtEl>
                                          <p:spTgt spid="256015"/>
                                        </p:tgtEl>
                                      </p:cBhvr>
                                    </p:animEffect>
                                  </p:childTnLst>
                                </p:cTn>
                              </p:par>
                            </p:childTnLst>
                          </p:cTn>
                        </p:par>
                        <p:par>
                          <p:cTn id="39" fill="hold">
                            <p:stCondLst>
                              <p:cond delay="2500"/>
                            </p:stCondLst>
                            <p:childTnLst>
                              <p:par>
                                <p:cTn id="40" presetID="22" presetClass="entr" presetSubtype="4" fill="hold" nodeType="afterEffect">
                                  <p:stCondLst>
                                    <p:cond delay="0"/>
                                  </p:stCondLst>
                                  <p:childTnLst>
                                    <p:set>
                                      <p:cBhvr>
                                        <p:cTn id="41" dur="1" fill="hold">
                                          <p:stCondLst>
                                            <p:cond delay="0"/>
                                          </p:stCondLst>
                                        </p:cTn>
                                        <p:tgtEl>
                                          <p:spTgt spid="256016"/>
                                        </p:tgtEl>
                                        <p:attrNameLst>
                                          <p:attrName>style.visibility</p:attrName>
                                        </p:attrNameLst>
                                      </p:cBhvr>
                                      <p:to>
                                        <p:strVal val="visible"/>
                                      </p:to>
                                    </p:set>
                                    <p:animEffect transition="in" filter="wipe(down)">
                                      <p:cBhvr>
                                        <p:cTn id="42" dur="500"/>
                                        <p:tgtEl>
                                          <p:spTgt spid="256016"/>
                                        </p:tgtEl>
                                      </p:cBhvr>
                                    </p:animEffect>
                                  </p:childTnLst>
                                </p:cTn>
                              </p:par>
                            </p:childTnLst>
                          </p:cTn>
                        </p:par>
                        <p:par>
                          <p:cTn id="43" fill="hold">
                            <p:stCondLst>
                              <p:cond delay="3000"/>
                            </p:stCondLst>
                            <p:childTnLst>
                              <p:par>
                                <p:cTn id="44" presetID="22" presetClass="entr" presetSubtype="1" fill="hold" nodeType="afterEffect">
                                  <p:stCondLst>
                                    <p:cond delay="0"/>
                                  </p:stCondLst>
                                  <p:childTnLst>
                                    <p:set>
                                      <p:cBhvr>
                                        <p:cTn id="45" dur="1" fill="hold">
                                          <p:stCondLst>
                                            <p:cond delay="0"/>
                                          </p:stCondLst>
                                        </p:cTn>
                                        <p:tgtEl>
                                          <p:spTgt spid="256018"/>
                                        </p:tgtEl>
                                        <p:attrNameLst>
                                          <p:attrName>style.visibility</p:attrName>
                                        </p:attrNameLst>
                                      </p:cBhvr>
                                      <p:to>
                                        <p:strVal val="visible"/>
                                      </p:to>
                                    </p:set>
                                    <p:animEffect transition="in" filter="wipe(up)">
                                      <p:cBhvr>
                                        <p:cTn id="46" dur="500"/>
                                        <p:tgtEl>
                                          <p:spTgt spid="25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7"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sz="2000" b="1">
              <a:solidFill>
                <a:schemeClr val="accent6">
                  <a:lumMod val="60000"/>
                  <a:lumOff val="40000"/>
                </a:schemeClr>
              </a:solidFill>
            </a:endParaRPr>
          </a:p>
        </p:txBody>
      </p:sp>
      <p:sp>
        <p:nvSpPr>
          <p:cNvPr id="2" name="文本框 1"/>
          <p:cNvSpPr txBox="1"/>
          <p:nvPr/>
        </p:nvSpPr>
        <p:spPr>
          <a:xfrm>
            <a:off x="7092315" y="2492290"/>
            <a:ext cx="3048000" cy="39878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b="1">
                <a:solidFill>
                  <a:schemeClr val="accent6">
                    <a:lumMod val="60000"/>
                    <a:lumOff val="40000"/>
                  </a:schemeClr>
                </a:solidFill>
                <a:latin typeface="Arial" panose="020B0604020202090204" pitchFamily="34" charset="0"/>
                <a:ea typeface="微软雅黑" panose="020B0503020204020204" charset="-122"/>
              </a:rPr>
              <a:t>FDM </a:t>
            </a:r>
            <a:r>
              <a:rPr lang="zh-CN" altLang="en-US" sz="2000" b="1">
                <a:solidFill>
                  <a:schemeClr val="accent6">
                    <a:lumMod val="60000"/>
                    <a:lumOff val="40000"/>
                  </a:schemeClr>
                </a:solidFill>
                <a:latin typeface="Arial" panose="020B0604020202090204" pitchFamily="34" charset="0"/>
                <a:ea typeface="微软雅黑" panose="020B0503020204020204" charset="-122"/>
              </a:rPr>
              <a:t>频分复用</a:t>
            </a:r>
            <a:endParaRPr lang="zh-CN" altLang="en-US" sz="2000" b="1">
              <a:solidFill>
                <a:schemeClr val="accent6">
                  <a:lumMod val="60000"/>
                  <a:lumOff val="40000"/>
                </a:schemeClr>
              </a:solidFill>
              <a:latin typeface="Arial" panose="020B0604020202090204" pitchFamily="34" charset="0"/>
              <a:ea typeface="微软雅黑" panose="020B0503020204020204" charset="-122"/>
            </a:endParaRPr>
          </a:p>
        </p:txBody>
      </p:sp>
      <p:sp>
        <p:nvSpPr>
          <p:cNvPr id="3" name="文本框 2"/>
          <p:cNvSpPr txBox="1"/>
          <p:nvPr/>
        </p:nvSpPr>
        <p:spPr>
          <a:xfrm>
            <a:off x="7106920" y="3068870"/>
            <a:ext cx="3048000" cy="39878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b="1">
                <a:solidFill>
                  <a:schemeClr val="accent6">
                    <a:lumMod val="60000"/>
                    <a:lumOff val="40000"/>
                  </a:schemeClr>
                </a:solidFill>
                <a:latin typeface="Arial" panose="020B0604020202090204" pitchFamily="34" charset="0"/>
                <a:ea typeface="微软雅黑" panose="020B0503020204020204" charset="-122"/>
              </a:rPr>
              <a:t>TDM </a:t>
            </a:r>
            <a:r>
              <a:rPr lang="zh-CN" altLang="en-US" sz="2000" b="1">
                <a:solidFill>
                  <a:schemeClr val="accent6">
                    <a:lumMod val="60000"/>
                    <a:lumOff val="40000"/>
                  </a:schemeClr>
                </a:solidFill>
                <a:latin typeface="Arial" panose="020B0604020202090204" pitchFamily="34" charset="0"/>
                <a:ea typeface="微软雅黑" panose="020B0503020204020204" charset="-122"/>
              </a:rPr>
              <a:t>时分复用</a:t>
            </a:r>
            <a:endParaRPr lang="zh-CN" altLang="en-US" sz="2000" b="1">
              <a:solidFill>
                <a:schemeClr val="accent6">
                  <a:lumMod val="60000"/>
                  <a:lumOff val="40000"/>
                </a:schemeClr>
              </a:solidFill>
              <a:latin typeface="Arial" panose="020B0604020202090204" pitchFamily="34" charset="0"/>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Footer Placeholder 2"/>
          <p:cNvSpPr txBox="1">
            <a:spLocks noGrp="1"/>
          </p:cNvSpPr>
          <p:nvPr>
            <p:ph type="ftr" sz="quarter" idx="3"/>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79874" name="Picture 108" descr="underline_base"/>
          <p:cNvPicPr/>
          <p:nvPr/>
        </p:nvPicPr>
        <p:blipFill>
          <a:blip r:embed="rId1"/>
          <a:stretch>
            <a:fillRect/>
          </a:stretch>
        </p:blipFill>
        <p:spPr>
          <a:xfrm>
            <a:off x="373063" y="760413"/>
            <a:ext cx="7313612" cy="173037"/>
          </a:xfrm>
          <a:prstGeom prst="rect">
            <a:avLst/>
          </a:prstGeom>
          <a:noFill/>
          <a:ln w="9525">
            <a:noFill/>
          </a:ln>
        </p:spPr>
      </p:pic>
      <p:sp>
        <p:nvSpPr>
          <p:cNvPr id="79875" name="Rectangle 2"/>
          <p:cNvSpPr>
            <a:spLocks noGrp="1"/>
          </p:cNvSpPr>
          <p:nvPr>
            <p:ph type="title" idx="4294967295"/>
          </p:nvPr>
        </p:nvSpPr>
        <p:spPr>
          <a:xfrm>
            <a:off x="274638" y="71438"/>
            <a:ext cx="8462962" cy="947737"/>
          </a:xfrm>
        </p:spPr>
        <p:txBody>
          <a:bodyPr vert="horz" wrap="square" lIns="91440" tIns="45720" rIns="91440" bIns="45720" anchor="ctr" anchorCtr="0"/>
          <a:p>
            <a:pPr eaLnBrk="1" hangingPunct="1"/>
            <a:r>
              <a:rPr lang="en-US" altLang="zh-CN" sz="4000" dirty="0"/>
              <a:t>FDM </a:t>
            </a:r>
            <a:r>
              <a:rPr lang="en-US" altLang="zh-CN" sz="3600" dirty="0"/>
              <a:t>vs</a:t>
            </a:r>
            <a:r>
              <a:rPr lang="en-US" altLang="zh-CN" sz="4000" dirty="0"/>
              <a:t> TDM</a:t>
            </a:r>
            <a:endParaRPr lang="fr-FR" altLang="zh-CN" sz="4000" dirty="0"/>
          </a:p>
        </p:txBody>
      </p:sp>
      <p:grpSp>
        <p:nvGrpSpPr>
          <p:cNvPr id="2" name="Group 3"/>
          <p:cNvGrpSpPr/>
          <p:nvPr/>
        </p:nvGrpSpPr>
        <p:grpSpPr>
          <a:xfrm>
            <a:off x="393700" y="1585913"/>
            <a:ext cx="7239000" cy="2438400"/>
            <a:chOff x="288" y="1007"/>
            <a:chExt cx="4560" cy="1536"/>
          </a:xfrm>
        </p:grpSpPr>
        <p:sp>
          <p:nvSpPr>
            <p:cNvPr id="79971" name="Text Box 4"/>
            <p:cNvSpPr txBox="1"/>
            <p:nvPr/>
          </p:nvSpPr>
          <p:spPr>
            <a:xfrm>
              <a:off x="288" y="1007"/>
              <a:ext cx="532" cy="288"/>
            </a:xfrm>
            <a:prstGeom prst="rect">
              <a:avLst/>
            </a:prstGeom>
            <a:noFill/>
            <a:ln w="9525">
              <a:noFill/>
            </a:ln>
          </p:spPr>
          <p:txBody>
            <a:bodyPr wrap="none">
              <a:spAutoFit/>
            </a:bodyPr>
            <a:p>
              <a:pPr eaLnBrk="1" hangingPunct="1"/>
              <a:r>
                <a:rPr lang="en-US" altLang="zh-CN" dirty="0">
                  <a:latin typeface="Arial" panose="020B0604020202090204" pitchFamily="34" charset="0"/>
                </a:rPr>
                <a:t>FDM</a:t>
              </a:r>
              <a:endParaRPr lang="fr-FR" altLang="zh-CN" dirty="0">
                <a:latin typeface="Arial" panose="020B0604020202090204" pitchFamily="34" charset="0"/>
              </a:endParaRPr>
            </a:p>
          </p:txBody>
        </p:sp>
        <p:grpSp>
          <p:nvGrpSpPr>
            <p:cNvPr id="79972" name="Group 5"/>
            <p:cNvGrpSpPr/>
            <p:nvPr/>
          </p:nvGrpSpPr>
          <p:grpSpPr>
            <a:xfrm>
              <a:off x="720" y="1392"/>
              <a:ext cx="4128" cy="1151"/>
              <a:chOff x="720" y="1392"/>
              <a:chExt cx="4128" cy="1151"/>
            </a:xfrm>
          </p:grpSpPr>
          <p:sp>
            <p:nvSpPr>
              <p:cNvPr id="79973" name="Line 6"/>
              <p:cNvSpPr/>
              <p:nvPr/>
            </p:nvSpPr>
            <p:spPr>
              <a:xfrm flipV="1">
                <a:off x="1728" y="1392"/>
                <a:ext cx="0" cy="816"/>
              </a:xfrm>
              <a:prstGeom prst="line">
                <a:avLst/>
              </a:prstGeom>
              <a:ln w="38100" cap="flat" cmpd="sng">
                <a:solidFill>
                  <a:schemeClr val="tx1"/>
                </a:solidFill>
                <a:prstDash val="solid"/>
                <a:headEnd type="none" w="med" len="med"/>
                <a:tailEnd type="triangle" w="med" len="med"/>
              </a:ln>
            </p:spPr>
          </p:sp>
          <p:sp>
            <p:nvSpPr>
              <p:cNvPr id="79974" name="Text Box 7"/>
              <p:cNvSpPr txBox="1"/>
              <p:nvPr/>
            </p:nvSpPr>
            <p:spPr>
              <a:xfrm>
                <a:off x="720" y="1680"/>
                <a:ext cx="960" cy="288"/>
              </a:xfrm>
              <a:prstGeom prst="rect">
                <a:avLst/>
              </a:prstGeom>
              <a:noFill/>
              <a:ln w="9525">
                <a:noFill/>
              </a:ln>
            </p:spPr>
            <p:txBody>
              <a:bodyPr wrap="none">
                <a:spAutoFit/>
              </a:bodyPr>
              <a:p>
                <a:pPr eaLnBrk="1" hangingPunct="1"/>
                <a:r>
                  <a:rPr lang="en-US" altLang="zh-CN" dirty="0">
                    <a:latin typeface="Arial" panose="020B0604020202090204" pitchFamily="34" charset="0"/>
                  </a:rPr>
                  <a:t>frequency</a:t>
                </a:r>
                <a:endParaRPr lang="fr-FR" altLang="zh-CN" dirty="0">
                  <a:latin typeface="Arial" panose="020B0604020202090204" pitchFamily="34" charset="0"/>
                </a:endParaRPr>
              </a:p>
            </p:txBody>
          </p:sp>
          <p:sp>
            <p:nvSpPr>
              <p:cNvPr id="79975" name="Line 8"/>
              <p:cNvSpPr/>
              <p:nvPr/>
            </p:nvSpPr>
            <p:spPr>
              <a:xfrm>
                <a:off x="1728" y="2208"/>
                <a:ext cx="3120" cy="0"/>
              </a:xfrm>
              <a:prstGeom prst="line">
                <a:avLst/>
              </a:prstGeom>
              <a:ln w="38100" cap="flat" cmpd="sng">
                <a:solidFill>
                  <a:schemeClr val="tx1"/>
                </a:solidFill>
                <a:prstDash val="solid"/>
                <a:headEnd type="none" w="med" len="med"/>
                <a:tailEnd type="triangle" w="med" len="med"/>
              </a:ln>
            </p:spPr>
          </p:sp>
          <p:sp>
            <p:nvSpPr>
              <p:cNvPr id="79976" name="Text Box 9"/>
              <p:cNvSpPr txBox="1"/>
              <p:nvPr/>
            </p:nvSpPr>
            <p:spPr>
              <a:xfrm>
                <a:off x="3048" y="2255"/>
                <a:ext cx="479" cy="288"/>
              </a:xfrm>
              <a:prstGeom prst="rect">
                <a:avLst/>
              </a:prstGeom>
              <a:noFill/>
              <a:ln w="9525">
                <a:noFill/>
              </a:ln>
            </p:spPr>
            <p:txBody>
              <a:bodyPr wrap="none">
                <a:spAutoFit/>
              </a:bodyPr>
              <a:p>
                <a:pPr eaLnBrk="1" hangingPunct="1"/>
                <a:r>
                  <a:rPr lang="en-US" altLang="zh-CN" dirty="0">
                    <a:latin typeface="Arial" panose="020B0604020202090204" pitchFamily="34" charset="0"/>
                  </a:rPr>
                  <a:t>time</a:t>
                </a:r>
                <a:endParaRPr lang="fr-FR" altLang="zh-CN" dirty="0">
                  <a:latin typeface="Arial" panose="020B0604020202090204" pitchFamily="34" charset="0"/>
                </a:endParaRPr>
              </a:p>
            </p:txBody>
          </p:sp>
          <p:sp>
            <p:nvSpPr>
              <p:cNvPr id="79977" name="Rectangle 10"/>
              <p:cNvSpPr/>
              <p:nvPr/>
            </p:nvSpPr>
            <p:spPr>
              <a:xfrm>
                <a:off x="1776" y="1584"/>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sp>
        <p:nvSpPr>
          <p:cNvPr id="55307" name="Rectangle 11"/>
          <p:cNvSpPr/>
          <p:nvPr/>
        </p:nvSpPr>
        <p:spPr>
          <a:xfrm>
            <a:off x="2743200" y="2514600"/>
            <a:ext cx="4572000" cy="228600"/>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55308" name="Rectangle 12"/>
          <p:cNvSpPr/>
          <p:nvPr/>
        </p:nvSpPr>
        <p:spPr>
          <a:xfrm>
            <a:off x="2743200" y="2743200"/>
            <a:ext cx="4572000" cy="228600"/>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55309" name="Rectangle 13"/>
          <p:cNvSpPr/>
          <p:nvPr/>
        </p:nvSpPr>
        <p:spPr>
          <a:xfrm>
            <a:off x="2743200" y="2971800"/>
            <a:ext cx="4572000" cy="2286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55310" name="Rectangle 14"/>
          <p:cNvSpPr/>
          <p:nvPr/>
        </p:nvSpPr>
        <p:spPr>
          <a:xfrm>
            <a:off x="2743200" y="3200400"/>
            <a:ext cx="4572000" cy="228600"/>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nvGrpSpPr>
          <p:cNvPr id="4" name="Group 15"/>
          <p:cNvGrpSpPr/>
          <p:nvPr/>
        </p:nvGrpSpPr>
        <p:grpSpPr>
          <a:xfrm>
            <a:off x="381000" y="3748088"/>
            <a:ext cx="7239000" cy="2516187"/>
            <a:chOff x="288" y="2543"/>
            <a:chExt cx="4560" cy="1585"/>
          </a:xfrm>
        </p:grpSpPr>
        <p:sp>
          <p:nvSpPr>
            <p:cNvPr id="79965" name="Text Box 16"/>
            <p:cNvSpPr txBox="1"/>
            <p:nvPr/>
          </p:nvSpPr>
          <p:spPr>
            <a:xfrm>
              <a:off x="288" y="2543"/>
              <a:ext cx="532" cy="288"/>
            </a:xfrm>
            <a:prstGeom prst="rect">
              <a:avLst/>
            </a:prstGeom>
            <a:noFill/>
            <a:ln w="9525">
              <a:noFill/>
            </a:ln>
          </p:spPr>
          <p:txBody>
            <a:bodyPr wrap="none">
              <a:spAutoFit/>
            </a:bodyPr>
            <a:p>
              <a:pPr eaLnBrk="1" hangingPunct="1"/>
              <a:r>
                <a:rPr lang="en-US" altLang="zh-CN" dirty="0">
                  <a:latin typeface="Arial" panose="020B0604020202090204" pitchFamily="34" charset="0"/>
                </a:rPr>
                <a:t>TDM</a:t>
              </a:r>
              <a:endParaRPr lang="fr-FR" altLang="zh-CN" dirty="0">
                <a:latin typeface="Arial" panose="020B0604020202090204" pitchFamily="34" charset="0"/>
              </a:endParaRPr>
            </a:p>
          </p:txBody>
        </p:sp>
        <p:sp>
          <p:nvSpPr>
            <p:cNvPr id="79966" name="Line 17"/>
            <p:cNvSpPr/>
            <p:nvPr/>
          </p:nvSpPr>
          <p:spPr>
            <a:xfrm flipV="1">
              <a:off x="1728" y="2977"/>
              <a:ext cx="0" cy="816"/>
            </a:xfrm>
            <a:prstGeom prst="line">
              <a:avLst/>
            </a:prstGeom>
            <a:ln w="38100" cap="flat" cmpd="sng">
              <a:solidFill>
                <a:schemeClr val="tx1"/>
              </a:solidFill>
              <a:prstDash val="solid"/>
              <a:headEnd type="none" w="med" len="med"/>
              <a:tailEnd type="triangle" w="med" len="med"/>
            </a:ln>
          </p:spPr>
        </p:sp>
        <p:sp>
          <p:nvSpPr>
            <p:cNvPr id="79967" name="Text Box 18"/>
            <p:cNvSpPr txBox="1"/>
            <p:nvPr/>
          </p:nvSpPr>
          <p:spPr>
            <a:xfrm>
              <a:off x="720" y="3265"/>
              <a:ext cx="960" cy="288"/>
            </a:xfrm>
            <a:prstGeom prst="rect">
              <a:avLst/>
            </a:prstGeom>
            <a:noFill/>
            <a:ln w="9525">
              <a:noFill/>
            </a:ln>
          </p:spPr>
          <p:txBody>
            <a:bodyPr wrap="none">
              <a:spAutoFit/>
            </a:bodyPr>
            <a:p>
              <a:pPr eaLnBrk="1" hangingPunct="1"/>
              <a:r>
                <a:rPr lang="en-US" altLang="zh-CN" dirty="0">
                  <a:latin typeface="Arial" panose="020B0604020202090204" pitchFamily="34" charset="0"/>
                </a:rPr>
                <a:t>frequency</a:t>
              </a:r>
              <a:endParaRPr lang="fr-FR" altLang="zh-CN" dirty="0">
                <a:latin typeface="Arial" panose="020B0604020202090204" pitchFamily="34" charset="0"/>
              </a:endParaRPr>
            </a:p>
          </p:txBody>
        </p:sp>
        <p:sp>
          <p:nvSpPr>
            <p:cNvPr id="79968" name="Line 19"/>
            <p:cNvSpPr/>
            <p:nvPr/>
          </p:nvSpPr>
          <p:spPr>
            <a:xfrm>
              <a:off x="1728" y="3793"/>
              <a:ext cx="3120" cy="0"/>
            </a:xfrm>
            <a:prstGeom prst="line">
              <a:avLst/>
            </a:prstGeom>
            <a:ln w="38100" cap="flat" cmpd="sng">
              <a:solidFill>
                <a:schemeClr val="tx1"/>
              </a:solidFill>
              <a:prstDash val="solid"/>
              <a:headEnd type="none" w="med" len="med"/>
              <a:tailEnd type="triangle" w="med" len="med"/>
            </a:ln>
          </p:spPr>
        </p:sp>
        <p:sp>
          <p:nvSpPr>
            <p:cNvPr id="79969" name="Text Box 20"/>
            <p:cNvSpPr txBox="1"/>
            <p:nvPr/>
          </p:nvSpPr>
          <p:spPr>
            <a:xfrm>
              <a:off x="3048" y="3840"/>
              <a:ext cx="479" cy="288"/>
            </a:xfrm>
            <a:prstGeom prst="rect">
              <a:avLst/>
            </a:prstGeom>
            <a:noFill/>
            <a:ln w="9525">
              <a:noFill/>
            </a:ln>
          </p:spPr>
          <p:txBody>
            <a:bodyPr wrap="none">
              <a:spAutoFit/>
            </a:bodyPr>
            <a:p>
              <a:pPr eaLnBrk="1" hangingPunct="1"/>
              <a:r>
                <a:rPr lang="en-US" altLang="zh-CN" dirty="0">
                  <a:latin typeface="Arial" panose="020B0604020202090204" pitchFamily="34" charset="0"/>
                </a:rPr>
                <a:t>time</a:t>
              </a:r>
              <a:endParaRPr lang="fr-FR" altLang="zh-CN" dirty="0">
                <a:latin typeface="Arial" panose="020B0604020202090204" pitchFamily="34" charset="0"/>
              </a:endParaRPr>
            </a:p>
          </p:txBody>
        </p:sp>
        <p:sp>
          <p:nvSpPr>
            <p:cNvPr id="79970" name="Rectangle 21"/>
            <p:cNvSpPr/>
            <p:nvPr/>
          </p:nvSpPr>
          <p:spPr>
            <a:xfrm>
              <a:off x="1776" y="3168"/>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nvGrpSpPr>
          <p:cNvPr id="5" name="Group 22"/>
          <p:cNvGrpSpPr/>
          <p:nvPr/>
        </p:nvGrpSpPr>
        <p:grpSpPr>
          <a:xfrm>
            <a:off x="2743200" y="4740275"/>
            <a:ext cx="3886200" cy="914400"/>
            <a:chOff x="1776" y="3168"/>
            <a:chExt cx="2448" cy="576"/>
          </a:xfrm>
        </p:grpSpPr>
        <p:sp>
          <p:nvSpPr>
            <p:cNvPr id="79960" name="Rectangle 23"/>
            <p:cNvSpPr/>
            <p:nvPr/>
          </p:nvSpPr>
          <p:spPr>
            <a:xfrm>
              <a:off x="1776"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61" name="Rectangle 24"/>
            <p:cNvSpPr/>
            <p:nvPr/>
          </p:nvSpPr>
          <p:spPr>
            <a:xfrm>
              <a:off x="2352"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62" name="Rectangle 25"/>
            <p:cNvSpPr/>
            <p:nvPr/>
          </p:nvSpPr>
          <p:spPr>
            <a:xfrm>
              <a:off x="2928"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63" name="Rectangle 26"/>
            <p:cNvSpPr/>
            <p:nvPr/>
          </p:nvSpPr>
          <p:spPr>
            <a:xfrm>
              <a:off x="3504"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64" name="Rectangle 27"/>
            <p:cNvSpPr/>
            <p:nvPr/>
          </p:nvSpPr>
          <p:spPr>
            <a:xfrm>
              <a:off x="4080"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nvGrpSpPr>
          <p:cNvPr id="6" name="Group 28"/>
          <p:cNvGrpSpPr/>
          <p:nvPr/>
        </p:nvGrpSpPr>
        <p:grpSpPr>
          <a:xfrm>
            <a:off x="2971800" y="4740275"/>
            <a:ext cx="3886200" cy="914400"/>
            <a:chOff x="1920" y="3168"/>
            <a:chExt cx="2448" cy="576"/>
          </a:xfrm>
        </p:grpSpPr>
        <p:sp>
          <p:nvSpPr>
            <p:cNvPr id="79955" name="Rectangle 29"/>
            <p:cNvSpPr/>
            <p:nvPr/>
          </p:nvSpPr>
          <p:spPr>
            <a:xfrm>
              <a:off x="1920"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6" name="Rectangle 30"/>
            <p:cNvSpPr/>
            <p:nvPr/>
          </p:nvSpPr>
          <p:spPr>
            <a:xfrm>
              <a:off x="2496"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7" name="Rectangle 31"/>
            <p:cNvSpPr/>
            <p:nvPr/>
          </p:nvSpPr>
          <p:spPr>
            <a:xfrm>
              <a:off x="3072"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8" name="Rectangle 32"/>
            <p:cNvSpPr/>
            <p:nvPr/>
          </p:nvSpPr>
          <p:spPr>
            <a:xfrm>
              <a:off x="3648"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9" name="Rectangle 33"/>
            <p:cNvSpPr/>
            <p:nvPr/>
          </p:nvSpPr>
          <p:spPr>
            <a:xfrm>
              <a:off x="4224"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nvGrpSpPr>
          <p:cNvPr id="7" name="Group 34"/>
          <p:cNvGrpSpPr/>
          <p:nvPr/>
        </p:nvGrpSpPr>
        <p:grpSpPr>
          <a:xfrm>
            <a:off x="3200400" y="4740275"/>
            <a:ext cx="3886200" cy="914400"/>
            <a:chOff x="2064" y="3168"/>
            <a:chExt cx="2448" cy="576"/>
          </a:xfrm>
        </p:grpSpPr>
        <p:sp>
          <p:nvSpPr>
            <p:cNvPr id="79950" name="Rectangle 35"/>
            <p:cNvSpPr/>
            <p:nvPr/>
          </p:nvSpPr>
          <p:spPr>
            <a:xfrm>
              <a:off x="2064"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1" name="Rectangle 36"/>
            <p:cNvSpPr/>
            <p:nvPr/>
          </p:nvSpPr>
          <p:spPr>
            <a:xfrm>
              <a:off x="2640"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2" name="Rectangle 37"/>
            <p:cNvSpPr/>
            <p:nvPr/>
          </p:nvSpPr>
          <p:spPr>
            <a:xfrm>
              <a:off x="3216"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3" name="Rectangle 38"/>
            <p:cNvSpPr/>
            <p:nvPr/>
          </p:nvSpPr>
          <p:spPr>
            <a:xfrm>
              <a:off x="3792"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54" name="Rectangle 39"/>
            <p:cNvSpPr/>
            <p:nvPr/>
          </p:nvSpPr>
          <p:spPr>
            <a:xfrm>
              <a:off x="4368"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nvGrpSpPr>
          <p:cNvPr id="8" name="Group 40"/>
          <p:cNvGrpSpPr/>
          <p:nvPr/>
        </p:nvGrpSpPr>
        <p:grpSpPr>
          <a:xfrm>
            <a:off x="3429000" y="4740275"/>
            <a:ext cx="3886200" cy="914400"/>
            <a:chOff x="2208" y="3168"/>
            <a:chExt cx="2448" cy="576"/>
          </a:xfrm>
        </p:grpSpPr>
        <p:sp>
          <p:nvSpPr>
            <p:cNvPr id="79945" name="Rectangle 41"/>
            <p:cNvSpPr/>
            <p:nvPr/>
          </p:nvSpPr>
          <p:spPr>
            <a:xfrm>
              <a:off x="2208"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46" name="Rectangle 42"/>
            <p:cNvSpPr/>
            <p:nvPr/>
          </p:nvSpPr>
          <p:spPr>
            <a:xfrm>
              <a:off x="2784"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47" name="Rectangle 43"/>
            <p:cNvSpPr/>
            <p:nvPr/>
          </p:nvSpPr>
          <p:spPr>
            <a:xfrm>
              <a:off x="3360"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48" name="Rectangle 44"/>
            <p:cNvSpPr/>
            <p:nvPr/>
          </p:nvSpPr>
          <p:spPr>
            <a:xfrm>
              <a:off x="3936"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949" name="Rectangle 45"/>
            <p:cNvSpPr/>
            <p:nvPr/>
          </p:nvSpPr>
          <p:spPr>
            <a:xfrm>
              <a:off x="4512"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grpSp>
        <p:nvGrpSpPr>
          <p:cNvPr id="9" name="Group 46"/>
          <p:cNvGrpSpPr/>
          <p:nvPr/>
        </p:nvGrpSpPr>
        <p:grpSpPr>
          <a:xfrm>
            <a:off x="2743200" y="2743200"/>
            <a:ext cx="4572000" cy="457200"/>
            <a:chOff x="1776" y="1728"/>
            <a:chExt cx="2880" cy="288"/>
          </a:xfrm>
        </p:grpSpPr>
        <p:sp>
          <p:nvSpPr>
            <p:cNvPr id="79942" name="Line 47"/>
            <p:cNvSpPr/>
            <p:nvPr/>
          </p:nvSpPr>
          <p:spPr>
            <a:xfrm flipV="1">
              <a:off x="1776" y="1728"/>
              <a:ext cx="2880" cy="0"/>
            </a:xfrm>
            <a:prstGeom prst="line">
              <a:avLst/>
            </a:prstGeom>
            <a:ln w="9525" cap="flat" cmpd="sng">
              <a:solidFill>
                <a:schemeClr val="tx1"/>
              </a:solidFill>
              <a:prstDash val="solid"/>
              <a:headEnd type="none" w="med" len="med"/>
              <a:tailEnd type="none" w="med" len="med"/>
            </a:ln>
          </p:spPr>
        </p:sp>
        <p:sp>
          <p:nvSpPr>
            <p:cNvPr id="79943" name="Line 48"/>
            <p:cNvSpPr/>
            <p:nvPr/>
          </p:nvSpPr>
          <p:spPr>
            <a:xfrm flipV="1">
              <a:off x="1776" y="1872"/>
              <a:ext cx="2880" cy="0"/>
            </a:xfrm>
            <a:prstGeom prst="line">
              <a:avLst/>
            </a:prstGeom>
            <a:ln w="9525" cap="flat" cmpd="sng">
              <a:solidFill>
                <a:schemeClr val="tx1"/>
              </a:solidFill>
              <a:prstDash val="solid"/>
              <a:headEnd type="none" w="med" len="med"/>
              <a:tailEnd type="none" w="med" len="med"/>
            </a:ln>
          </p:spPr>
        </p:sp>
        <p:sp>
          <p:nvSpPr>
            <p:cNvPr id="79944" name="Line 49"/>
            <p:cNvSpPr/>
            <p:nvPr/>
          </p:nvSpPr>
          <p:spPr>
            <a:xfrm flipV="1">
              <a:off x="1776" y="2016"/>
              <a:ext cx="2880" cy="0"/>
            </a:xfrm>
            <a:prstGeom prst="line">
              <a:avLst/>
            </a:prstGeom>
            <a:ln w="9525" cap="flat" cmpd="sng">
              <a:solidFill>
                <a:schemeClr val="tx1"/>
              </a:solidFill>
              <a:prstDash val="solid"/>
              <a:headEnd type="none" w="med" len="med"/>
              <a:tailEnd type="none" w="med" len="med"/>
            </a:ln>
          </p:spPr>
        </p:sp>
      </p:grpSp>
      <p:grpSp>
        <p:nvGrpSpPr>
          <p:cNvPr id="10" name="Group 50"/>
          <p:cNvGrpSpPr/>
          <p:nvPr/>
        </p:nvGrpSpPr>
        <p:grpSpPr>
          <a:xfrm>
            <a:off x="2971800" y="4740275"/>
            <a:ext cx="4114800" cy="914400"/>
            <a:chOff x="1920" y="3168"/>
            <a:chExt cx="2592" cy="576"/>
          </a:xfrm>
        </p:grpSpPr>
        <p:sp>
          <p:nvSpPr>
            <p:cNvPr id="79923" name="Line 51"/>
            <p:cNvSpPr/>
            <p:nvPr/>
          </p:nvSpPr>
          <p:spPr>
            <a:xfrm>
              <a:off x="1920" y="3168"/>
              <a:ext cx="0" cy="576"/>
            </a:xfrm>
            <a:prstGeom prst="line">
              <a:avLst/>
            </a:prstGeom>
            <a:ln w="9525" cap="flat" cmpd="sng">
              <a:solidFill>
                <a:schemeClr val="tx1"/>
              </a:solidFill>
              <a:prstDash val="solid"/>
              <a:headEnd type="none" w="med" len="med"/>
              <a:tailEnd type="none" w="med" len="med"/>
            </a:ln>
          </p:spPr>
        </p:sp>
        <p:sp>
          <p:nvSpPr>
            <p:cNvPr id="79924" name="Line 52"/>
            <p:cNvSpPr/>
            <p:nvPr/>
          </p:nvSpPr>
          <p:spPr>
            <a:xfrm>
              <a:off x="2064" y="3168"/>
              <a:ext cx="0" cy="576"/>
            </a:xfrm>
            <a:prstGeom prst="line">
              <a:avLst/>
            </a:prstGeom>
            <a:ln w="9525" cap="flat" cmpd="sng">
              <a:solidFill>
                <a:schemeClr val="tx1"/>
              </a:solidFill>
              <a:prstDash val="solid"/>
              <a:headEnd type="none" w="med" len="med"/>
              <a:tailEnd type="none" w="med" len="med"/>
            </a:ln>
          </p:spPr>
        </p:sp>
        <p:sp>
          <p:nvSpPr>
            <p:cNvPr id="79925" name="Line 53"/>
            <p:cNvSpPr/>
            <p:nvPr/>
          </p:nvSpPr>
          <p:spPr>
            <a:xfrm>
              <a:off x="2208" y="3168"/>
              <a:ext cx="0" cy="576"/>
            </a:xfrm>
            <a:prstGeom prst="line">
              <a:avLst/>
            </a:prstGeom>
            <a:ln w="9525" cap="flat" cmpd="sng">
              <a:solidFill>
                <a:schemeClr val="tx1"/>
              </a:solidFill>
              <a:prstDash val="solid"/>
              <a:headEnd type="none" w="med" len="med"/>
              <a:tailEnd type="none" w="med" len="med"/>
            </a:ln>
          </p:spPr>
        </p:sp>
        <p:sp>
          <p:nvSpPr>
            <p:cNvPr id="79926" name="Line 54"/>
            <p:cNvSpPr/>
            <p:nvPr/>
          </p:nvSpPr>
          <p:spPr>
            <a:xfrm>
              <a:off x="2352" y="3168"/>
              <a:ext cx="0" cy="576"/>
            </a:xfrm>
            <a:prstGeom prst="line">
              <a:avLst/>
            </a:prstGeom>
            <a:ln w="9525" cap="flat" cmpd="sng">
              <a:solidFill>
                <a:schemeClr val="tx1"/>
              </a:solidFill>
              <a:prstDash val="solid"/>
              <a:headEnd type="none" w="med" len="med"/>
              <a:tailEnd type="none" w="med" len="med"/>
            </a:ln>
          </p:spPr>
        </p:sp>
        <p:sp>
          <p:nvSpPr>
            <p:cNvPr id="79927" name="Line 55"/>
            <p:cNvSpPr/>
            <p:nvPr/>
          </p:nvSpPr>
          <p:spPr>
            <a:xfrm>
              <a:off x="2496" y="3168"/>
              <a:ext cx="0" cy="576"/>
            </a:xfrm>
            <a:prstGeom prst="line">
              <a:avLst/>
            </a:prstGeom>
            <a:ln w="9525" cap="flat" cmpd="sng">
              <a:solidFill>
                <a:schemeClr val="tx1"/>
              </a:solidFill>
              <a:prstDash val="solid"/>
              <a:headEnd type="none" w="med" len="med"/>
              <a:tailEnd type="none" w="med" len="med"/>
            </a:ln>
          </p:spPr>
        </p:sp>
        <p:sp>
          <p:nvSpPr>
            <p:cNvPr id="79928" name="Line 56"/>
            <p:cNvSpPr/>
            <p:nvPr/>
          </p:nvSpPr>
          <p:spPr>
            <a:xfrm>
              <a:off x="2640" y="3168"/>
              <a:ext cx="0" cy="576"/>
            </a:xfrm>
            <a:prstGeom prst="line">
              <a:avLst/>
            </a:prstGeom>
            <a:ln w="9525" cap="flat" cmpd="sng">
              <a:solidFill>
                <a:schemeClr val="tx1"/>
              </a:solidFill>
              <a:prstDash val="solid"/>
              <a:headEnd type="none" w="med" len="med"/>
              <a:tailEnd type="none" w="med" len="med"/>
            </a:ln>
          </p:spPr>
        </p:sp>
        <p:sp>
          <p:nvSpPr>
            <p:cNvPr id="79929" name="Line 57"/>
            <p:cNvSpPr/>
            <p:nvPr/>
          </p:nvSpPr>
          <p:spPr>
            <a:xfrm>
              <a:off x="2784" y="3168"/>
              <a:ext cx="0" cy="576"/>
            </a:xfrm>
            <a:prstGeom prst="line">
              <a:avLst/>
            </a:prstGeom>
            <a:ln w="9525" cap="flat" cmpd="sng">
              <a:solidFill>
                <a:schemeClr val="tx1"/>
              </a:solidFill>
              <a:prstDash val="solid"/>
              <a:headEnd type="none" w="med" len="med"/>
              <a:tailEnd type="none" w="med" len="med"/>
            </a:ln>
          </p:spPr>
        </p:sp>
        <p:sp>
          <p:nvSpPr>
            <p:cNvPr id="79930" name="Line 58"/>
            <p:cNvSpPr/>
            <p:nvPr/>
          </p:nvSpPr>
          <p:spPr>
            <a:xfrm>
              <a:off x="2928" y="3168"/>
              <a:ext cx="0" cy="576"/>
            </a:xfrm>
            <a:prstGeom prst="line">
              <a:avLst/>
            </a:prstGeom>
            <a:ln w="9525" cap="flat" cmpd="sng">
              <a:solidFill>
                <a:schemeClr val="tx1"/>
              </a:solidFill>
              <a:prstDash val="solid"/>
              <a:headEnd type="none" w="med" len="med"/>
              <a:tailEnd type="none" w="med" len="med"/>
            </a:ln>
          </p:spPr>
        </p:sp>
        <p:sp>
          <p:nvSpPr>
            <p:cNvPr id="79931" name="Line 59"/>
            <p:cNvSpPr/>
            <p:nvPr/>
          </p:nvSpPr>
          <p:spPr>
            <a:xfrm>
              <a:off x="3072" y="3168"/>
              <a:ext cx="0" cy="576"/>
            </a:xfrm>
            <a:prstGeom prst="line">
              <a:avLst/>
            </a:prstGeom>
            <a:ln w="9525" cap="flat" cmpd="sng">
              <a:solidFill>
                <a:schemeClr val="tx1"/>
              </a:solidFill>
              <a:prstDash val="solid"/>
              <a:headEnd type="none" w="med" len="med"/>
              <a:tailEnd type="none" w="med" len="med"/>
            </a:ln>
          </p:spPr>
        </p:sp>
        <p:sp>
          <p:nvSpPr>
            <p:cNvPr id="79932" name="Line 60"/>
            <p:cNvSpPr/>
            <p:nvPr/>
          </p:nvSpPr>
          <p:spPr>
            <a:xfrm>
              <a:off x="3216" y="3168"/>
              <a:ext cx="0" cy="576"/>
            </a:xfrm>
            <a:prstGeom prst="line">
              <a:avLst/>
            </a:prstGeom>
            <a:ln w="9525" cap="flat" cmpd="sng">
              <a:solidFill>
                <a:schemeClr val="tx1"/>
              </a:solidFill>
              <a:prstDash val="solid"/>
              <a:headEnd type="none" w="med" len="med"/>
              <a:tailEnd type="none" w="med" len="med"/>
            </a:ln>
          </p:spPr>
        </p:sp>
        <p:sp>
          <p:nvSpPr>
            <p:cNvPr id="79933" name="Line 61"/>
            <p:cNvSpPr/>
            <p:nvPr/>
          </p:nvSpPr>
          <p:spPr>
            <a:xfrm>
              <a:off x="3360" y="3168"/>
              <a:ext cx="0" cy="576"/>
            </a:xfrm>
            <a:prstGeom prst="line">
              <a:avLst/>
            </a:prstGeom>
            <a:ln w="9525" cap="flat" cmpd="sng">
              <a:solidFill>
                <a:schemeClr val="tx1"/>
              </a:solidFill>
              <a:prstDash val="solid"/>
              <a:headEnd type="none" w="med" len="med"/>
              <a:tailEnd type="none" w="med" len="med"/>
            </a:ln>
          </p:spPr>
        </p:sp>
        <p:sp>
          <p:nvSpPr>
            <p:cNvPr id="79934" name="Line 62"/>
            <p:cNvSpPr/>
            <p:nvPr/>
          </p:nvSpPr>
          <p:spPr>
            <a:xfrm>
              <a:off x="3504" y="3168"/>
              <a:ext cx="0" cy="576"/>
            </a:xfrm>
            <a:prstGeom prst="line">
              <a:avLst/>
            </a:prstGeom>
            <a:ln w="9525" cap="flat" cmpd="sng">
              <a:solidFill>
                <a:schemeClr val="tx1"/>
              </a:solidFill>
              <a:prstDash val="solid"/>
              <a:headEnd type="none" w="med" len="med"/>
              <a:tailEnd type="none" w="med" len="med"/>
            </a:ln>
          </p:spPr>
        </p:sp>
        <p:sp>
          <p:nvSpPr>
            <p:cNvPr id="79935" name="Line 63"/>
            <p:cNvSpPr/>
            <p:nvPr/>
          </p:nvSpPr>
          <p:spPr>
            <a:xfrm>
              <a:off x="3648" y="3168"/>
              <a:ext cx="0" cy="576"/>
            </a:xfrm>
            <a:prstGeom prst="line">
              <a:avLst/>
            </a:prstGeom>
            <a:ln w="9525" cap="flat" cmpd="sng">
              <a:solidFill>
                <a:schemeClr val="tx1"/>
              </a:solidFill>
              <a:prstDash val="solid"/>
              <a:headEnd type="none" w="med" len="med"/>
              <a:tailEnd type="none" w="med" len="med"/>
            </a:ln>
          </p:spPr>
        </p:sp>
        <p:sp>
          <p:nvSpPr>
            <p:cNvPr id="79936" name="Line 64"/>
            <p:cNvSpPr/>
            <p:nvPr/>
          </p:nvSpPr>
          <p:spPr>
            <a:xfrm>
              <a:off x="3792" y="3168"/>
              <a:ext cx="0" cy="576"/>
            </a:xfrm>
            <a:prstGeom prst="line">
              <a:avLst/>
            </a:prstGeom>
            <a:ln w="9525" cap="flat" cmpd="sng">
              <a:solidFill>
                <a:schemeClr val="tx1"/>
              </a:solidFill>
              <a:prstDash val="solid"/>
              <a:headEnd type="none" w="med" len="med"/>
              <a:tailEnd type="none" w="med" len="med"/>
            </a:ln>
          </p:spPr>
        </p:sp>
        <p:sp>
          <p:nvSpPr>
            <p:cNvPr id="79937" name="Line 65"/>
            <p:cNvSpPr/>
            <p:nvPr/>
          </p:nvSpPr>
          <p:spPr>
            <a:xfrm>
              <a:off x="3936" y="3168"/>
              <a:ext cx="0" cy="576"/>
            </a:xfrm>
            <a:prstGeom prst="line">
              <a:avLst/>
            </a:prstGeom>
            <a:ln w="9525" cap="flat" cmpd="sng">
              <a:solidFill>
                <a:schemeClr val="tx1"/>
              </a:solidFill>
              <a:prstDash val="solid"/>
              <a:headEnd type="none" w="med" len="med"/>
              <a:tailEnd type="none" w="med" len="med"/>
            </a:ln>
          </p:spPr>
        </p:sp>
        <p:sp>
          <p:nvSpPr>
            <p:cNvPr id="79938" name="Line 66"/>
            <p:cNvSpPr/>
            <p:nvPr/>
          </p:nvSpPr>
          <p:spPr>
            <a:xfrm>
              <a:off x="4080" y="3168"/>
              <a:ext cx="0" cy="576"/>
            </a:xfrm>
            <a:prstGeom prst="line">
              <a:avLst/>
            </a:prstGeom>
            <a:ln w="9525" cap="flat" cmpd="sng">
              <a:solidFill>
                <a:schemeClr val="tx1"/>
              </a:solidFill>
              <a:prstDash val="solid"/>
              <a:headEnd type="none" w="med" len="med"/>
              <a:tailEnd type="none" w="med" len="med"/>
            </a:ln>
          </p:spPr>
        </p:sp>
        <p:sp>
          <p:nvSpPr>
            <p:cNvPr id="79939" name="Line 67"/>
            <p:cNvSpPr/>
            <p:nvPr/>
          </p:nvSpPr>
          <p:spPr>
            <a:xfrm>
              <a:off x="4224" y="3168"/>
              <a:ext cx="0" cy="576"/>
            </a:xfrm>
            <a:prstGeom prst="line">
              <a:avLst/>
            </a:prstGeom>
            <a:ln w="9525" cap="flat" cmpd="sng">
              <a:solidFill>
                <a:schemeClr val="tx1"/>
              </a:solidFill>
              <a:prstDash val="solid"/>
              <a:headEnd type="none" w="med" len="med"/>
              <a:tailEnd type="none" w="med" len="med"/>
            </a:ln>
          </p:spPr>
        </p:sp>
        <p:sp>
          <p:nvSpPr>
            <p:cNvPr id="79940" name="Line 68"/>
            <p:cNvSpPr/>
            <p:nvPr/>
          </p:nvSpPr>
          <p:spPr>
            <a:xfrm>
              <a:off x="4368" y="3168"/>
              <a:ext cx="0" cy="576"/>
            </a:xfrm>
            <a:prstGeom prst="line">
              <a:avLst/>
            </a:prstGeom>
            <a:ln w="9525" cap="flat" cmpd="sng">
              <a:solidFill>
                <a:schemeClr val="tx1"/>
              </a:solidFill>
              <a:prstDash val="solid"/>
              <a:headEnd type="none" w="med" len="med"/>
              <a:tailEnd type="none" w="med" len="med"/>
            </a:ln>
          </p:spPr>
        </p:sp>
        <p:sp>
          <p:nvSpPr>
            <p:cNvPr id="79941" name="Line 69"/>
            <p:cNvSpPr/>
            <p:nvPr/>
          </p:nvSpPr>
          <p:spPr>
            <a:xfrm>
              <a:off x="4512" y="3168"/>
              <a:ext cx="0" cy="576"/>
            </a:xfrm>
            <a:prstGeom prst="line">
              <a:avLst/>
            </a:prstGeom>
            <a:ln w="9525" cap="flat" cmpd="sng">
              <a:solidFill>
                <a:schemeClr val="tx1"/>
              </a:solidFill>
              <a:prstDash val="solid"/>
              <a:headEnd type="none" w="med" len="med"/>
              <a:tailEnd type="none" w="med" len="med"/>
            </a:ln>
          </p:spPr>
        </p:sp>
      </p:grpSp>
      <p:grpSp>
        <p:nvGrpSpPr>
          <p:cNvPr id="11" name="Group 70"/>
          <p:cNvGrpSpPr/>
          <p:nvPr/>
        </p:nvGrpSpPr>
        <p:grpSpPr>
          <a:xfrm>
            <a:off x="2743200" y="2628900"/>
            <a:ext cx="4572000" cy="685800"/>
            <a:chOff x="1776" y="1656"/>
            <a:chExt cx="2880" cy="432"/>
          </a:xfrm>
        </p:grpSpPr>
        <p:sp>
          <p:nvSpPr>
            <p:cNvPr id="79919" name="Line 71"/>
            <p:cNvSpPr/>
            <p:nvPr/>
          </p:nvSpPr>
          <p:spPr>
            <a:xfrm>
              <a:off x="1776" y="1656"/>
              <a:ext cx="2880" cy="0"/>
            </a:xfrm>
            <a:prstGeom prst="line">
              <a:avLst/>
            </a:prstGeom>
            <a:ln w="9525" cap="flat" cmpd="sng">
              <a:solidFill>
                <a:schemeClr val="tx1"/>
              </a:solidFill>
              <a:prstDash val="dash"/>
              <a:headEnd type="none" w="med" len="med"/>
              <a:tailEnd type="none" w="med" len="med"/>
            </a:ln>
          </p:spPr>
        </p:sp>
        <p:sp>
          <p:nvSpPr>
            <p:cNvPr id="79920" name="Line 72"/>
            <p:cNvSpPr/>
            <p:nvPr/>
          </p:nvSpPr>
          <p:spPr>
            <a:xfrm>
              <a:off x="1776" y="1800"/>
              <a:ext cx="2880" cy="0"/>
            </a:xfrm>
            <a:prstGeom prst="line">
              <a:avLst/>
            </a:prstGeom>
            <a:ln w="9525" cap="flat" cmpd="sng">
              <a:solidFill>
                <a:schemeClr val="tx1"/>
              </a:solidFill>
              <a:prstDash val="dash"/>
              <a:headEnd type="none" w="med" len="med"/>
              <a:tailEnd type="none" w="med" len="med"/>
            </a:ln>
          </p:spPr>
        </p:sp>
        <p:sp>
          <p:nvSpPr>
            <p:cNvPr id="79921" name="Line 73"/>
            <p:cNvSpPr/>
            <p:nvPr/>
          </p:nvSpPr>
          <p:spPr>
            <a:xfrm>
              <a:off x="1776" y="1944"/>
              <a:ext cx="2880" cy="0"/>
            </a:xfrm>
            <a:prstGeom prst="line">
              <a:avLst/>
            </a:prstGeom>
            <a:ln w="9525" cap="flat" cmpd="sng">
              <a:solidFill>
                <a:schemeClr val="tx1"/>
              </a:solidFill>
              <a:prstDash val="dash"/>
              <a:headEnd type="none" w="med" len="med"/>
              <a:tailEnd type="none" w="med" len="med"/>
            </a:ln>
          </p:spPr>
        </p:sp>
        <p:sp>
          <p:nvSpPr>
            <p:cNvPr id="79922" name="Line 74"/>
            <p:cNvSpPr/>
            <p:nvPr/>
          </p:nvSpPr>
          <p:spPr>
            <a:xfrm>
              <a:off x="1776" y="2088"/>
              <a:ext cx="2880" cy="0"/>
            </a:xfrm>
            <a:prstGeom prst="line">
              <a:avLst/>
            </a:prstGeom>
            <a:ln w="9525" cap="flat" cmpd="sng">
              <a:solidFill>
                <a:schemeClr val="tx1"/>
              </a:solidFill>
              <a:prstDash val="dash"/>
              <a:headEnd type="none" w="med" len="med"/>
              <a:tailEnd type="none" w="med" len="med"/>
            </a:ln>
          </p:spPr>
        </p:sp>
      </p:grpSp>
      <p:grpSp>
        <p:nvGrpSpPr>
          <p:cNvPr id="12" name="Group 75"/>
          <p:cNvGrpSpPr/>
          <p:nvPr/>
        </p:nvGrpSpPr>
        <p:grpSpPr>
          <a:xfrm>
            <a:off x="2857500" y="4740275"/>
            <a:ext cx="4343400" cy="914400"/>
            <a:chOff x="1848" y="3168"/>
            <a:chExt cx="2736" cy="576"/>
          </a:xfrm>
        </p:grpSpPr>
        <p:sp>
          <p:nvSpPr>
            <p:cNvPr id="79899" name="Line 76"/>
            <p:cNvSpPr/>
            <p:nvPr/>
          </p:nvSpPr>
          <p:spPr>
            <a:xfrm>
              <a:off x="1848" y="3168"/>
              <a:ext cx="0" cy="576"/>
            </a:xfrm>
            <a:prstGeom prst="line">
              <a:avLst/>
            </a:prstGeom>
            <a:ln w="9525" cap="flat" cmpd="sng">
              <a:solidFill>
                <a:schemeClr val="tx1"/>
              </a:solidFill>
              <a:prstDash val="dash"/>
              <a:headEnd type="none" w="med" len="med"/>
              <a:tailEnd type="none" w="med" len="med"/>
            </a:ln>
          </p:spPr>
        </p:sp>
        <p:sp>
          <p:nvSpPr>
            <p:cNvPr id="79900" name="Line 77"/>
            <p:cNvSpPr/>
            <p:nvPr/>
          </p:nvSpPr>
          <p:spPr>
            <a:xfrm>
              <a:off x="1992" y="3168"/>
              <a:ext cx="0" cy="576"/>
            </a:xfrm>
            <a:prstGeom prst="line">
              <a:avLst/>
            </a:prstGeom>
            <a:ln w="9525" cap="flat" cmpd="sng">
              <a:solidFill>
                <a:schemeClr val="tx1"/>
              </a:solidFill>
              <a:prstDash val="dash"/>
              <a:headEnd type="none" w="med" len="med"/>
              <a:tailEnd type="none" w="med" len="med"/>
            </a:ln>
          </p:spPr>
        </p:sp>
        <p:sp>
          <p:nvSpPr>
            <p:cNvPr id="79901" name="Line 78"/>
            <p:cNvSpPr/>
            <p:nvPr/>
          </p:nvSpPr>
          <p:spPr>
            <a:xfrm>
              <a:off x="2136" y="3168"/>
              <a:ext cx="0" cy="576"/>
            </a:xfrm>
            <a:prstGeom prst="line">
              <a:avLst/>
            </a:prstGeom>
            <a:ln w="9525" cap="flat" cmpd="sng">
              <a:solidFill>
                <a:schemeClr val="tx1"/>
              </a:solidFill>
              <a:prstDash val="dash"/>
              <a:headEnd type="none" w="med" len="med"/>
              <a:tailEnd type="none" w="med" len="med"/>
            </a:ln>
          </p:spPr>
        </p:sp>
        <p:sp>
          <p:nvSpPr>
            <p:cNvPr id="79902" name="Line 79"/>
            <p:cNvSpPr/>
            <p:nvPr/>
          </p:nvSpPr>
          <p:spPr>
            <a:xfrm>
              <a:off x="2280" y="3168"/>
              <a:ext cx="0" cy="576"/>
            </a:xfrm>
            <a:prstGeom prst="line">
              <a:avLst/>
            </a:prstGeom>
            <a:ln w="9525" cap="flat" cmpd="sng">
              <a:solidFill>
                <a:schemeClr val="tx1"/>
              </a:solidFill>
              <a:prstDash val="dash"/>
              <a:headEnd type="none" w="med" len="med"/>
              <a:tailEnd type="none" w="med" len="med"/>
            </a:ln>
          </p:spPr>
        </p:sp>
        <p:sp>
          <p:nvSpPr>
            <p:cNvPr id="79903" name="Line 80"/>
            <p:cNvSpPr/>
            <p:nvPr/>
          </p:nvSpPr>
          <p:spPr>
            <a:xfrm>
              <a:off x="2424" y="3168"/>
              <a:ext cx="0" cy="576"/>
            </a:xfrm>
            <a:prstGeom prst="line">
              <a:avLst/>
            </a:prstGeom>
            <a:ln w="9525" cap="flat" cmpd="sng">
              <a:solidFill>
                <a:schemeClr val="tx1"/>
              </a:solidFill>
              <a:prstDash val="dash"/>
              <a:headEnd type="none" w="med" len="med"/>
              <a:tailEnd type="none" w="med" len="med"/>
            </a:ln>
          </p:spPr>
        </p:sp>
        <p:sp>
          <p:nvSpPr>
            <p:cNvPr id="79904" name="Line 81"/>
            <p:cNvSpPr/>
            <p:nvPr/>
          </p:nvSpPr>
          <p:spPr>
            <a:xfrm>
              <a:off x="2568" y="3168"/>
              <a:ext cx="0" cy="576"/>
            </a:xfrm>
            <a:prstGeom prst="line">
              <a:avLst/>
            </a:prstGeom>
            <a:ln w="9525" cap="flat" cmpd="sng">
              <a:solidFill>
                <a:schemeClr val="tx1"/>
              </a:solidFill>
              <a:prstDash val="dash"/>
              <a:headEnd type="none" w="med" len="med"/>
              <a:tailEnd type="none" w="med" len="med"/>
            </a:ln>
          </p:spPr>
        </p:sp>
        <p:sp>
          <p:nvSpPr>
            <p:cNvPr id="79905" name="Line 82"/>
            <p:cNvSpPr/>
            <p:nvPr/>
          </p:nvSpPr>
          <p:spPr>
            <a:xfrm>
              <a:off x="2712" y="3168"/>
              <a:ext cx="0" cy="576"/>
            </a:xfrm>
            <a:prstGeom prst="line">
              <a:avLst/>
            </a:prstGeom>
            <a:ln w="9525" cap="flat" cmpd="sng">
              <a:solidFill>
                <a:schemeClr val="tx1"/>
              </a:solidFill>
              <a:prstDash val="dash"/>
              <a:headEnd type="none" w="med" len="med"/>
              <a:tailEnd type="none" w="med" len="med"/>
            </a:ln>
          </p:spPr>
        </p:sp>
        <p:sp>
          <p:nvSpPr>
            <p:cNvPr id="79906" name="Line 83"/>
            <p:cNvSpPr/>
            <p:nvPr/>
          </p:nvSpPr>
          <p:spPr>
            <a:xfrm>
              <a:off x="2856" y="3168"/>
              <a:ext cx="0" cy="576"/>
            </a:xfrm>
            <a:prstGeom prst="line">
              <a:avLst/>
            </a:prstGeom>
            <a:ln w="9525" cap="flat" cmpd="sng">
              <a:solidFill>
                <a:schemeClr val="tx1"/>
              </a:solidFill>
              <a:prstDash val="dash"/>
              <a:headEnd type="none" w="med" len="med"/>
              <a:tailEnd type="none" w="med" len="med"/>
            </a:ln>
          </p:spPr>
        </p:sp>
        <p:sp>
          <p:nvSpPr>
            <p:cNvPr id="79907" name="Line 84"/>
            <p:cNvSpPr/>
            <p:nvPr/>
          </p:nvSpPr>
          <p:spPr>
            <a:xfrm>
              <a:off x="3000" y="3168"/>
              <a:ext cx="0" cy="576"/>
            </a:xfrm>
            <a:prstGeom prst="line">
              <a:avLst/>
            </a:prstGeom>
            <a:ln w="9525" cap="flat" cmpd="sng">
              <a:solidFill>
                <a:schemeClr val="tx1"/>
              </a:solidFill>
              <a:prstDash val="dash"/>
              <a:headEnd type="none" w="med" len="med"/>
              <a:tailEnd type="none" w="med" len="med"/>
            </a:ln>
          </p:spPr>
        </p:sp>
        <p:sp>
          <p:nvSpPr>
            <p:cNvPr id="79908" name="Line 85"/>
            <p:cNvSpPr/>
            <p:nvPr/>
          </p:nvSpPr>
          <p:spPr>
            <a:xfrm>
              <a:off x="3144" y="3168"/>
              <a:ext cx="0" cy="576"/>
            </a:xfrm>
            <a:prstGeom prst="line">
              <a:avLst/>
            </a:prstGeom>
            <a:ln w="9525" cap="flat" cmpd="sng">
              <a:solidFill>
                <a:schemeClr val="tx1"/>
              </a:solidFill>
              <a:prstDash val="dash"/>
              <a:headEnd type="none" w="med" len="med"/>
              <a:tailEnd type="none" w="med" len="med"/>
            </a:ln>
          </p:spPr>
        </p:sp>
        <p:sp>
          <p:nvSpPr>
            <p:cNvPr id="79909" name="Line 86"/>
            <p:cNvSpPr/>
            <p:nvPr/>
          </p:nvSpPr>
          <p:spPr>
            <a:xfrm>
              <a:off x="3288" y="3168"/>
              <a:ext cx="0" cy="576"/>
            </a:xfrm>
            <a:prstGeom prst="line">
              <a:avLst/>
            </a:prstGeom>
            <a:ln w="9525" cap="flat" cmpd="sng">
              <a:solidFill>
                <a:schemeClr val="tx1"/>
              </a:solidFill>
              <a:prstDash val="dash"/>
              <a:headEnd type="none" w="med" len="med"/>
              <a:tailEnd type="none" w="med" len="med"/>
            </a:ln>
          </p:spPr>
        </p:sp>
        <p:sp>
          <p:nvSpPr>
            <p:cNvPr id="79910" name="Line 87"/>
            <p:cNvSpPr/>
            <p:nvPr/>
          </p:nvSpPr>
          <p:spPr>
            <a:xfrm>
              <a:off x="3432" y="3168"/>
              <a:ext cx="0" cy="576"/>
            </a:xfrm>
            <a:prstGeom prst="line">
              <a:avLst/>
            </a:prstGeom>
            <a:ln w="9525" cap="flat" cmpd="sng">
              <a:solidFill>
                <a:schemeClr val="tx1"/>
              </a:solidFill>
              <a:prstDash val="dash"/>
              <a:headEnd type="none" w="med" len="med"/>
              <a:tailEnd type="none" w="med" len="med"/>
            </a:ln>
          </p:spPr>
        </p:sp>
        <p:sp>
          <p:nvSpPr>
            <p:cNvPr id="79911" name="Line 88"/>
            <p:cNvSpPr/>
            <p:nvPr/>
          </p:nvSpPr>
          <p:spPr>
            <a:xfrm>
              <a:off x="3576" y="3168"/>
              <a:ext cx="0" cy="576"/>
            </a:xfrm>
            <a:prstGeom prst="line">
              <a:avLst/>
            </a:prstGeom>
            <a:ln w="9525" cap="flat" cmpd="sng">
              <a:solidFill>
                <a:schemeClr val="tx1"/>
              </a:solidFill>
              <a:prstDash val="dash"/>
              <a:headEnd type="none" w="med" len="med"/>
              <a:tailEnd type="none" w="med" len="med"/>
            </a:ln>
          </p:spPr>
        </p:sp>
        <p:sp>
          <p:nvSpPr>
            <p:cNvPr id="79912" name="Line 89"/>
            <p:cNvSpPr/>
            <p:nvPr/>
          </p:nvSpPr>
          <p:spPr>
            <a:xfrm>
              <a:off x="3720" y="3168"/>
              <a:ext cx="0" cy="576"/>
            </a:xfrm>
            <a:prstGeom prst="line">
              <a:avLst/>
            </a:prstGeom>
            <a:ln w="9525" cap="flat" cmpd="sng">
              <a:solidFill>
                <a:schemeClr val="tx1"/>
              </a:solidFill>
              <a:prstDash val="dash"/>
              <a:headEnd type="none" w="med" len="med"/>
              <a:tailEnd type="none" w="med" len="med"/>
            </a:ln>
          </p:spPr>
        </p:sp>
        <p:sp>
          <p:nvSpPr>
            <p:cNvPr id="79913" name="Line 90"/>
            <p:cNvSpPr/>
            <p:nvPr/>
          </p:nvSpPr>
          <p:spPr>
            <a:xfrm>
              <a:off x="3864" y="3168"/>
              <a:ext cx="0" cy="576"/>
            </a:xfrm>
            <a:prstGeom prst="line">
              <a:avLst/>
            </a:prstGeom>
            <a:ln w="9525" cap="flat" cmpd="sng">
              <a:solidFill>
                <a:schemeClr val="tx1"/>
              </a:solidFill>
              <a:prstDash val="dash"/>
              <a:headEnd type="none" w="med" len="med"/>
              <a:tailEnd type="none" w="med" len="med"/>
            </a:ln>
          </p:spPr>
        </p:sp>
        <p:sp>
          <p:nvSpPr>
            <p:cNvPr id="79914" name="Line 91"/>
            <p:cNvSpPr/>
            <p:nvPr/>
          </p:nvSpPr>
          <p:spPr>
            <a:xfrm>
              <a:off x="4008" y="3168"/>
              <a:ext cx="0" cy="576"/>
            </a:xfrm>
            <a:prstGeom prst="line">
              <a:avLst/>
            </a:prstGeom>
            <a:ln w="9525" cap="flat" cmpd="sng">
              <a:solidFill>
                <a:schemeClr val="tx1"/>
              </a:solidFill>
              <a:prstDash val="dash"/>
              <a:headEnd type="none" w="med" len="med"/>
              <a:tailEnd type="none" w="med" len="med"/>
            </a:ln>
          </p:spPr>
        </p:sp>
        <p:sp>
          <p:nvSpPr>
            <p:cNvPr id="79915" name="Line 92"/>
            <p:cNvSpPr/>
            <p:nvPr/>
          </p:nvSpPr>
          <p:spPr>
            <a:xfrm>
              <a:off x="4152" y="3168"/>
              <a:ext cx="0" cy="576"/>
            </a:xfrm>
            <a:prstGeom prst="line">
              <a:avLst/>
            </a:prstGeom>
            <a:ln w="9525" cap="flat" cmpd="sng">
              <a:solidFill>
                <a:schemeClr val="tx1"/>
              </a:solidFill>
              <a:prstDash val="dash"/>
              <a:headEnd type="none" w="med" len="med"/>
              <a:tailEnd type="none" w="med" len="med"/>
            </a:ln>
          </p:spPr>
        </p:sp>
        <p:sp>
          <p:nvSpPr>
            <p:cNvPr id="79916" name="Line 93"/>
            <p:cNvSpPr/>
            <p:nvPr/>
          </p:nvSpPr>
          <p:spPr>
            <a:xfrm>
              <a:off x="4296" y="3168"/>
              <a:ext cx="0" cy="576"/>
            </a:xfrm>
            <a:prstGeom prst="line">
              <a:avLst/>
            </a:prstGeom>
            <a:ln w="9525" cap="flat" cmpd="sng">
              <a:solidFill>
                <a:schemeClr val="tx1"/>
              </a:solidFill>
              <a:prstDash val="dash"/>
              <a:headEnd type="none" w="med" len="med"/>
              <a:tailEnd type="none" w="med" len="med"/>
            </a:ln>
          </p:spPr>
        </p:sp>
        <p:sp>
          <p:nvSpPr>
            <p:cNvPr id="79917" name="Line 94"/>
            <p:cNvSpPr/>
            <p:nvPr/>
          </p:nvSpPr>
          <p:spPr>
            <a:xfrm>
              <a:off x="4440" y="3168"/>
              <a:ext cx="0" cy="576"/>
            </a:xfrm>
            <a:prstGeom prst="line">
              <a:avLst/>
            </a:prstGeom>
            <a:ln w="9525" cap="flat" cmpd="sng">
              <a:solidFill>
                <a:schemeClr val="tx1"/>
              </a:solidFill>
              <a:prstDash val="dash"/>
              <a:headEnd type="none" w="med" len="med"/>
              <a:tailEnd type="none" w="med" len="med"/>
            </a:ln>
          </p:spPr>
        </p:sp>
        <p:sp>
          <p:nvSpPr>
            <p:cNvPr id="79918" name="Line 95"/>
            <p:cNvSpPr/>
            <p:nvPr/>
          </p:nvSpPr>
          <p:spPr>
            <a:xfrm>
              <a:off x="4584" y="3168"/>
              <a:ext cx="0" cy="576"/>
            </a:xfrm>
            <a:prstGeom prst="line">
              <a:avLst/>
            </a:prstGeom>
            <a:ln w="9525" cap="flat" cmpd="sng">
              <a:solidFill>
                <a:schemeClr val="tx1"/>
              </a:solidFill>
              <a:prstDash val="dash"/>
              <a:headEnd type="none" w="med" len="med"/>
              <a:tailEnd type="none" w="med" len="med"/>
            </a:ln>
          </p:spPr>
        </p:sp>
      </p:grpSp>
      <p:grpSp>
        <p:nvGrpSpPr>
          <p:cNvPr id="13" name="Group 99"/>
          <p:cNvGrpSpPr/>
          <p:nvPr/>
        </p:nvGrpSpPr>
        <p:grpSpPr>
          <a:xfrm>
            <a:off x="5368925" y="1257300"/>
            <a:ext cx="2709863" cy="952500"/>
            <a:chOff x="3477" y="216"/>
            <a:chExt cx="1707" cy="600"/>
          </a:xfrm>
        </p:grpSpPr>
        <p:grpSp>
          <p:nvGrpSpPr>
            <p:cNvPr id="79892" name="Group 100"/>
            <p:cNvGrpSpPr/>
            <p:nvPr/>
          </p:nvGrpSpPr>
          <p:grpSpPr>
            <a:xfrm>
              <a:off x="3477" y="528"/>
              <a:ext cx="1707" cy="288"/>
              <a:chOff x="3477" y="288"/>
              <a:chExt cx="1707" cy="288"/>
            </a:xfrm>
          </p:grpSpPr>
          <p:sp>
            <p:nvSpPr>
              <p:cNvPr id="79894" name="Text Box 101"/>
              <p:cNvSpPr txBox="1"/>
              <p:nvPr/>
            </p:nvSpPr>
            <p:spPr>
              <a:xfrm>
                <a:off x="3477" y="288"/>
                <a:ext cx="746" cy="288"/>
              </a:xfrm>
              <a:prstGeom prst="rect">
                <a:avLst/>
              </a:prstGeom>
              <a:noFill/>
              <a:ln w="9525">
                <a:noFill/>
              </a:ln>
            </p:spPr>
            <p:txBody>
              <a:bodyPr wrap="none">
                <a:spAutoFit/>
              </a:bodyPr>
              <a:p>
                <a:pPr eaLnBrk="1" hangingPunct="1"/>
                <a:r>
                  <a:rPr lang="en-US" altLang="zh-CN" dirty="0">
                    <a:latin typeface="Arial" panose="020B0604020202090204" pitchFamily="34" charset="0"/>
                  </a:rPr>
                  <a:t>4 users</a:t>
                </a:r>
                <a:endParaRPr lang="fr-FR" altLang="zh-CN" dirty="0">
                  <a:latin typeface="Arial" panose="020B0604020202090204" pitchFamily="34" charset="0"/>
                </a:endParaRPr>
              </a:p>
            </p:txBody>
          </p:sp>
          <p:sp>
            <p:nvSpPr>
              <p:cNvPr id="79895" name="Rectangle 102"/>
              <p:cNvSpPr/>
              <p:nvPr/>
            </p:nvSpPr>
            <p:spPr>
              <a:xfrm>
                <a:off x="4464" y="352"/>
                <a:ext cx="144" cy="144"/>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896" name="Rectangle 103"/>
              <p:cNvSpPr/>
              <p:nvPr/>
            </p:nvSpPr>
            <p:spPr>
              <a:xfrm>
                <a:off x="4656" y="352"/>
                <a:ext cx="144" cy="14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897" name="Rectangle 104"/>
              <p:cNvSpPr/>
              <p:nvPr/>
            </p:nvSpPr>
            <p:spPr>
              <a:xfrm>
                <a:off x="4848" y="352"/>
                <a:ext cx="144" cy="144"/>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sp>
            <p:nvSpPr>
              <p:cNvPr id="79898" name="Rectangle 105"/>
              <p:cNvSpPr/>
              <p:nvPr/>
            </p:nvSpPr>
            <p:spPr>
              <a:xfrm>
                <a:off x="5040" y="352"/>
                <a:ext cx="144" cy="144"/>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dirty="0">
                  <a:latin typeface="Times New Roman" panose="02020503050405090304" charset="0"/>
                </a:endParaRPr>
              </a:p>
            </p:txBody>
          </p:sp>
        </p:grpSp>
        <p:sp>
          <p:nvSpPr>
            <p:cNvPr id="79893" name="Text Box 106"/>
            <p:cNvSpPr txBox="1"/>
            <p:nvPr/>
          </p:nvSpPr>
          <p:spPr>
            <a:xfrm>
              <a:off x="3480" y="216"/>
              <a:ext cx="917" cy="288"/>
            </a:xfrm>
            <a:prstGeom prst="rect">
              <a:avLst/>
            </a:prstGeom>
            <a:noFill/>
            <a:ln w="9525">
              <a:noFill/>
            </a:ln>
          </p:spPr>
          <p:txBody>
            <a:bodyPr wrap="none">
              <a:spAutoFit/>
            </a:bodyPr>
            <a:p>
              <a:pPr eaLnBrk="1" hangingPunct="1"/>
              <a:r>
                <a:rPr lang="en-US" altLang="zh-CN" dirty="0">
                  <a:latin typeface="Arial" panose="020B0604020202090204" pitchFamily="34" charset="0"/>
                </a:rPr>
                <a:t>Example:</a:t>
              </a:r>
              <a:endParaRPr lang="fr-FR" altLang="zh-CN" dirty="0">
                <a:latin typeface="Arial" panose="020B0604020202090204" pitchFamily="34" charset="0"/>
              </a:endParaRPr>
            </a:p>
          </p:txBody>
        </p:sp>
      </p:grpSp>
      <p:sp>
        <p:nvSpPr>
          <p:cNvPr id="79891" name="Slide Number Placeholder 3"/>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r>
              <a:rPr lang="en-US" altLang="zh-CN" sz="1200" dirty="0">
                <a:latin typeface="Tahoma" panose="020B0604030504040204" charset="0"/>
              </a:rPr>
              <a:t>1-</a:t>
            </a:r>
            <a:fld id="{9A0DB2DC-4C9A-4742-B13C-FB6460FD3503}" type="slidenum">
              <a:rPr lang="en-US" sz="1200" dirty="0">
                <a:latin typeface="Tahoma" panose="020B0604030504040204" charset="0"/>
              </a:rPr>
            </a:fld>
            <a:endParaRPr lang="en-US"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bldLvl="0" animBg="1"/>
      <p:bldP spid="55308" grpId="0" bldLvl="0" animBg="1"/>
      <p:bldP spid="55309" grpId="0" bldLvl="0" animBg="1"/>
      <p:bldP spid="553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6210" y="55880"/>
            <a:ext cx="8846820" cy="67576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98306" name="标题 98305"/>
          <p:cNvSpPr>
            <a:spLocks noGrp="1"/>
          </p:cNvSpPr>
          <p:nvPr>
            <p:ph type="title"/>
          </p:nvPr>
        </p:nvSpPr>
        <p:spPr>
          <a:xfrm>
            <a:off x="533400" y="220663"/>
            <a:ext cx="7772400" cy="928687"/>
          </a:xfrm>
        </p:spPr>
        <p:txBody>
          <a:bodyPr anchor="ctr" anchorCtr="0"/>
          <a:p>
            <a:r>
              <a:rPr lang="zh-CN" altLang="en-US" sz="3600" dirty="0">
                <a:solidFill>
                  <a:srgbClr val="008000"/>
                </a:solidFill>
              </a:rPr>
              <a:t>例：发送一个文件的时间</a:t>
            </a:r>
            <a:endParaRPr lang="en-US" altLang="zh-CN" sz="3600">
              <a:solidFill>
                <a:srgbClr val="008000"/>
              </a:solidFill>
            </a:endParaRPr>
          </a:p>
        </p:txBody>
      </p:sp>
      <p:sp>
        <p:nvSpPr>
          <p:cNvPr id="98307" name="文本占位符 98306"/>
          <p:cNvSpPr>
            <a:spLocks noGrp="1"/>
          </p:cNvSpPr>
          <p:nvPr>
            <p:ph type="body" idx="1"/>
          </p:nvPr>
        </p:nvSpPr>
        <p:spPr>
          <a:xfrm>
            <a:off x="533400" y="1149350"/>
            <a:ext cx="7772400" cy="2667000"/>
          </a:xfrm>
        </p:spPr>
        <p:txBody>
          <a:bodyPr/>
          <a:p>
            <a:pPr>
              <a:lnSpc>
                <a:spcPct val="110000"/>
              </a:lnSpc>
            </a:pPr>
            <a:r>
              <a:rPr lang="zh-CN" altLang="en-US" sz="2400" b="1" dirty="0">
                <a:ea typeface="华文中宋" panose="02010600040101010101" pitchFamily="2" charset="-122"/>
              </a:rPr>
              <a:t>从主机</a:t>
            </a:r>
            <a:r>
              <a:rPr lang="en-US" altLang="zh-CN" sz="2400" b="1">
                <a:ea typeface="华文中宋" panose="02010600040101010101" pitchFamily="2" charset="-122"/>
              </a:rPr>
              <a:t>A</a:t>
            </a:r>
            <a:r>
              <a:rPr lang="zh-CN" altLang="en-US" sz="2400" b="1" dirty="0">
                <a:ea typeface="华文中宋" panose="02010600040101010101" pitchFamily="2" charset="-122"/>
              </a:rPr>
              <a:t>到主机</a:t>
            </a:r>
            <a:r>
              <a:rPr lang="en-US" altLang="zh-CN" sz="2400" b="1">
                <a:ea typeface="华文中宋" panose="02010600040101010101" pitchFamily="2" charset="-122"/>
              </a:rPr>
              <a:t>B</a:t>
            </a:r>
            <a:r>
              <a:rPr lang="zh-CN" altLang="en-US" sz="2400" b="1" dirty="0">
                <a:ea typeface="华文中宋" panose="02010600040101010101" pitchFamily="2" charset="-122"/>
              </a:rPr>
              <a:t>。已知：</a:t>
            </a:r>
            <a:endParaRPr lang="zh-CN" altLang="en-US" sz="2400" b="1" dirty="0">
              <a:ea typeface="华文中宋" panose="02010600040101010101" pitchFamily="2" charset="-122"/>
            </a:endParaRPr>
          </a:p>
          <a:p>
            <a:pPr lvl="1">
              <a:lnSpc>
                <a:spcPct val="110000"/>
              </a:lnSpc>
            </a:pPr>
            <a:r>
              <a:rPr lang="zh-CN" altLang="en-US" b="1" dirty="0">
                <a:ea typeface="华文中宋" panose="02010600040101010101" pitchFamily="2" charset="-122"/>
              </a:rPr>
              <a:t>文件长</a:t>
            </a:r>
            <a:r>
              <a:rPr lang="en-US" altLang="zh-CN" b="1">
                <a:ea typeface="华文中宋" panose="02010600040101010101" pitchFamily="2" charset="-122"/>
              </a:rPr>
              <a:t>640kb</a:t>
            </a:r>
            <a:r>
              <a:rPr lang="zh-CN" altLang="en-US" b="1" dirty="0">
                <a:ea typeface="华文中宋" panose="02010600040101010101" pitchFamily="2" charset="-122"/>
              </a:rPr>
              <a:t> ，链路传输速率是</a:t>
            </a:r>
            <a:r>
              <a:rPr lang="en-US" altLang="zh-CN" b="1">
                <a:ea typeface="华文中宋" panose="02010600040101010101" pitchFamily="2" charset="-122"/>
              </a:rPr>
              <a:t>1.536 Mb/s</a:t>
            </a:r>
            <a:endParaRPr lang="en-US" altLang="zh-CN" b="1">
              <a:ea typeface="华文中宋" panose="02010600040101010101" pitchFamily="2" charset="-122"/>
            </a:endParaRPr>
          </a:p>
          <a:p>
            <a:pPr lvl="1">
              <a:lnSpc>
                <a:spcPct val="110000"/>
              </a:lnSpc>
            </a:pPr>
            <a:r>
              <a:rPr lang="zh-CN" altLang="en-US" b="1" dirty="0">
                <a:ea typeface="华文中宋" panose="02010600040101010101" pitchFamily="2" charset="-122"/>
              </a:rPr>
              <a:t>每条链路使用具有</a:t>
            </a:r>
            <a:r>
              <a:rPr lang="en-US" altLang="zh-CN" b="1">
                <a:ea typeface="华文中宋" panose="02010600040101010101" pitchFamily="2" charset="-122"/>
              </a:rPr>
              <a:t>24</a:t>
            </a:r>
            <a:r>
              <a:rPr lang="zh-CN" altLang="en-US" b="1" dirty="0">
                <a:ea typeface="华文中宋" panose="02010600040101010101" pitchFamily="2" charset="-122"/>
              </a:rPr>
              <a:t>个时隙的</a:t>
            </a:r>
            <a:r>
              <a:rPr lang="en-US" altLang="zh-CN" b="1">
                <a:ea typeface="华文中宋" panose="02010600040101010101" pitchFamily="2" charset="-122"/>
              </a:rPr>
              <a:t>TDM</a:t>
            </a:r>
            <a:endParaRPr lang="en-US" altLang="zh-CN" b="1">
              <a:ea typeface="华文中宋" panose="02010600040101010101" pitchFamily="2" charset="-122"/>
            </a:endParaRPr>
          </a:p>
          <a:p>
            <a:pPr lvl="1">
              <a:lnSpc>
                <a:spcPct val="110000"/>
              </a:lnSpc>
            </a:pPr>
            <a:r>
              <a:rPr lang="zh-CN" altLang="en-US" b="1" dirty="0">
                <a:ea typeface="华文中宋" panose="02010600040101010101" pitchFamily="2" charset="-122"/>
              </a:rPr>
              <a:t>创建端到端电路需</a:t>
            </a:r>
            <a:r>
              <a:rPr lang="en-US" altLang="zh-CN" b="1">
                <a:ea typeface="华文中宋" panose="02010600040101010101" pitchFamily="2" charset="-122"/>
              </a:rPr>
              <a:t>500 ms</a:t>
            </a:r>
            <a:endParaRPr lang="en-US" altLang="zh-CN" b="1">
              <a:ea typeface="华文中宋" panose="02010600040101010101" pitchFamily="2" charset="-122"/>
            </a:endParaRPr>
          </a:p>
          <a:p>
            <a:pPr>
              <a:lnSpc>
                <a:spcPct val="110000"/>
              </a:lnSpc>
            </a:pPr>
            <a:r>
              <a:rPr lang="zh-CN" altLang="en-US" sz="2400" b="1" dirty="0">
                <a:solidFill>
                  <a:srgbClr val="FF0000"/>
                </a:solidFill>
                <a:ea typeface="华文中宋" panose="02010600040101010101" pitchFamily="2" charset="-122"/>
              </a:rPr>
              <a:t>发送一个文件时间</a:t>
            </a:r>
            <a:r>
              <a:rPr lang="en-US" altLang="zh-CN" sz="2400" b="1">
                <a:solidFill>
                  <a:srgbClr val="FF0000"/>
                </a:solidFill>
                <a:ea typeface="华文中宋" panose="02010600040101010101" pitchFamily="2" charset="-122"/>
              </a:rPr>
              <a:t>=</a:t>
            </a:r>
            <a:r>
              <a:rPr lang="zh-CN" altLang="en-US" sz="2400" b="1" dirty="0">
                <a:solidFill>
                  <a:srgbClr val="FF0000"/>
                </a:solidFill>
                <a:ea typeface="华文中宋" panose="02010600040101010101" pitchFamily="2" charset="-122"/>
              </a:rPr>
              <a:t>创建电路时间</a:t>
            </a:r>
            <a:r>
              <a:rPr lang="en-US" altLang="zh-CN" sz="2400" b="1">
                <a:solidFill>
                  <a:srgbClr val="FF0000"/>
                </a:solidFill>
                <a:ea typeface="华文中宋" panose="02010600040101010101" pitchFamily="2" charset="-122"/>
              </a:rPr>
              <a:t>+</a:t>
            </a:r>
            <a:r>
              <a:rPr lang="zh-CN" altLang="en-US" sz="2400" b="1" dirty="0">
                <a:solidFill>
                  <a:srgbClr val="FF0000"/>
                </a:solidFill>
                <a:ea typeface="华文中宋" panose="02010600040101010101" pitchFamily="2" charset="-122"/>
              </a:rPr>
              <a:t>文件传输时间</a:t>
            </a:r>
            <a:endParaRPr lang="en-US" altLang="zh-CN" sz="2400" b="1">
              <a:solidFill>
                <a:srgbClr val="FF0000"/>
              </a:solidFill>
              <a:ea typeface="华文中宋" panose="02010600040101010101" pitchFamily="2" charset="-122"/>
            </a:endParaRPr>
          </a:p>
        </p:txBody>
      </p:sp>
      <p:sp>
        <p:nvSpPr>
          <p:cNvPr id="98311" name="文本框 98310"/>
          <p:cNvSpPr txBox="1"/>
          <p:nvPr/>
        </p:nvSpPr>
        <p:spPr>
          <a:xfrm>
            <a:off x="1100138" y="3816350"/>
            <a:ext cx="6540500" cy="457200"/>
          </a:xfrm>
          <a:prstGeom prst="rect">
            <a:avLst/>
          </a:prstGeom>
          <a:noFill/>
          <a:ln w="9525">
            <a:noFill/>
          </a:ln>
        </p:spPr>
        <p:txBody>
          <a:bodyPr>
            <a:spAutoFit/>
          </a:bodyPr>
          <a:p>
            <a:pPr algn="l" eaLnBrk="1">
              <a:spcBef>
                <a:spcPct val="20000"/>
              </a:spcBef>
              <a:buClr>
                <a:schemeClr val="accent2"/>
              </a:buClr>
              <a:buSzPct val="85000"/>
              <a:buFont typeface="Wingdings" panose="05000000000000000000" pitchFamily="2" charset="2"/>
              <a:buChar char="ü"/>
            </a:pPr>
            <a:r>
              <a:rPr lang="zh-CN" altLang="en-US" b="1" dirty="0">
                <a:latin typeface="华文中宋" panose="02010600040101010101" pitchFamily="2" charset="-122"/>
                <a:ea typeface="华文中宋" panose="02010600040101010101" pitchFamily="2" charset="-122"/>
              </a:rPr>
              <a:t> </a:t>
            </a:r>
            <a:r>
              <a:rPr lang="zh-CN" altLang="en-US" b="1" dirty="0">
                <a:solidFill>
                  <a:schemeClr val="hlink"/>
                </a:solidFill>
                <a:latin typeface="华文中宋" panose="02010600040101010101" pitchFamily="2" charset="-122"/>
                <a:ea typeface="华文中宋" panose="02010600040101010101" pitchFamily="2" charset="-122"/>
              </a:rPr>
              <a:t>文件传输时间：</a:t>
            </a:r>
            <a:r>
              <a:rPr lang="zh-CN" altLang="en-US" b="1" dirty="0">
                <a:latin typeface="华文中宋" panose="02010600040101010101" pitchFamily="2" charset="-122"/>
                <a:ea typeface="华文中宋" panose="02010600040101010101" pitchFamily="2" charset="-122"/>
              </a:rPr>
              <a:t>文件长</a:t>
            </a:r>
            <a:r>
              <a:rPr lang="en-US" altLang="zh-CN" b="1">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电路的传输速率</a:t>
            </a:r>
            <a:endParaRPr lang="zh-CN" altLang="en-US" b="1" dirty="0">
              <a:latin typeface="华文中宋" panose="02010600040101010101" pitchFamily="2" charset="-122"/>
              <a:ea typeface="华文中宋" panose="02010600040101010101" pitchFamily="2" charset="-122"/>
            </a:endParaRPr>
          </a:p>
        </p:txBody>
      </p:sp>
      <p:sp>
        <p:nvSpPr>
          <p:cNvPr id="98313" name="文本框 98312"/>
          <p:cNvSpPr txBox="1"/>
          <p:nvPr/>
        </p:nvSpPr>
        <p:spPr>
          <a:xfrm>
            <a:off x="1100138" y="4273550"/>
            <a:ext cx="6962775" cy="895350"/>
          </a:xfrm>
          <a:prstGeom prst="rect">
            <a:avLst/>
          </a:prstGeom>
          <a:noFill/>
          <a:ln w="9525">
            <a:noFill/>
          </a:ln>
        </p:spPr>
        <p:txBody>
          <a:bodyPr>
            <a:spAutoFit/>
          </a:bodyPr>
          <a:p>
            <a:pPr algn="l">
              <a:spcBef>
                <a:spcPct val="50000"/>
              </a:spcBef>
              <a:buClr>
                <a:schemeClr val="accent2"/>
              </a:buClr>
              <a:buSzPct val="85000"/>
              <a:buFont typeface="Wingdings" panose="05000000000000000000" pitchFamily="2" charset="2"/>
              <a:buChar char="ü"/>
            </a:pPr>
            <a:r>
              <a:rPr lang="zh-CN" altLang="en-US" b="1" dirty="0">
                <a:ea typeface="宋体" pitchFamily="2" charset="-122"/>
              </a:rPr>
              <a:t> </a:t>
            </a:r>
            <a:r>
              <a:rPr lang="zh-CN" altLang="en-US" b="1" dirty="0">
                <a:ea typeface="华文中宋" panose="02010600040101010101" pitchFamily="2" charset="-122"/>
              </a:rPr>
              <a:t>每条</a:t>
            </a:r>
            <a:r>
              <a:rPr lang="zh-CN" altLang="en-US" b="1" dirty="0">
                <a:solidFill>
                  <a:schemeClr val="hlink"/>
                </a:solidFill>
                <a:ea typeface="华文中宋" panose="02010600040101010101" pitchFamily="2" charset="-122"/>
              </a:rPr>
              <a:t>电路的传输速率：</a:t>
            </a:r>
            <a:r>
              <a:rPr lang="zh-CN" altLang="en-US" b="1" dirty="0">
                <a:latin typeface="华文中宋" panose="02010600040101010101" pitchFamily="2" charset="-122"/>
                <a:ea typeface="华文中宋" panose="02010600040101010101" pitchFamily="2" charset="-122"/>
              </a:rPr>
              <a:t>链路传输速率</a:t>
            </a:r>
            <a:r>
              <a:rPr lang="en-US" altLang="zh-CN" b="1">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时隙数</a:t>
            </a:r>
            <a:endParaRPr lang="zh-CN" altLang="en-US" b="1" dirty="0">
              <a:latin typeface="华文中宋" panose="02010600040101010101" pitchFamily="2" charset="-122"/>
              <a:ea typeface="华文中宋" panose="02010600040101010101" pitchFamily="2" charset="-122"/>
            </a:endParaRPr>
          </a:p>
          <a:p>
            <a:pPr algn="l">
              <a:spcBef>
                <a:spcPct val="20000"/>
              </a:spcBef>
              <a:buClr>
                <a:schemeClr val="accent2"/>
              </a:buClr>
              <a:buSzPct val="85000"/>
              <a:buFont typeface="Wingdings" panose="05000000000000000000" pitchFamily="2" charset="2"/>
            </a:pPr>
            <a:r>
              <a:rPr lang="en-US" altLang="zh-CN" b="1">
                <a:ea typeface="宋体" pitchFamily="2" charset="-122"/>
              </a:rPr>
              <a:t>                                            (1.536M </a:t>
            </a:r>
            <a:r>
              <a:rPr lang="en-US" altLang="zh-CN" b="1" err="1">
                <a:ea typeface="宋体" pitchFamily="2" charset="-122"/>
              </a:rPr>
              <a:t>b/s</a:t>
            </a:r>
            <a:r>
              <a:rPr lang="en-US" altLang="zh-CN" b="1">
                <a:ea typeface="宋体" pitchFamily="2" charset="-122"/>
              </a:rPr>
              <a:t>) /24=64kb/s</a:t>
            </a:r>
            <a:endParaRPr lang="zh-CN" altLang="en-US" b="1" dirty="0">
              <a:ea typeface="宋体" pitchFamily="2" charset="-122"/>
            </a:endParaRPr>
          </a:p>
        </p:txBody>
      </p:sp>
      <p:sp>
        <p:nvSpPr>
          <p:cNvPr id="98314" name="文本框 98313"/>
          <p:cNvSpPr txBox="1"/>
          <p:nvPr/>
        </p:nvSpPr>
        <p:spPr>
          <a:xfrm>
            <a:off x="1100138" y="5181600"/>
            <a:ext cx="6076950" cy="457200"/>
          </a:xfrm>
          <a:prstGeom prst="rect">
            <a:avLst/>
          </a:prstGeom>
          <a:noFill/>
          <a:ln w="9525">
            <a:noFill/>
          </a:ln>
        </p:spPr>
        <p:txBody>
          <a:bodyPr>
            <a:spAutoFit/>
          </a:bodyPr>
          <a:p>
            <a:pPr algn="l" eaLnBrk="1">
              <a:spcBef>
                <a:spcPct val="20000"/>
              </a:spcBef>
              <a:buClr>
                <a:schemeClr val="accent2"/>
              </a:buClr>
              <a:buSzPct val="85000"/>
              <a:buFont typeface="Wingdings" panose="05000000000000000000" pitchFamily="2" charset="2"/>
              <a:buChar char="ü"/>
            </a:pPr>
            <a:r>
              <a:rPr lang="zh-CN" altLang="en-US" b="1" dirty="0">
                <a:ea typeface="宋体" pitchFamily="2" charset="-122"/>
              </a:rPr>
              <a:t> </a:t>
            </a:r>
            <a:r>
              <a:rPr lang="zh-CN" altLang="en-US" b="1" dirty="0">
                <a:solidFill>
                  <a:schemeClr val="hlink"/>
                </a:solidFill>
                <a:ea typeface="华文中宋" panose="02010600040101010101" pitchFamily="2" charset="-122"/>
              </a:rPr>
              <a:t>文件传输时间：</a:t>
            </a:r>
            <a:r>
              <a:rPr lang="en-US" altLang="zh-CN" b="1">
                <a:ea typeface="宋体" pitchFamily="2" charset="-122"/>
              </a:rPr>
              <a:t>640kb/(64kb/s)=10s</a:t>
            </a:r>
            <a:endParaRPr lang="zh-CN" altLang="en-US" b="1" dirty="0">
              <a:ea typeface="宋体" pitchFamily="2" charset="-122"/>
            </a:endParaRPr>
          </a:p>
        </p:txBody>
      </p:sp>
      <p:sp>
        <p:nvSpPr>
          <p:cNvPr id="98318" name="文本框 98317"/>
          <p:cNvSpPr txBox="1"/>
          <p:nvPr/>
        </p:nvSpPr>
        <p:spPr>
          <a:xfrm>
            <a:off x="1100138" y="5638800"/>
            <a:ext cx="5972175" cy="457200"/>
          </a:xfrm>
          <a:prstGeom prst="rect">
            <a:avLst/>
          </a:prstGeom>
          <a:noFill/>
          <a:ln w="9525">
            <a:noFill/>
          </a:ln>
        </p:spPr>
        <p:txBody>
          <a:bodyPr>
            <a:spAutoFit/>
          </a:bodyPr>
          <a:p>
            <a:pPr algn="l" eaLnBrk="1">
              <a:spcBef>
                <a:spcPct val="20000"/>
              </a:spcBef>
              <a:buClr>
                <a:schemeClr val="accent2"/>
              </a:buClr>
              <a:buSzPct val="85000"/>
              <a:buFont typeface="Wingdings" panose="05000000000000000000" pitchFamily="2" charset="2"/>
              <a:buChar char="ü"/>
            </a:pPr>
            <a:r>
              <a:rPr lang="en-US" altLang="zh-CN" b="1">
                <a:latin typeface="华文中宋" panose="02010600040101010101" pitchFamily="2" charset="-122"/>
                <a:ea typeface="华文中宋" panose="02010600040101010101" pitchFamily="2" charset="-122"/>
              </a:rPr>
              <a:t> </a:t>
            </a:r>
            <a:r>
              <a:rPr lang="en-US" altLang="zh-CN" b="1">
                <a:solidFill>
                  <a:schemeClr val="hlink"/>
                </a:solidFill>
                <a:latin typeface="华文中宋" panose="02010600040101010101" pitchFamily="2" charset="-122"/>
                <a:ea typeface="华文中宋" panose="02010600040101010101" pitchFamily="2" charset="-122"/>
              </a:rPr>
              <a:t>A</a:t>
            </a:r>
            <a:r>
              <a:rPr lang="zh-CN" altLang="en-US" b="1" dirty="0">
                <a:solidFill>
                  <a:schemeClr val="hlink"/>
                </a:solidFill>
                <a:latin typeface="华文中宋" panose="02010600040101010101" pitchFamily="2" charset="-122"/>
                <a:ea typeface="华文中宋" panose="02010600040101010101" pitchFamily="2" charset="-122"/>
              </a:rPr>
              <a:t>到</a:t>
            </a:r>
            <a:r>
              <a:rPr lang="en-US" altLang="zh-CN" b="1">
                <a:solidFill>
                  <a:schemeClr val="hlink"/>
                </a:solidFill>
                <a:latin typeface="华文中宋" panose="02010600040101010101" pitchFamily="2" charset="-122"/>
                <a:ea typeface="华文中宋" panose="02010600040101010101" pitchFamily="2" charset="-122"/>
              </a:rPr>
              <a:t>B</a:t>
            </a:r>
            <a:r>
              <a:rPr lang="zh-CN" altLang="en-US" b="1" dirty="0">
                <a:solidFill>
                  <a:schemeClr val="hlink"/>
                </a:solidFill>
                <a:latin typeface="华文中宋" panose="02010600040101010101" pitchFamily="2" charset="-122"/>
                <a:ea typeface="华文中宋" panose="02010600040101010101" pitchFamily="2" charset="-122"/>
              </a:rPr>
              <a:t>的总发送时间：</a:t>
            </a:r>
            <a:r>
              <a:rPr lang="en-US" altLang="zh-CN" b="1">
                <a:ea typeface="宋体" pitchFamily="2" charset="-122"/>
              </a:rPr>
              <a:t>0.5s+10s=10.5s</a:t>
            </a:r>
            <a:endParaRPr lang="zh-CN" altLang="en-US" b="1" dirty="0">
              <a:ea typeface="宋体" pitchFamily="2" charset="-122"/>
            </a:endParaRPr>
          </a:p>
        </p:txBody>
      </p:sp>
      <p:sp>
        <p:nvSpPr>
          <p:cNvPr id="98320" name="动作按钮: 前进或下一项 98319">
            <a:hlinkClick r:id="" action="ppaction://hlinkshowjump?jump=endshow"/>
          </p:cNvPr>
          <p:cNvSpPr/>
          <p:nvPr/>
        </p:nvSpPr>
        <p:spPr>
          <a:xfrm>
            <a:off x="7640638" y="6313488"/>
            <a:ext cx="665162" cy="363537"/>
          </a:xfrm>
          <a:prstGeom prst="actionButtonForwardNext">
            <a:avLst/>
          </a:prstGeom>
          <a:solidFill>
            <a:schemeClr val="accent1"/>
          </a:solidFill>
          <a:ln w="9525">
            <a:noFill/>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307">
                                            <p:txEl>
                                              <p:charRg st="0" end="13"/>
                                            </p:txEl>
                                          </p:spTgt>
                                        </p:tgtEl>
                                        <p:attrNameLst>
                                          <p:attrName>style.visibility</p:attrName>
                                        </p:attrNameLst>
                                      </p:cBhvr>
                                      <p:to>
                                        <p:strVal val="visible"/>
                                      </p:to>
                                    </p:set>
                                    <p:animEffect transition="in" filter="blinds(horizontal)">
                                      <p:cBhvr>
                                        <p:cTn id="7" dur="500"/>
                                        <p:tgtEl>
                                          <p:spTgt spid="98307">
                                            <p:txEl>
                                              <p:charRg st="0" end="1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8307">
                                            <p:txEl>
                                              <p:charRg st="13" end="41"/>
                                            </p:txEl>
                                          </p:spTgt>
                                        </p:tgtEl>
                                        <p:attrNameLst>
                                          <p:attrName>style.visibility</p:attrName>
                                        </p:attrNameLst>
                                      </p:cBhvr>
                                      <p:to>
                                        <p:strVal val="visible"/>
                                      </p:to>
                                    </p:set>
                                    <p:animEffect transition="in" filter="blinds(horizontal)">
                                      <p:cBhvr>
                                        <p:cTn id="10" dur="500"/>
                                        <p:tgtEl>
                                          <p:spTgt spid="98307">
                                            <p:txEl>
                                              <p:charRg st="13" end="4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8307">
                                            <p:txEl>
                                              <p:charRg st="41" end="59"/>
                                            </p:txEl>
                                          </p:spTgt>
                                        </p:tgtEl>
                                        <p:attrNameLst>
                                          <p:attrName>style.visibility</p:attrName>
                                        </p:attrNameLst>
                                      </p:cBhvr>
                                      <p:to>
                                        <p:strVal val="visible"/>
                                      </p:to>
                                    </p:set>
                                    <p:animEffect transition="in" filter="blinds(horizontal)">
                                      <p:cBhvr>
                                        <p:cTn id="13" dur="500"/>
                                        <p:tgtEl>
                                          <p:spTgt spid="98307">
                                            <p:txEl>
                                              <p:charRg st="41" end="5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8307">
                                            <p:txEl>
                                              <p:charRg st="59" end="74"/>
                                            </p:txEl>
                                          </p:spTgt>
                                        </p:tgtEl>
                                        <p:attrNameLst>
                                          <p:attrName>style.visibility</p:attrName>
                                        </p:attrNameLst>
                                      </p:cBhvr>
                                      <p:to>
                                        <p:strVal val="visible"/>
                                      </p:to>
                                    </p:set>
                                    <p:animEffect transition="in" filter="blinds(horizontal)">
                                      <p:cBhvr>
                                        <p:cTn id="16" dur="500"/>
                                        <p:tgtEl>
                                          <p:spTgt spid="98307">
                                            <p:txEl>
                                              <p:charRg st="59" end="7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8307">
                                            <p:txEl>
                                              <p:charRg st="74" end="97"/>
                                            </p:txEl>
                                          </p:spTgt>
                                        </p:tgtEl>
                                        <p:attrNameLst>
                                          <p:attrName>style.visibility</p:attrName>
                                        </p:attrNameLst>
                                      </p:cBhvr>
                                      <p:to>
                                        <p:strVal val="visible"/>
                                      </p:to>
                                    </p:set>
                                    <p:animEffect transition="in" filter="blinds(horizontal)">
                                      <p:cBhvr>
                                        <p:cTn id="21" dur="500"/>
                                        <p:tgtEl>
                                          <p:spTgt spid="98307">
                                            <p:txEl>
                                              <p:charRg st="74" end="9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8311"/>
                                        </p:tgtEl>
                                        <p:attrNameLst>
                                          <p:attrName>style.visibility</p:attrName>
                                        </p:attrNameLst>
                                      </p:cBhvr>
                                      <p:to>
                                        <p:strVal val="visible"/>
                                      </p:to>
                                    </p:set>
                                    <p:animEffect transition="in" filter="wipe(down)">
                                      <p:cBhvr>
                                        <p:cTn id="26" dur="500"/>
                                        <p:tgtEl>
                                          <p:spTgt spid="983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8313"/>
                                        </p:tgtEl>
                                        <p:attrNameLst>
                                          <p:attrName>style.visibility</p:attrName>
                                        </p:attrNameLst>
                                      </p:cBhvr>
                                      <p:to>
                                        <p:strVal val="visible"/>
                                      </p:to>
                                    </p:set>
                                    <p:animEffect transition="in" filter="wipe(down)">
                                      <p:cBhvr>
                                        <p:cTn id="31" dur="500"/>
                                        <p:tgtEl>
                                          <p:spTgt spid="983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8314"/>
                                        </p:tgtEl>
                                        <p:attrNameLst>
                                          <p:attrName>style.visibility</p:attrName>
                                        </p:attrNameLst>
                                      </p:cBhvr>
                                      <p:to>
                                        <p:strVal val="visible"/>
                                      </p:to>
                                    </p:set>
                                    <p:animEffect transition="in" filter="wipe(down)">
                                      <p:cBhvr>
                                        <p:cTn id="36" dur="500"/>
                                        <p:tgtEl>
                                          <p:spTgt spid="983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8318">
                                            <p:txEl>
                                              <p:charRg st="0" end="26"/>
                                            </p:txEl>
                                          </p:spTgt>
                                        </p:tgtEl>
                                        <p:attrNameLst>
                                          <p:attrName>style.visibility</p:attrName>
                                        </p:attrNameLst>
                                      </p:cBhvr>
                                      <p:to>
                                        <p:strVal val="visible"/>
                                      </p:to>
                                    </p:set>
                                    <p:animEffect transition="in" filter="wipe(down)">
                                      <p:cBhvr>
                                        <p:cTn id="41" dur="500"/>
                                        <p:tgtEl>
                                          <p:spTgt spid="98318">
                                            <p:txEl>
                                              <p:charRg st="0"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98313" grpId="0"/>
      <p:bldP spid="983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2"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
        <p:nvSpPr>
          <p:cNvPr id="2073" name="New shape" hidden="1"/>
          <p:cNvSpPr/>
          <p:nvPr/>
        </p:nvSpPr>
        <p:spPr>
          <a:xfrm>
            <a:off x="0" y="0"/>
            <a:ext cx="1270000" cy="2540000"/>
          </a:xfrm>
          <a:prstGeom prst="rect">
            <a:avLst/>
          </a:prstGeom>
          <a:solidFill>
            <a:srgbClr val="4F81BD"/>
          </a:solidFill>
          <a:ln w="25400" cap="flat" cmpd="sng">
            <a:solidFill>
              <a:srgbClr val="385D8A"/>
            </a:solidFill>
            <a:prstDash val="solid"/>
            <a:round/>
            <a:headEnd type="none" w="med" len="med"/>
            <a:tailEnd type="none" w="med" len="med"/>
          </a:ln>
        </p:spPr>
        <p:txBody>
          <a:bodyPr anchor="ctr" anchorCtr="0"/>
          <a:p>
            <a:pPr algn="ctr"/>
            <a:r>
              <a:rPr lang="zh-CN" altLang="en-US"/>
              <a:t>第</a:t>
            </a:r>
            <a:r>
              <a:rPr lang="en-US" altLang="zh-CN"/>
              <a:t>1</a:t>
            </a:r>
            <a:r>
              <a:rPr lang="zh-CN" altLang="en-US"/>
              <a:t>章要点</a:t>
            </a:r>
            <a:endParaRPr lang="zh-CN" altLang="en-US"/>
          </a:p>
          <a:p>
            <a:pPr algn="ctr"/>
            <a:r>
              <a:rPr lang="zh-CN" altLang="en-US"/>
              <a:t>
</a:t>
            </a:r>
            <a:r>
              <a:rPr lang="en-US" altLang="zh-CN"/>
              <a:t>1.1</a:t>
            </a:r>
            <a:r>
              <a:rPr lang="zh-CN" altLang="en-US"/>
              <a:t>什么是因特网</a:t>
            </a:r>
            <a:r>
              <a:rPr lang="en-US" altLang="zh-CN"/>
              <a:t>?</a:t>
            </a:r>
            <a:endParaRPr lang="en-US" altLang="zh-CN"/>
          </a:p>
          <a:p>
            <a:pPr algn="ctr"/>
            <a:r>
              <a:rPr lang="en-US" altLang="zh-CN"/>
              <a:t>
1.2</a:t>
            </a:r>
            <a:r>
              <a:rPr lang="zh-CN" altLang="en-US"/>
              <a:t>网络边缘</a:t>
            </a:r>
            <a:endParaRPr lang="zh-CN" altLang="en-US"/>
          </a:p>
          <a:p>
            <a:pPr algn="ctr"/>
            <a:r>
              <a:rPr lang="zh-CN" altLang="en-US"/>
              <a:t>
</a:t>
            </a:r>
            <a:r>
              <a:rPr lang="en-US" altLang="zh-CN"/>
              <a:t>1.3</a:t>
            </a:r>
            <a:r>
              <a:rPr lang="zh-CN" altLang="en-US"/>
              <a:t>网络核心</a:t>
            </a:r>
            <a:endParaRPr lang="zh-CN" altLang="en-US"/>
          </a:p>
          <a:p>
            <a:pPr algn="ctr"/>
            <a:r>
              <a:rPr lang="zh-CN" altLang="en-US"/>
              <a:t>
</a:t>
            </a:r>
            <a:r>
              <a:rPr lang="en-US" altLang="zh-CN"/>
              <a:t>1.4</a:t>
            </a:r>
            <a:r>
              <a:rPr lang="zh-CN" altLang="en-US"/>
              <a:t>网络接入和物理媒体</a:t>
            </a:r>
            <a:endParaRPr lang="zh-CN" altLang="en-US"/>
          </a:p>
          <a:p>
            <a:pPr algn="ctr"/>
            <a:r>
              <a:rPr lang="zh-CN" altLang="en-US"/>
              <a:t>
</a:t>
            </a:r>
            <a:r>
              <a:rPr lang="en-US" altLang="zh-CN"/>
              <a:t>1.5</a:t>
            </a:r>
            <a:r>
              <a:rPr lang="zh-CN" altLang="en-US"/>
              <a:t>因特网结构和</a:t>
            </a:r>
            <a:r>
              <a:rPr lang="en-US" altLang="zh-CN"/>
              <a:t>ISP</a:t>
            </a:r>
            <a:endParaRPr lang="en-US" altLang="zh-CN"/>
          </a:p>
          <a:p>
            <a:pPr algn="ctr"/>
            <a:r>
              <a:rPr lang="en-US" altLang="zh-CN"/>
              <a:t>
1.6</a:t>
            </a:r>
            <a:r>
              <a:rPr lang="zh-CN" altLang="en-US"/>
              <a:t>分组交换网络中的时延和丢包率</a:t>
            </a:r>
            <a:endParaRPr lang="zh-CN" altLang="en-US"/>
          </a:p>
          <a:p>
            <a:pPr algn="ctr"/>
            <a:r>
              <a:rPr lang="zh-CN" altLang="en-US"/>
              <a:t>
</a:t>
            </a:r>
            <a:r>
              <a:rPr lang="en-US" altLang="zh-CN"/>
              <a:t>1.7</a:t>
            </a:r>
            <a:r>
              <a:rPr lang="zh-CN" altLang="en-US"/>
              <a:t>协议层次与服务模型</a:t>
            </a:r>
            <a:endParaRPr lang="zh-CN" altLang="en-US"/>
          </a:p>
          <a:p>
            <a:pPr algn="ctr"/>
            <a:r>
              <a:rPr lang="zh-CN" altLang="en-US"/>
              <a:t>
</a:t>
            </a:r>
            <a:r>
              <a:rPr lang="en-US" altLang="zh-CN"/>
              <a:t>18</a:t>
            </a:r>
            <a:r>
              <a:rPr lang="zh-CN" altLang="en-US"/>
              <a:t>历史</a:t>
            </a:r>
            <a:endParaRPr lang="zh-CN" altLang="en-US"/>
          </a:p>
          <a:p>
            <a:pPr algn="ctr"/>
            <a:r>
              <a:rPr lang="zh-CN" altLang="en-US"/>
              <a:t>
计算机网络和因特网概述</a:t>
            </a:r>
            <a:endParaRPr lang="zh-CN" altLang="en-US"/>
          </a:p>
          <a:p>
            <a:pPr algn="ctr"/>
            <a:r>
              <a:rPr lang="zh-CN" altLang="en-US"/>
              <a:t>
</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262146" name="标题 262145"/>
          <p:cNvSpPr>
            <a:spLocks noGrp="1"/>
          </p:cNvSpPr>
          <p:nvPr>
            <p:ph type="title"/>
          </p:nvPr>
        </p:nvSpPr>
        <p:spPr/>
        <p:txBody>
          <a:bodyPr anchor="ctr" anchorCtr="0"/>
          <a:p>
            <a:r>
              <a:rPr lang="en-US" altLang="zh-CN" sz="3600">
                <a:solidFill>
                  <a:srgbClr val="008000"/>
                </a:solidFill>
              </a:rPr>
              <a:t>1</a:t>
            </a:r>
            <a:r>
              <a:rPr lang="zh-CN" altLang="en-US" sz="3600" dirty="0">
                <a:solidFill>
                  <a:srgbClr val="008000"/>
                </a:solidFill>
              </a:rPr>
              <a:t>、分组交换</a:t>
            </a:r>
            <a:endParaRPr lang="zh-CN" altLang="en-US" sz="3600" dirty="0">
              <a:solidFill>
                <a:srgbClr val="008000"/>
              </a:solidFill>
            </a:endParaRPr>
          </a:p>
        </p:txBody>
      </p:sp>
      <p:sp>
        <p:nvSpPr>
          <p:cNvPr id="262147" name="文本占位符 262146"/>
          <p:cNvSpPr>
            <a:spLocks noGrp="1"/>
          </p:cNvSpPr>
          <p:nvPr>
            <p:ph type="body" idx="1"/>
          </p:nvPr>
        </p:nvSpPr>
        <p:spPr>
          <a:xfrm>
            <a:off x="533400" y="1181100"/>
            <a:ext cx="8407400" cy="5067300"/>
          </a:xfrm>
        </p:spPr>
        <p:txBody>
          <a:bodyPr/>
          <a:p>
            <a:pPr>
              <a:lnSpc>
                <a:spcPct val="120000"/>
              </a:lnSpc>
              <a:buNone/>
            </a:pPr>
            <a:r>
              <a:rPr lang="zh-CN" altLang="en-US" sz="2400" b="1" dirty="0">
                <a:solidFill>
                  <a:srgbClr val="FF0066"/>
                </a:solidFill>
                <a:ea typeface="华文中宋" panose="02010600040101010101" pitchFamily="2" charset="-122"/>
              </a:rPr>
              <a:t>     报文</a:t>
            </a:r>
            <a:r>
              <a:rPr lang="en-US" altLang="zh-CN" sz="2400" b="1">
                <a:solidFill>
                  <a:srgbClr val="FF0066"/>
                </a:solidFill>
                <a:ea typeface="华文中宋" panose="02010600040101010101" pitchFamily="2" charset="-122"/>
              </a:rPr>
              <a:t>(</a:t>
            </a:r>
            <a:r>
              <a:rPr lang="en-US" altLang="zh-CN" sz="2400" b="1" i="1">
                <a:solidFill>
                  <a:srgbClr val="FF0066"/>
                </a:solidFill>
                <a:ea typeface="华文中宋" panose="02010600040101010101" pitchFamily="2" charset="-122"/>
              </a:rPr>
              <a:t>message</a:t>
            </a:r>
            <a:r>
              <a:rPr lang="en-US" altLang="zh-CN" sz="2400" b="1">
                <a:solidFill>
                  <a:srgbClr val="FF0066"/>
                </a:solidFill>
                <a:ea typeface="华文中宋" panose="02010600040101010101" pitchFamily="2" charset="-122"/>
              </a:rPr>
              <a:t>)</a:t>
            </a:r>
            <a:r>
              <a:rPr lang="zh-CN" altLang="en-US" sz="2400" b="1" dirty="0">
                <a:solidFill>
                  <a:srgbClr val="FF0066"/>
                </a:solidFill>
                <a:ea typeface="华文中宋" panose="02010600040101010101" pitchFamily="2" charset="-122"/>
              </a:rPr>
              <a:t>：</a:t>
            </a:r>
            <a:r>
              <a:rPr lang="zh-CN" altLang="en-US" sz="2400" b="1" dirty="0">
                <a:ea typeface="华文中宋" panose="02010600040101010101" pitchFamily="2" charset="-122"/>
              </a:rPr>
              <a:t>应用程序要传输的信息。包含需要的任何内容。如，控制功能或数据。 </a:t>
            </a:r>
            <a:endParaRPr lang="zh-CN" altLang="en-US" sz="2400" b="1" dirty="0">
              <a:ea typeface="华文中宋" panose="02010600040101010101" pitchFamily="2" charset="-122"/>
            </a:endParaRPr>
          </a:p>
          <a:p>
            <a:pPr>
              <a:lnSpc>
                <a:spcPct val="120000"/>
              </a:lnSpc>
            </a:pPr>
            <a:r>
              <a:rPr lang="zh-CN" altLang="en-US" sz="2400" b="1" dirty="0">
                <a:solidFill>
                  <a:schemeClr val="accent2"/>
                </a:solidFill>
                <a:ea typeface="华文楷体" panose="02010600040101010101" pitchFamily="2" charset="-122"/>
              </a:rPr>
              <a:t>工作过程</a:t>
            </a:r>
            <a:endParaRPr lang="zh-CN" altLang="en-US" sz="2400" b="1" dirty="0">
              <a:solidFill>
                <a:schemeClr val="accent2"/>
              </a:solidFill>
              <a:ea typeface="华文楷体" panose="02010600040101010101" pitchFamily="2" charset="-122"/>
            </a:endParaRPr>
          </a:p>
          <a:p>
            <a:pPr>
              <a:lnSpc>
                <a:spcPct val="120000"/>
              </a:lnSpc>
              <a:buFont typeface="Wingdings" panose="05000000000000000000" pitchFamily="2" charset="2"/>
              <a:buChar char="ü"/>
            </a:pPr>
            <a:r>
              <a:rPr lang="zh-CN" altLang="en-US" sz="2400" b="1" dirty="0">
                <a:ea typeface="华文中宋" panose="02010600040101010101" pitchFamily="2" charset="-122"/>
              </a:rPr>
              <a:t>源端将报文划分为较小的</a:t>
            </a:r>
            <a:r>
              <a:rPr lang="zh-CN" altLang="en-US" sz="2400" b="1" i="1" dirty="0">
                <a:solidFill>
                  <a:srgbClr val="FF0000"/>
                </a:solidFill>
                <a:ea typeface="华文中宋" panose="02010600040101010101" pitchFamily="2" charset="-122"/>
                <a:hlinkClick r:id="" action="ppaction://noaction"/>
              </a:rPr>
              <a:t>数据块</a:t>
            </a:r>
            <a:r>
              <a:rPr lang="zh-CN" altLang="en-US" sz="2400" b="1" i="1" dirty="0">
                <a:solidFill>
                  <a:srgbClr val="FF0000"/>
                </a:solidFill>
                <a:ea typeface="华文中宋" panose="02010600040101010101" pitchFamily="2" charset="-122"/>
              </a:rPr>
              <a:t>（分组</a:t>
            </a:r>
            <a:r>
              <a:rPr lang="en-US" altLang="zh-CN" sz="2400" b="1" i="1">
                <a:solidFill>
                  <a:srgbClr val="FF0000"/>
                </a:solidFill>
                <a:ea typeface="华文中宋" panose="02010600040101010101" pitchFamily="2" charset="-122"/>
              </a:rPr>
              <a:t>packet</a:t>
            </a:r>
            <a:r>
              <a:rPr lang="zh-CN" altLang="en-US" sz="2400" b="1" dirty="0">
                <a:solidFill>
                  <a:srgbClr val="FF0000"/>
                </a:solidFill>
                <a:ea typeface="华文中宋" panose="02010600040101010101" pitchFamily="2" charset="-122"/>
              </a:rPr>
              <a:t>）</a:t>
            </a:r>
            <a:r>
              <a:rPr lang="zh-CN" altLang="en-US" sz="2400" b="1" dirty="0">
                <a:ea typeface="华文中宋" panose="02010600040101010101" pitchFamily="2" charset="-122"/>
              </a:rPr>
              <a:t>；</a:t>
            </a:r>
            <a:endParaRPr lang="zh-CN" altLang="en-US" sz="2400" b="1" dirty="0">
              <a:ea typeface="华文中宋" panose="02010600040101010101" pitchFamily="2" charset="-122"/>
            </a:endParaRPr>
          </a:p>
          <a:p>
            <a:pPr>
              <a:lnSpc>
                <a:spcPct val="120000"/>
              </a:lnSpc>
              <a:buFont typeface="Wingdings" panose="05000000000000000000" pitchFamily="2" charset="2"/>
              <a:buChar char="ü"/>
            </a:pPr>
            <a:r>
              <a:rPr lang="zh-CN" altLang="en-US" sz="2400" b="1" dirty="0">
                <a:ea typeface="华文中宋" panose="02010600040101010101" pitchFamily="2" charset="-122"/>
              </a:rPr>
              <a:t>每个分组通过一系列链路和分组交换机传送，直到目的端</a:t>
            </a:r>
            <a:endParaRPr lang="zh-CN" altLang="en-US" sz="2400" b="1" dirty="0">
              <a:ea typeface="华文中宋" panose="02010600040101010101" pitchFamily="2" charset="-122"/>
            </a:endParaRPr>
          </a:p>
          <a:p>
            <a:pPr>
              <a:lnSpc>
                <a:spcPct val="120000"/>
              </a:lnSpc>
              <a:buFont typeface="Wingdings" panose="05000000000000000000" pitchFamily="2" charset="2"/>
              <a:buChar char="ü"/>
            </a:pPr>
            <a:r>
              <a:rPr lang="zh-CN" altLang="en-US" sz="2400" b="1" dirty="0">
                <a:ea typeface="华文中宋" panose="02010600040101010101" pitchFamily="2" charset="-122"/>
              </a:rPr>
              <a:t>目的端恢复原报文。</a:t>
            </a:r>
            <a:endParaRPr lang="en-US" altLang="zh-CN" sz="2400" b="1">
              <a:ea typeface="华文中宋" panose="02010600040101010101" pitchFamily="2" charset="-122"/>
            </a:endParaRPr>
          </a:p>
          <a:p>
            <a:pPr>
              <a:lnSpc>
                <a:spcPct val="120000"/>
              </a:lnSpc>
            </a:pPr>
            <a:r>
              <a:rPr lang="zh-CN" altLang="en-US" sz="2400" b="1" dirty="0">
                <a:solidFill>
                  <a:srgbClr val="FF0000"/>
                </a:solidFill>
                <a:ea typeface="华文中宋" panose="02010600040101010101" pitchFamily="2" charset="-122"/>
              </a:rPr>
              <a:t>分组以链路的最大传输速率传输</a:t>
            </a:r>
            <a:r>
              <a:rPr lang="zh-CN" altLang="en-US" sz="2400" b="1" dirty="0">
                <a:ea typeface="华文中宋" panose="02010600040101010101" pitchFamily="2" charset="-122"/>
              </a:rPr>
              <a:t>。</a:t>
            </a:r>
            <a:endParaRPr lang="zh-CN" altLang="en-US" sz="2400" b="1" dirty="0">
              <a:ea typeface="华文中宋" panose="02010600040101010101" pitchFamily="2" charset="-122"/>
            </a:endParaRPr>
          </a:p>
          <a:p>
            <a:pPr>
              <a:lnSpc>
                <a:spcPct val="120000"/>
              </a:lnSpc>
            </a:pPr>
            <a:r>
              <a:rPr lang="zh-CN" altLang="en-US" sz="2400" b="1" dirty="0">
                <a:ea typeface="华文中宋" panose="02010600040101010101" pitchFamily="2" charset="-122"/>
              </a:rPr>
              <a:t>传输过程中采用</a:t>
            </a:r>
            <a:r>
              <a:rPr lang="zh-CN" altLang="en-US" sz="2400" b="1" dirty="0">
                <a:solidFill>
                  <a:srgbClr val="FF0000"/>
                </a:solidFill>
                <a:ea typeface="华文中宋" panose="02010600040101010101" pitchFamily="2" charset="-122"/>
              </a:rPr>
              <a:t>存储转发传输</a:t>
            </a:r>
            <a:r>
              <a:rPr lang="zh-CN" altLang="en-US" sz="2400" b="1" dirty="0">
                <a:ea typeface="华文中宋" panose="02010600040101010101" pitchFamily="2" charset="-122"/>
              </a:rPr>
              <a:t>机制。 </a:t>
            </a:r>
            <a:endParaRPr lang="zh-CN" altLang="en-US" sz="2400" b="1" dirty="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2147">
                                            <p:txEl>
                                              <p:charRg st="50" end="55"/>
                                            </p:txEl>
                                          </p:spTgt>
                                        </p:tgtEl>
                                        <p:attrNameLst>
                                          <p:attrName>style.visibility</p:attrName>
                                        </p:attrNameLst>
                                      </p:cBhvr>
                                      <p:to>
                                        <p:strVal val="visible"/>
                                      </p:to>
                                    </p:set>
                                    <p:animEffect transition="in" filter="dissolve">
                                      <p:cBhvr>
                                        <p:cTn id="7" dur="500"/>
                                        <p:tgtEl>
                                          <p:spTgt spid="262147">
                                            <p:txEl>
                                              <p:charRg st="50" end="5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2147">
                                            <p:txEl>
                                              <p:charRg st="55" end="81"/>
                                            </p:txEl>
                                          </p:spTgt>
                                        </p:tgtEl>
                                        <p:attrNameLst>
                                          <p:attrName>style.visibility</p:attrName>
                                        </p:attrNameLst>
                                      </p:cBhvr>
                                      <p:to>
                                        <p:strVal val="visible"/>
                                      </p:to>
                                    </p:set>
                                    <p:animEffect transition="in" filter="dissolve">
                                      <p:cBhvr>
                                        <p:cTn id="10" dur="500"/>
                                        <p:tgtEl>
                                          <p:spTgt spid="262147">
                                            <p:txEl>
                                              <p:charRg st="55" end="8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62147">
                                            <p:txEl>
                                              <p:charRg st="81" end="107"/>
                                            </p:txEl>
                                          </p:spTgt>
                                        </p:tgtEl>
                                        <p:attrNameLst>
                                          <p:attrName>style.visibility</p:attrName>
                                        </p:attrNameLst>
                                      </p:cBhvr>
                                      <p:to>
                                        <p:strVal val="visible"/>
                                      </p:to>
                                    </p:set>
                                    <p:animEffect transition="in" filter="dissolve">
                                      <p:cBhvr>
                                        <p:cTn id="13" dur="500"/>
                                        <p:tgtEl>
                                          <p:spTgt spid="262147">
                                            <p:txEl>
                                              <p:charRg st="81" end="10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62147">
                                            <p:txEl>
                                              <p:charRg st="107" end="117"/>
                                            </p:txEl>
                                          </p:spTgt>
                                        </p:tgtEl>
                                        <p:attrNameLst>
                                          <p:attrName>style.visibility</p:attrName>
                                        </p:attrNameLst>
                                      </p:cBhvr>
                                      <p:to>
                                        <p:strVal val="visible"/>
                                      </p:to>
                                    </p:set>
                                    <p:animEffect transition="in" filter="dissolve">
                                      <p:cBhvr>
                                        <p:cTn id="16" dur="500"/>
                                        <p:tgtEl>
                                          <p:spTgt spid="262147">
                                            <p:txEl>
                                              <p:charRg st="107" end="11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62147">
                                            <p:txEl>
                                              <p:charRg st="117" end="133"/>
                                            </p:txEl>
                                          </p:spTgt>
                                        </p:tgtEl>
                                        <p:attrNameLst>
                                          <p:attrName>style.visibility</p:attrName>
                                        </p:attrNameLst>
                                      </p:cBhvr>
                                      <p:to>
                                        <p:strVal val="visible"/>
                                      </p:to>
                                    </p:set>
                                    <p:animEffect transition="in" filter="wipe(down)">
                                      <p:cBhvr>
                                        <p:cTn id="21" dur="500"/>
                                        <p:tgtEl>
                                          <p:spTgt spid="262147">
                                            <p:txEl>
                                              <p:charRg st="117" end="13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62147">
                                            <p:txEl>
                                              <p:charRg st="133" end="151"/>
                                            </p:txEl>
                                          </p:spTgt>
                                        </p:tgtEl>
                                        <p:attrNameLst>
                                          <p:attrName>style.visibility</p:attrName>
                                        </p:attrNameLst>
                                      </p:cBhvr>
                                      <p:to>
                                        <p:strVal val="visible"/>
                                      </p:to>
                                    </p:set>
                                    <p:animEffect transition="in" filter="wipe(down)">
                                      <p:cBhvr>
                                        <p:cTn id="24" dur="500"/>
                                        <p:tgtEl>
                                          <p:spTgt spid="262147">
                                            <p:txEl>
                                              <p:charRg st="133" end="1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635"/>
            <a:ext cx="8993505" cy="68510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8740" y="37465"/>
            <a:ext cx="9066530" cy="68433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265218" name="标题 265217"/>
          <p:cNvSpPr>
            <a:spLocks noGrp="1"/>
          </p:cNvSpPr>
          <p:nvPr>
            <p:ph type="title"/>
          </p:nvPr>
        </p:nvSpPr>
        <p:spPr/>
        <p:txBody>
          <a:bodyPr anchor="ctr" anchorCtr="0"/>
          <a:p>
            <a:r>
              <a:rPr lang="zh-CN" altLang="en-US" sz="3600" dirty="0">
                <a:solidFill>
                  <a:srgbClr val="008000"/>
                </a:solidFill>
              </a:rPr>
              <a:t>例：发送一个文件的时间</a:t>
            </a:r>
            <a:endParaRPr lang="zh-CN" altLang="en-US" sz="3600" dirty="0">
              <a:solidFill>
                <a:srgbClr val="008000"/>
              </a:solidFill>
            </a:endParaRPr>
          </a:p>
        </p:txBody>
      </p:sp>
      <p:sp>
        <p:nvSpPr>
          <p:cNvPr id="265219" name="文本占位符 265218"/>
          <p:cNvSpPr>
            <a:spLocks noGrp="1"/>
          </p:cNvSpPr>
          <p:nvPr>
            <p:ph type="body" idx="1"/>
          </p:nvPr>
        </p:nvSpPr>
        <p:spPr>
          <a:xfrm>
            <a:off x="533400" y="1163638"/>
            <a:ext cx="7772400" cy="2868612"/>
          </a:xfrm>
        </p:spPr>
        <p:txBody>
          <a:bodyPr/>
          <a:p>
            <a:pPr>
              <a:lnSpc>
                <a:spcPct val="115000"/>
              </a:lnSpc>
            </a:pPr>
            <a:r>
              <a:rPr lang="zh-CN" altLang="en-US" sz="2400" b="1" dirty="0">
                <a:ea typeface="华文中宋" panose="02010600040101010101" pitchFamily="2" charset="-122"/>
              </a:rPr>
              <a:t>设两台主机之间有</a:t>
            </a:r>
            <a:r>
              <a:rPr lang="en-US" altLang="zh-CN" sz="2400" b="1" i="1">
                <a:solidFill>
                  <a:srgbClr val="FF0000"/>
                </a:solidFill>
                <a:ea typeface="华文中宋" panose="02010600040101010101" pitchFamily="2" charset="-122"/>
              </a:rPr>
              <a:t>Q</a:t>
            </a:r>
            <a:r>
              <a:rPr lang="zh-CN" altLang="en-US" sz="2400" b="1" dirty="0">
                <a:ea typeface="华文中宋" panose="02010600040101010101" pitchFamily="2" charset="-122"/>
              </a:rPr>
              <a:t>段链路，每条速率是</a:t>
            </a:r>
            <a:r>
              <a:rPr lang="en-US" altLang="zh-CN" sz="2400" b="1" i="1" err="1">
                <a:solidFill>
                  <a:srgbClr val="FF0000"/>
                </a:solidFill>
                <a:ea typeface="华文中宋" panose="02010600040101010101" pitchFamily="2" charset="-122"/>
              </a:rPr>
              <a:t>R</a:t>
            </a:r>
            <a:r>
              <a:rPr lang="en-US" altLang="zh-CN" sz="2400" b="1" err="1">
                <a:solidFill>
                  <a:srgbClr val="FF0000"/>
                </a:solidFill>
                <a:ea typeface="华文中宋" panose="02010600040101010101" pitchFamily="2" charset="-122"/>
              </a:rPr>
              <a:t>bit/s</a:t>
            </a:r>
            <a:r>
              <a:rPr lang="zh-CN" altLang="en-US" sz="2400" b="1" dirty="0">
                <a:ea typeface="华文中宋" panose="02010600040101010101" pitchFamily="2" charset="-122"/>
              </a:rPr>
              <a:t>，分组长</a:t>
            </a:r>
            <a:r>
              <a:rPr lang="en-US" altLang="zh-CN" sz="2400" b="1" i="1" err="1">
                <a:solidFill>
                  <a:srgbClr val="FF0000"/>
                </a:solidFill>
                <a:ea typeface="华文中宋" panose="02010600040101010101" pitchFamily="2" charset="-122"/>
              </a:rPr>
              <a:t>L</a:t>
            </a:r>
            <a:r>
              <a:rPr lang="en-US" altLang="zh-CN" sz="2400" b="1" err="1">
                <a:solidFill>
                  <a:srgbClr val="FF0000"/>
                </a:solidFill>
                <a:ea typeface="华文中宋" panose="02010600040101010101" pitchFamily="2" charset="-122"/>
              </a:rPr>
              <a:t>bit</a:t>
            </a:r>
            <a:r>
              <a:rPr lang="zh-CN" altLang="en-US" sz="2400" b="1" dirty="0">
                <a:ea typeface="华文中宋" panose="02010600040101010101" pitchFamily="2" charset="-122"/>
              </a:rPr>
              <a:t>，忽略排队时延和端到端传播时延。</a:t>
            </a:r>
            <a:endParaRPr lang="zh-CN" altLang="en-US" sz="2400" b="1" dirty="0">
              <a:ea typeface="华文中宋" panose="02010600040101010101" pitchFamily="2" charset="-122"/>
            </a:endParaRPr>
          </a:p>
          <a:p>
            <a:pPr>
              <a:lnSpc>
                <a:spcPct val="115000"/>
              </a:lnSpc>
              <a:buFont typeface="Wingdings" panose="05000000000000000000" pitchFamily="2" charset="2"/>
              <a:buChar char="ü"/>
            </a:pPr>
            <a:r>
              <a:rPr lang="zh-CN" altLang="en-US" sz="2400" b="1" dirty="0">
                <a:ea typeface="华文中宋" panose="02010600040101010101" pitchFamily="2" charset="-122"/>
              </a:rPr>
              <a:t>每条链路传输时间 ：</a:t>
            </a:r>
            <a:r>
              <a:rPr lang="en-US" altLang="zh-CN" sz="2400" b="1" i="1">
                <a:solidFill>
                  <a:srgbClr val="FF0000"/>
                </a:solidFill>
                <a:ea typeface="华文中宋" panose="02010600040101010101" pitchFamily="2" charset="-122"/>
              </a:rPr>
              <a:t>L/R </a:t>
            </a:r>
            <a:r>
              <a:rPr lang="en-US" altLang="zh-CN" sz="2400" b="1">
                <a:solidFill>
                  <a:srgbClr val="FF0000"/>
                </a:solidFill>
                <a:ea typeface="华文中宋" panose="02010600040101010101" pitchFamily="2" charset="-122"/>
              </a:rPr>
              <a:t>s</a:t>
            </a:r>
            <a:endParaRPr lang="zh-CN" altLang="en-US" sz="2400" b="1" dirty="0">
              <a:solidFill>
                <a:srgbClr val="FF0000"/>
              </a:solidFill>
              <a:ea typeface="华文中宋" panose="02010600040101010101" pitchFamily="2" charset="-122"/>
            </a:endParaRPr>
          </a:p>
          <a:p>
            <a:pPr>
              <a:lnSpc>
                <a:spcPct val="115000"/>
              </a:lnSpc>
              <a:buFont typeface="Wingdings" panose="05000000000000000000" pitchFamily="2" charset="2"/>
              <a:buChar char="ü"/>
            </a:pPr>
            <a:r>
              <a:rPr lang="zh-CN" altLang="en-US" sz="2400" b="1" dirty="0">
                <a:latin typeface="华文中宋" panose="02010600040101010101" pitchFamily="2" charset="-122"/>
                <a:ea typeface="华文中宋" panose="02010600040101010101" pitchFamily="2" charset="-122"/>
              </a:rPr>
              <a:t>经过中间路由器存储转发</a:t>
            </a:r>
            <a:r>
              <a:rPr lang="en-US" altLang="zh-CN" sz="2400" b="1" i="1">
                <a:solidFill>
                  <a:srgbClr val="FF0000"/>
                </a:solidFill>
                <a:ea typeface="华文中宋" panose="02010600040101010101" pitchFamily="2" charset="-122"/>
              </a:rPr>
              <a:t>Q-</a:t>
            </a:r>
            <a:r>
              <a:rPr lang="en-US" altLang="zh-CN" sz="2400" b="1">
                <a:solidFill>
                  <a:srgbClr val="FF0000"/>
                </a:solidFill>
                <a:ea typeface="华文中宋" panose="02010600040101010101" pitchFamily="2" charset="-122"/>
              </a:rPr>
              <a:t>1</a:t>
            </a:r>
            <a:r>
              <a:rPr lang="zh-CN" altLang="en-US" sz="2400" b="1" dirty="0">
                <a:ea typeface="华文中宋" panose="02010600040101010101" pitchFamily="2" charset="-122"/>
              </a:rPr>
              <a:t>次</a:t>
            </a:r>
            <a:r>
              <a:rPr lang="zh-CN" altLang="en-US" sz="2400" b="1" dirty="0">
                <a:latin typeface="华文中宋" panose="02010600040101010101" pitchFamily="2" charset="-122"/>
                <a:ea typeface="华文中宋" panose="02010600040101010101" pitchFamily="2" charset="-122"/>
              </a:rPr>
              <a:t>到目的地。</a:t>
            </a:r>
            <a:endParaRPr lang="zh-CN" altLang="en-US" sz="2400" b="1" dirty="0">
              <a:latin typeface="华文中宋" panose="02010600040101010101" pitchFamily="2" charset="-122"/>
              <a:ea typeface="华文中宋" panose="02010600040101010101" pitchFamily="2" charset="-122"/>
            </a:endParaRPr>
          </a:p>
          <a:p>
            <a:pPr>
              <a:lnSpc>
                <a:spcPct val="115000"/>
              </a:lnSpc>
              <a:buFont typeface="Wingdings" panose="05000000000000000000" pitchFamily="2" charset="2"/>
              <a:buChar char="ü"/>
            </a:pPr>
            <a:r>
              <a:rPr lang="zh-CN" altLang="en-US" sz="2400" b="1" dirty="0">
                <a:ea typeface="华文中宋" panose="02010600040101010101" pitchFamily="2" charset="-122"/>
              </a:rPr>
              <a:t>总时延：</a:t>
            </a:r>
            <a:r>
              <a:rPr lang="en-US" altLang="zh-CN" sz="2400" b="1" i="1">
                <a:solidFill>
                  <a:srgbClr val="FF0000"/>
                </a:solidFill>
                <a:ea typeface="华文中宋" panose="02010600040101010101" pitchFamily="2" charset="-122"/>
              </a:rPr>
              <a:t>Q L/R</a:t>
            </a:r>
            <a:r>
              <a:rPr lang="en-US" altLang="zh-CN" sz="2400" b="1">
                <a:solidFill>
                  <a:srgbClr val="FF0000"/>
                </a:solidFill>
                <a:ea typeface="华文中宋" panose="02010600040101010101" pitchFamily="2" charset="-122"/>
              </a:rPr>
              <a:t> s</a:t>
            </a:r>
            <a:r>
              <a:rPr lang="en-US" altLang="zh-CN" sz="2400" b="1">
                <a:ea typeface="华文中宋" panose="02010600040101010101" pitchFamily="2" charset="-122"/>
              </a:rPr>
              <a:t> </a:t>
            </a:r>
            <a:endParaRPr lang="zh-CN" altLang="en-US" sz="2400" b="1" dirty="0">
              <a:ea typeface="华文中宋" panose="02010600040101010101" pitchFamily="2" charset="-122"/>
            </a:endParaRPr>
          </a:p>
        </p:txBody>
      </p:sp>
      <p:sp>
        <p:nvSpPr>
          <p:cNvPr id="265256" name="左大括号 265255"/>
          <p:cNvSpPr/>
          <p:nvPr/>
        </p:nvSpPr>
        <p:spPr>
          <a:xfrm rot="16200000">
            <a:off x="5041900" y="2755900"/>
            <a:ext cx="425450" cy="5127625"/>
          </a:xfrm>
          <a:prstGeom prst="leftBrace">
            <a:avLst>
              <a:gd name="adj1" fmla="val 100435"/>
              <a:gd name="adj2" fmla="val 50000"/>
            </a:avLst>
          </a:prstGeom>
          <a:noFill/>
          <a:ln w="28575" cap="flat" cmpd="sng">
            <a:solidFill>
              <a:srgbClr val="FF0000"/>
            </a:solidFill>
            <a:prstDash val="solid"/>
            <a:headEnd type="none" w="med" len="med"/>
            <a:tailEnd type="none" w="med" len="med"/>
          </a:ln>
        </p:spPr>
        <p:txBody>
          <a:bodyPr rot="0" vert="eaVert" wrap="none" anchor="ctr" anchorCtr="0"/>
          <a:p>
            <a:endParaRPr lang="zh-CN" altLang="en-US" dirty="0">
              <a:solidFill>
                <a:srgbClr val="FF0000"/>
              </a:solidFill>
              <a:ea typeface="宋体" pitchFamily="2" charset="-122"/>
            </a:endParaRPr>
          </a:p>
        </p:txBody>
      </p:sp>
      <p:sp>
        <p:nvSpPr>
          <p:cNvPr id="265257" name="文本框 265256"/>
          <p:cNvSpPr txBox="1"/>
          <p:nvPr/>
        </p:nvSpPr>
        <p:spPr>
          <a:xfrm>
            <a:off x="4425950" y="5776913"/>
            <a:ext cx="1552575" cy="457200"/>
          </a:xfrm>
          <a:prstGeom prst="rect">
            <a:avLst/>
          </a:prstGeom>
          <a:noFill/>
          <a:ln w="9525">
            <a:noFill/>
          </a:ln>
        </p:spPr>
        <p:txBody>
          <a:bodyPr>
            <a:spAutoFit/>
          </a:bodyPr>
          <a:p>
            <a:pPr algn="l">
              <a:spcBef>
                <a:spcPct val="50000"/>
              </a:spcBef>
            </a:pPr>
            <a:r>
              <a:rPr lang="en-US" altLang="zh-CN" b="1" i="1">
                <a:solidFill>
                  <a:srgbClr val="FF0000"/>
                </a:solidFill>
                <a:ea typeface="宋体" pitchFamily="2" charset="-122"/>
              </a:rPr>
              <a:t>Q L/R</a:t>
            </a:r>
            <a:r>
              <a:rPr lang="en-US" altLang="zh-CN">
                <a:solidFill>
                  <a:srgbClr val="FF0000"/>
                </a:solidFill>
                <a:ea typeface="宋体" pitchFamily="2" charset="-122"/>
              </a:rPr>
              <a:t> s</a:t>
            </a:r>
            <a:endParaRPr lang="zh-CN" altLang="en-US" dirty="0">
              <a:solidFill>
                <a:srgbClr val="FF0000"/>
              </a:solidFill>
              <a:ea typeface="宋体" pitchFamily="2" charset="-122"/>
            </a:endParaRPr>
          </a:p>
        </p:txBody>
      </p:sp>
      <p:grpSp>
        <p:nvGrpSpPr>
          <p:cNvPr id="265277" name="组合 265276"/>
          <p:cNvGrpSpPr/>
          <p:nvPr/>
        </p:nvGrpSpPr>
        <p:grpSpPr>
          <a:xfrm>
            <a:off x="2044700" y="4389438"/>
            <a:ext cx="6261100" cy="800100"/>
            <a:chOff x="1288" y="2765"/>
            <a:chExt cx="3944" cy="504"/>
          </a:xfrm>
        </p:grpSpPr>
        <p:sp>
          <p:nvSpPr>
            <p:cNvPr id="265274" name="直接连接符 265273"/>
            <p:cNvSpPr/>
            <p:nvPr/>
          </p:nvSpPr>
          <p:spPr>
            <a:xfrm>
              <a:off x="3880" y="2993"/>
              <a:ext cx="1120" cy="5"/>
            </a:xfrm>
            <a:prstGeom prst="line">
              <a:avLst/>
            </a:prstGeom>
            <a:ln w="9525" cap="flat" cmpd="sng">
              <a:solidFill>
                <a:schemeClr val="tx1"/>
              </a:solidFill>
              <a:prstDash val="solid"/>
              <a:headEnd type="none" w="med" len="med"/>
              <a:tailEnd type="none" w="med" len="med"/>
            </a:ln>
          </p:spPr>
        </p:sp>
        <p:sp>
          <p:nvSpPr>
            <p:cNvPr id="265221" name="直接连接符 265220"/>
            <p:cNvSpPr/>
            <p:nvPr/>
          </p:nvSpPr>
          <p:spPr>
            <a:xfrm>
              <a:off x="1665" y="2993"/>
              <a:ext cx="1950" cy="5"/>
            </a:xfrm>
            <a:prstGeom prst="line">
              <a:avLst/>
            </a:prstGeom>
            <a:ln w="19050" cap="flat" cmpd="sng">
              <a:solidFill>
                <a:schemeClr val="tx1"/>
              </a:solidFill>
              <a:prstDash val="solid"/>
              <a:headEnd type="none" w="med" len="med"/>
              <a:tailEnd type="none" w="med" len="med"/>
            </a:ln>
          </p:spPr>
        </p:sp>
        <p:graphicFrame>
          <p:nvGraphicFramePr>
            <p:cNvPr id="265222" name="对象 265221"/>
            <p:cNvGraphicFramePr/>
            <p:nvPr/>
          </p:nvGraphicFramePr>
          <p:xfrm>
            <a:off x="1288" y="2765"/>
            <a:ext cx="407" cy="336"/>
          </p:xfrm>
          <a:graphic>
            <a:graphicData uri="http://schemas.openxmlformats.org/presentationml/2006/ole">
              <mc:AlternateContent xmlns:mc="http://schemas.openxmlformats.org/markup-compatibility/2006">
                <mc:Choice xmlns:v="urn:schemas-microsoft-com:vml" Requires="v">
                  <p:oleObj spid="_x0000_s3151" name="" r:id="rId1" imgW="1305560" imgH="1082675" progId="MS_ClipArt_Gallery.2">
                    <p:embed/>
                  </p:oleObj>
                </mc:Choice>
                <mc:Fallback>
                  <p:oleObj name="" r:id="rId1" imgW="1305560" imgH="1082675" progId="MS_ClipArt_Gallery.2">
                    <p:embed/>
                    <p:pic>
                      <p:nvPicPr>
                        <p:cNvPr id="0" name="图片 3150"/>
                        <p:cNvPicPr/>
                        <p:nvPr/>
                      </p:nvPicPr>
                      <p:blipFill>
                        <a:blip r:embed="rId2"/>
                        <a:stretch>
                          <a:fillRect/>
                        </a:stretch>
                      </p:blipFill>
                      <p:spPr>
                        <a:xfrm>
                          <a:off x="1288" y="2765"/>
                          <a:ext cx="407" cy="336"/>
                        </a:xfrm>
                        <a:prstGeom prst="rect">
                          <a:avLst/>
                        </a:prstGeom>
                        <a:noFill/>
                        <a:ln w="38100">
                          <a:noFill/>
                          <a:miter/>
                        </a:ln>
                      </p:spPr>
                    </p:pic>
                  </p:oleObj>
                </mc:Fallback>
              </mc:AlternateContent>
            </a:graphicData>
          </a:graphic>
        </p:graphicFrame>
        <p:grpSp>
          <p:nvGrpSpPr>
            <p:cNvPr id="265224" name="组合 265223"/>
            <p:cNvGrpSpPr/>
            <p:nvPr/>
          </p:nvGrpSpPr>
          <p:grpSpPr>
            <a:xfrm>
              <a:off x="2146" y="2887"/>
              <a:ext cx="358" cy="179"/>
              <a:chOff x="3824" y="1838"/>
              <a:chExt cx="358" cy="179"/>
            </a:xfrm>
          </p:grpSpPr>
          <p:sp>
            <p:nvSpPr>
              <p:cNvPr id="265225" name="椭圆 265224"/>
              <p:cNvSpPr/>
              <p:nvPr/>
            </p:nvSpPr>
            <p:spPr>
              <a:xfrm>
                <a:off x="3827" y="1918"/>
                <a:ext cx="355" cy="99"/>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65226" name="直接连接符 265225"/>
              <p:cNvSpPr/>
              <p:nvPr/>
            </p:nvSpPr>
            <p:spPr>
              <a:xfrm>
                <a:off x="3827" y="1910"/>
                <a:ext cx="0" cy="61"/>
              </a:xfrm>
              <a:prstGeom prst="line">
                <a:avLst/>
              </a:prstGeom>
              <a:ln w="12700" cap="flat" cmpd="sng">
                <a:solidFill>
                  <a:schemeClr val="tx1"/>
                </a:solidFill>
                <a:prstDash val="solid"/>
                <a:headEnd type="none" w="med" len="med"/>
                <a:tailEnd type="none" w="med" len="med"/>
              </a:ln>
            </p:spPr>
          </p:sp>
          <p:sp>
            <p:nvSpPr>
              <p:cNvPr id="265227" name="直接连接符 265226"/>
              <p:cNvSpPr/>
              <p:nvPr/>
            </p:nvSpPr>
            <p:spPr>
              <a:xfrm>
                <a:off x="4182" y="1910"/>
                <a:ext cx="0" cy="61"/>
              </a:xfrm>
              <a:prstGeom prst="line">
                <a:avLst/>
              </a:prstGeom>
              <a:ln w="12700" cap="flat" cmpd="sng">
                <a:solidFill>
                  <a:schemeClr val="tx1"/>
                </a:solidFill>
                <a:prstDash val="solid"/>
                <a:headEnd type="none" w="med" len="med"/>
                <a:tailEnd type="none" w="med" len="med"/>
              </a:ln>
            </p:spPr>
          </p:sp>
          <p:sp>
            <p:nvSpPr>
              <p:cNvPr id="265228" name="矩形 265227"/>
              <p:cNvSpPr/>
              <p:nvPr/>
            </p:nvSpPr>
            <p:spPr>
              <a:xfrm>
                <a:off x="3827" y="1910"/>
                <a:ext cx="352" cy="60"/>
              </a:xfrm>
              <a:prstGeom prst="rect">
                <a:avLst/>
              </a:prstGeom>
              <a:solidFill>
                <a:srgbClr val="FFFF00"/>
              </a:solidFill>
              <a:ln w="12700">
                <a:noFill/>
              </a:ln>
            </p:spPr>
            <p:txBody>
              <a:bodyPr wrap="none" anchor="ctr" anchorCtr="0"/>
              <a:p>
                <a:endParaRPr lang="zh-CN" altLang="en-US" dirty="0">
                  <a:ea typeface="宋体" pitchFamily="2" charset="-122"/>
                </a:endParaRPr>
              </a:p>
            </p:txBody>
          </p:sp>
          <p:sp>
            <p:nvSpPr>
              <p:cNvPr id="265229" name="椭圆 265228"/>
              <p:cNvSpPr/>
              <p:nvPr/>
            </p:nvSpPr>
            <p:spPr>
              <a:xfrm>
                <a:off x="3824" y="1838"/>
                <a:ext cx="355" cy="116"/>
              </a:xfrm>
              <a:prstGeom prst="ellipse">
                <a:avLst/>
              </a:prstGeom>
              <a:solidFill>
                <a:srgbClr val="FFFF00"/>
              </a:solidFill>
              <a:ln w="12700" cap="flat" cmpd="sng">
                <a:solidFill>
                  <a:schemeClr val="tx1"/>
                </a:solidFill>
                <a:prstDash val="solid"/>
                <a:headEnd type="none" w="med" len="med"/>
                <a:tailEnd type="none" w="med" len="med"/>
              </a:ln>
            </p:spPr>
            <p:txBody>
              <a:bodyPr wrap="none" anchor="ctr" anchorCtr="0"/>
              <a:p>
                <a:endParaRPr lang="zh-CN" altLang="en-US" dirty="0">
                  <a:solidFill>
                    <a:srgbClr val="FFFF00"/>
                  </a:solidFill>
                  <a:ea typeface="宋体" pitchFamily="2" charset="-122"/>
                </a:endParaRPr>
              </a:p>
            </p:txBody>
          </p:sp>
          <p:grpSp>
            <p:nvGrpSpPr>
              <p:cNvPr id="265230" name="组合 265229"/>
              <p:cNvGrpSpPr/>
              <p:nvPr/>
            </p:nvGrpSpPr>
            <p:grpSpPr>
              <a:xfrm>
                <a:off x="3910" y="1864"/>
                <a:ext cx="176" cy="67"/>
                <a:chOff x="2848" y="848"/>
                <a:chExt cx="140" cy="98"/>
              </a:xfrm>
            </p:grpSpPr>
            <p:sp>
              <p:nvSpPr>
                <p:cNvPr id="265231" name="直接连接符 26523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32" name="直接连接符 26523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33" name="直接连接符 26523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65234" name="组合 265233"/>
              <p:cNvGrpSpPr/>
              <p:nvPr/>
            </p:nvGrpSpPr>
            <p:grpSpPr>
              <a:xfrm flipV="1">
                <a:off x="3910" y="1863"/>
                <a:ext cx="176" cy="67"/>
                <a:chOff x="2848" y="848"/>
                <a:chExt cx="140" cy="98"/>
              </a:xfrm>
            </p:grpSpPr>
            <p:sp>
              <p:nvSpPr>
                <p:cNvPr id="265235" name="直接连接符 26523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36" name="直接连接符 26523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37" name="直接连接符 26523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265238" name="组合 265237"/>
            <p:cNvGrpSpPr/>
            <p:nvPr/>
          </p:nvGrpSpPr>
          <p:grpSpPr>
            <a:xfrm>
              <a:off x="2855" y="2886"/>
              <a:ext cx="358" cy="179"/>
              <a:chOff x="3824" y="1838"/>
              <a:chExt cx="358" cy="179"/>
            </a:xfrm>
          </p:grpSpPr>
          <p:sp>
            <p:nvSpPr>
              <p:cNvPr id="265239" name="椭圆 265238"/>
              <p:cNvSpPr/>
              <p:nvPr/>
            </p:nvSpPr>
            <p:spPr>
              <a:xfrm>
                <a:off x="3827" y="1918"/>
                <a:ext cx="355" cy="99"/>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65240" name="直接连接符 265239"/>
              <p:cNvSpPr/>
              <p:nvPr/>
            </p:nvSpPr>
            <p:spPr>
              <a:xfrm>
                <a:off x="3827" y="1910"/>
                <a:ext cx="0" cy="61"/>
              </a:xfrm>
              <a:prstGeom prst="line">
                <a:avLst/>
              </a:prstGeom>
              <a:ln w="12700" cap="flat" cmpd="sng">
                <a:solidFill>
                  <a:schemeClr val="tx1"/>
                </a:solidFill>
                <a:prstDash val="solid"/>
                <a:headEnd type="none" w="med" len="med"/>
                <a:tailEnd type="none" w="med" len="med"/>
              </a:ln>
            </p:spPr>
          </p:sp>
          <p:sp>
            <p:nvSpPr>
              <p:cNvPr id="265241" name="直接连接符 265240"/>
              <p:cNvSpPr/>
              <p:nvPr/>
            </p:nvSpPr>
            <p:spPr>
              <a:xfrm>
                <a:off x="4182" y="1910"/>
                <a:ext cx="0" cy="61"/>
              </a:xfrm>
              <a:prstGeom prst="line">
                <a:avLst/>
              </a:prstGeom>
              <a:ln w="12700" cap="flat" cmpd="sng">
                <a:solidFill>
                  <a:schemeClr val="tx1"/>
                </a:solidFill>
                <a:prstDash val="solid"/>
                <a:headEnd type="none" w="med" len="med"/>
                <a:tailEnd type="none" w="med" len="med"/>
              </a:ln>
            </p:spPr>
          </p:sp>
          <p:sp>
            <p:nvSpPr>
              <p:cNvPr id="265242" name="矩形 265241"/>
              <p:cNvSpPr/>
              <p:nvPr/>
            </p:nvSpPr>
            <p:spPr>
              <a:xfrm>
                <a:off x="3827" y="1910"/>
                <a:ext cx="352" cy="60"/>
              </a:xfrm>
              <a:prstGeom prst="rect">
                <a:avLst/>
              </a:prstGeom>
              <a:solidFill>
                <a:srgbClr val="FFFF00"/>
              </a:solidFill>
              <a:ln w="12700">
                <a:noFill/>
              </a:ln>
            </p:spPr>
            <p:txBody>
              <a:bodyPr wrap="none" anchor="ctr" anchorCtr="0"/>
              <a:p>
                <a:endParaRPr lang="zh-CN" altLang="en-US" dirty="0">
                  <a:ea typeface="宋体" pitchFamily="2" charset="-122"/>
                </a:endParaRPr>
              </a:p>
            </p:txBody>
          </p:sp>
          <p:sp>
            <p:nvSpPr>
              <p:cNvPr id="265243" name="椭圆 265242"/>
              <p:cNvSpPr/>
              <p:nvPr/>
            </p:nvSpPr>
            <p:spPr>
              <a:xfrm>
                <a:off x="3824" y="1838"/>
                <a:ext cx="355" cy="116"/>
              </a:xfrm>
              <a:prstGeom prst="ellipse">
                <a:avLst/>
              </a:prstGeom>
              <a:solidFill>
                <a:srgbClr val="FFFF00"/>
              </a:solidFill>
              <a:ln w="12700" cap="flat" cmpd="sng">
                <a:solidFill>
                  <a:schemeClr val="tx1"/>
                </a:solidFill>
                <a:prstDash val="solid"/>
                <a:headEnd type="none" w="med" len="med"/>
                <a:tailEnd type="none" w="med" len="med"/>
              </a:ln>
            </p:spPr>
            <p:txBody>
              <a:bodyPr wrap="none" anchor="ctr" anchorCtr="0"/>
              <a:p>
                <a:endParaRPr lang="zh-CN" altLang="en-US" dirty="0">
                  <a:solidFill>
                    <a:srgbClr val="FFFF00"/>
                  </a:solidFill>
                  <a:ea typeface="宋体" pitchFamily="2" charset="-122"/>
                </a:endParaRPr>
              </a:p>
            </p:txBody>
          </p:sp>
          <p:grpSp>
            <p:nvGrpSpPr>
              <p:cNvPr id="265244" name="组合 265243"/>
              <p:cNvGrpSpPr/>
              <p:nvPr/>
            </p:nvGrpSpPr>
            <p:grpSpPr>
              <a:xfrm>
                <a:off x="3910" y="1864"/>
                <a:ext cx="176" cy="67"/>
                <a:chOff x="2848" y="848"/>
                <a:chExt cx="140" cy="98"/>
              </a:xfrm>
            </p:grpSpPr>
            <p:sp>
              <p:nvSpPr>
                <p:cNvPr id="265245" name="直接连接符 26524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46" name="直接连接符 26524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47" name="直接连接符 26524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65248" name="组合 265247"/>
              <p:cNvGrpSpPr/>
              <p:nvPr/>
            </p:nvGrpSpPr>
            <p:grpSpPr>
              <a:xfrm flipV="1">
                <a:off x="3910" y="1863"/>
                <a:ext cx="176" cy="67"/>
                <a:chOff x="2848" y="848"/>
                <a:chExt cx="140" cy="98"/>
              </a:xfrm>
            </p:grpSpPr>
            <p:sp>
              <p:nvSpPr>
                <p:cNvPr id="265249" name="直接连接符 26524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50" name="直接连接符 26524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51" name="直接连接符 26525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265252" name="文本框 265251"/>
            <p:cNvSpPr txBox="1"/>
            <p:nvPr/>
          </p:nvSpPr>
          <p:spPr>
            <a:xfrm>
              <a:off x="1795" y="2977"/>
              <a:ext cx="217" cy="250"/>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R</a:t>
              </a:r>
              <a:endParaRPr lang="en-US" altLang="zh-CN">
                <a:ea typeface="宋体" pitchFamily="2" charset="-122"/>
              </a:endParaRPr>
            </a:p>
          </p:txBody>
        </p:sp>
        <p:sp>
          <p:nvSpPr>
            <p:cNvPr id="265253" name="文本框 265252"/>
            <p:cNvSpPr txBox="1"/>
            <p:nvPr/>
          </p:nvSpPr>
          <p:spPr>
            <a:xfrm>
              <a:off x="2534" y="2967"/>
              <a:ext cx="217" cy="250"/>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R</a:t>
              </a:r>
              <a:endParaRPr lang="en-US" altLang="zh-CN">
                <a:ea typeface="宋体" pitchFamily="2" charset="-122"/>
              </a:endParaRPr>
            </a:p>
          </p:txBody>
        </p:sp>
        <p:sp>
          <p:nvSpPr>
            <p:cNvPr id="265254" name="文本框 265253"/>
            <p:cNvSpPr txBox="1"/>
            <p:nvPr/>
          </p:nvSpPr>
          <p:spPr>
            <a:xfrm>
              <a:off x="3277" y="2971"/>
              <a:ext cx="217" cy="250"/>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R</a:t>
              </a:r>
              <a:endParaRPr lang="en-US" altLang="zh-CN">
                <a:ea typeface="宋体" pitchFamily="2" charset="-122"/>
              </a:endParaRPr>
            </a:p>
          </p:txBody>
        </p:sp>
        <p:sp>
          <p:nvSpPr>
            <p:cNvPr id="265255" name="矩形 265254"/>
            <p:cNvSpPr/>
            <p:nvPr/>
          </p:nvSpPr>
          <p:spPr>
            <a:xfrm>
              <a:off x="1560" y="2773"/>
              <a:ext cx="306" cy="1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a:latin typeface="Comic Sans MS" panose="030F0902030302020204" charset="0"/>
                  <a:ea typeface="宋体" pitchFamily="2" charset="-122"/>
                </a:rPr>
                <a:t>L</a:t>
              </a:r>
              <a:endParaRPr lang="en-US" altLang="zh-CN">
                <a:ea typeface="宋体" pitchFamily="2" charset="-122"/>
              </a:endParaRPr>
            </a:p>
          </p:txBody>
        </p:sp>
        <p:graphicFrame>
          <p:nvGraphicFramePr>
            <p:cNvPr id="265258" name="对象 265257"/>
            <p:cNvGraphicFramePr/>
            <p:nvPr/>
          </p:nvGraphicFramePr>
          <p:xfrm>
            <a:off x="4825" y="2834"/>
            <a:ext cx="407" cy="336"/>
          </p:xfrm>
          <a:graphic>
            <a:graphicData uri="http://schemas.openxmlformats.org/presentationml/2006/ole">
              <mc:AlternateContent xmlns:mc="http://schemas.openxmlformats.org/markup-compatibility/2006">
                <mc:Choice xmlns:v="urn:schemas-microsoft-com:vml" Requires="v">
                  <p:oleObj spid="_x0000_s3152" name="" r:id="rId3" imgW="1305560" imgH="1082675" progId="MS_ClipArt_Gallery.2">
                    <p:embed/>
                  </p:oleObj>
                </mc:Choice>
                <mc:Fallback>
                  <p:oleObj name="" r:id="rId3" imgW="1305560" imgH="1082675" progId="MS_ClipArt_Gallery.2">
                    <p:embed/>
                    <p:pic>
                      <p:nvPicPr>
                        <p:cNvPr id="0" name="图片 3151"/>
                        <p:cNvPicPr/>
                        <p:nvPr/>
                      </p:nvPicPr>
                      <p:blipFill>
                        <a:blip r:embed="rId2"/>
                        <a:stretch>
                          <a:fillRect/>
                        </a:stretch>
                      </p:blipFill>
                      <p:spPr>
                        <a:xfrm>
                          <a:off x="4825" y="2834"/>
                          <a:ext cx="407" cy="336"/>
                        </a:xfrm>
                        <a:prstGeom prst="rect">
                          <a:avLst/>
                        </a:prstGeom>
                        <a:noFill/>
                        <a:ln w="38100">
                          <a:noFill/>
                          <a:miter/>
                        </a:ln>
                      </p:spPr>
                    </p:pic>
                  </p:oleObj>
                </mc:Fallback>
              </mc:AlternateContent>
            </a:graphicData>
          </a:graphic>
        </p:graphicFrame>
        <p:grpSp>
          <p:nvGrpSpPr>
            <p:cNvPr id="265259" name="组合 265258"/>
            <p:cNvGrpSpPr/>
            <p:nvPr/>
          </p:nvGrpSpPr>
          <p:grpSpPr>
            <a:xfrm>
              <a:off x="4002" y="2903"/>
              <a:ext cx="358" cy="179"/>
              <a:chOff x="3824" y="1838"/>
              <a:chExt cx="358" cy="179"/>
            </a:xfrm>
          </p:grpSpPr>
          <p:sp>
            <p:nvSpPr>
              <p:cNvPr id="265260" name="椭圆 265259"/>
              <p:cNvSpPr/>
              <p:nvPr/>
            </p:nvSpPr>
            <p:spPr>
              <a:xfrm>
                <a:off x="3827" y="1918"/>
                <a:ext cx="355" cy="99"/>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65261" name="直接连接符 265260"/>
              <p:cNvSpPr/>
              <p:nvPr/>
            </p:nvSpPr>
            <p:spPr>
              <a:xfrm>
                <a:off x="3827" y="1910"/>
                <a:ext cx="0" cy="61"/>
              </a:xfrm>
              <a:prstGeom prst="line">
                <a:avLst/>
              </a:prstGeom>
              <a:ln w="12700" cap="flat" cmpd="sng">
                <a:solidFill>
                  <a:schemeClr val="tx1"/>
                </a:solidFill>
                <a:prstDash val="solid"/>
                <a:headEnd type="none" w="med" len="med"/>
                <a:tailEnd type="none" w="med" len="med"/>
              </a:ln>
            </p:spPr>
          </p:sp>
          <p:sp>
            <p:nvSpPr>
              <p:cNvPr id="265262" name="直接连接符 265261"/>
              <p:cNvSpPr/>
              <p:nvPr/>
            </p:nvSpPr>
            <p:spPr>
              <a:xfrm>
                <a:off x="4182" y="1910"/>
                <a:ext cx="0" cy="61"/>
              </a:xfrm>
              <a:prstGeom prst="line">
                <a:avLst/>
              </a:prstGeom>
              <a:ln w="12700" cap="flat" cmpd="sng">
                <a:solidFill>
                  <a:schemeClr val="tx1"/>
                </a:solidFill>
                <a:prstDash val="solid"/>
                <a:headEnd type="none" w="med" len="med"/>
                <a:tailEnd type="none" w="med" len="med"/>
              </a:ln>
            </p:spPr>
          </p:sp>
          <p:sp>
            <p:nvSpPr>
              <p:cNvPr id="265263" name="矩形 265262"/>
              <p:cNvSpPr/>
              <p:nvPr/>
            </p:nvSpPr>
            <p:spPr>
              <a:xfrm>
                <a:off x="3827" y="1910"/>
                <a:ext cx="352" cy="60"/>
              </a:xfrm>
              <a:prstGeom prst="rect">
                <a:avLst/>
              </a:prstGeom>
              <a:solidFill>
                <a:srgbClr val="FFFF00"/>
              </a:solidFill>
              <a:ln w="12700">
                <a:noFill/>
              </a:ln>
            </p:spPr>
            <p:txBody>
              <a:bodyPr wrap="none" anchor="ctr" anchorCtr="0"/>
              <a:p>
                <a:endParaRPr lang="zh-CN" altLang="en-US" dirty="0">
                  <a:ea typeface="宋体" pitchFamily="2" charset="-122"/>
                </a:endParaRPr>
              </a:p>
            </p:txBody>
          </p:sp>
          <p:sp>
            <p:nvSpPr>
              <p:cNvPr id="265264" name="椭圆 265263"/>
              <p:cNvSpPr/>
              <p:nvPr/>
            </p:nvSpPr>
            <p:spPr>
              <a:xfrm>
                <a:off x="3824" y="1838"/>
                <a:ext cx="355" cy="116"/>
              </a:xfrm>
              <a:prstGeom prst="ellipse">
                <a:avLst/>
              </a:prstGeom>
              <a:solidFill>
                <a:srgbClr val="FFFF00"/>
              </a:solidFill>
              <a:ln w="12700" cap="flat" cmpd="sng">
                <a:solidFill>
                  <a:schemeClr val="tx1"/>
                </a:solidFill>
                <a:prstDash val="solid"/>
                <a:headEnd type="none" w="med" len="med"/>
                <a:tailEnd type="none" w="med" len="med"/>
              </a:ln>
            </p:spPr>
            <p:txBody>
              <a:bodyPr wrap="none" anchor="ctr" anchorCtr="0"/>
              <a:p>
                <a:endParaRPr lang="zh-CN" altLang="en-US" dirty="0">
                  <a:solidFill>
                    <a:srgbClr val="FFFF00"/>
                  </a:solidFill>
                  <a:ea typeface="宋体" pitchFamily="2" charset="-122"/>
                </a:endParaRPr>
              </a:p>
            </p:txBody>
          </p:sp>
          <p:grpSp>
            <p:nvGrpSpPr>
              <p:cNvPr id="265265" name="组合 265264"/>
              <p:cNvGrpSpPr/>
              <p:nvPr/>
            </p:nvGrpSpPr>
            <p:grpSpPr>
              <a:xfrm>
                <a:off x="3910" y="1864"/>
                <a:ext cx="176" cy="67"/>
                <a:chOff x="2848" y="848"/>
                <a:chExt cx="140" cy="98"/>
              </a:xfrm>
            </p:grpSpPr>
            <p:sp>
              <p:nvSpPr>
                <p:cNvPr id="265266" name="直接连接符 2652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67" name="直接连接符 2652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68" name="直接连接符 2652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65269" name="组合 265268"/>
              <p:cNvGrpSpPr/>
              <p:nvPr/>
            </p:nvGrpSpPr>
            <p:grpSpPr>
              <a:xfrm flipV="1">
                <a:off x="3910" y="1863"/>
                <a:ext cx="176" cy="67"/>
                <a:chOff x="2848" y="848"/>
                <a:chExt cx="140" cy="98"/>
              </a:xfrm>
            </p:grpSpPr>
            <p:sp>
              <p:nvSpPr>
                <p:cNvPr id="265270" name="直接连接符 2652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65271" name="直接连接符 2652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65272" name="直接连接符 2652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265273" name="文本框 265272"/>
            <p:cNvSpPr txBox="1"/>
            <p:nvPr/>
          </p:nvSpPr>
          <p:spPr>
            <a:xfrm>
              <a:off x="4396" y="3019"/>
              <a:ext cx="217" cy="250"/>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R</a:t>
              </a:r>
              <a:endParaRPr lang="en-US" altLang="zh-CN">
                <a:ea typeface="宋体" pitchFamily="2" charset="-122"/>
              </a:endParaRPr>
            </a:p>
          </p:txBody>
        </p:sp>
        <p:sp>
          <p:nvSpPr>
            <p:cNvPr id="265275" name="文本框 265274"/>
            <p:cNvSpPr txBox="1"/>
            <p:nvPr/>
          </p:nvSpPr>
          <p:spPr>
            <a:xfrm>
              <a:off x="3615" y="2794"/>
              <a:ext cx="387" cy="288"/>
            </a:xfrm>
            <a:prstGeom prst="rect">
              <a:avLst/>
            </a:prstGeom>
            <a:noFill/>
            <a:ln w="9525">
              <a:noFill/>
            </a:ln>
          </p:spPr>
          <p:txBody>
            <a:bodyPr>
              <a:spAutoFit/>
            </a:bodyPr>
            <a:p>
              <a:pPr algn="l">
                <a:spcBef>
                  <a:spcPct val="50000"/>
                </a:spcBef>
              </a:pPr>
              <a:r>
                <a:rPr lang="en-US" altLang="zh-CN" b="1">
                  <a:latin typeface="Times New Roman" panose="02020503050405090304" charset="0"/>
                  <a:ea typeface="宋体" pitchFamily="2" charset="-122"/>
                </a:rPr>
                <a:t>…</a:t>
              </a:r>
              <a:endParaRPr lang="zh-CN" altLang="en-US" b="1" dirty="0">
                <a:ea typeface="宋体" pitchFamily="2" charset="-122"/>
              </a:endParaRPr>
            </a:p>
          </p:txBody>
        </p:sp>
      </p:grpSp>
      <p:sp>
        <p:nvSpPr>
          <p:cNvPr id="265276" name="圆角矩形标注 265275"/>
          <p:cNvSpPr/>
          <p:nvPr/>
        </p:nvSpPr>
        <p:spPr>
          <a:xfrm>
            <a:off x="4357688" y="3378200"/>
            <a:ext cx="1179512" cy="654050"/>
          </a:xfrm>
          <a:prstGeom prst="wedgeRoundRectCallout">
            <a:avLst>
              <a:gd name="adj1" fmla="val -59958"/>
              <a:gd name="adj2" fmla="val 147329"/>
              <a:gd name="adj3" fmla="val 16667"/>
            </a:avLst>
          </a:prstGeom>
          <a:solidFill>
            <a:schemeClr val="accent1"/>
          </a:solidFill>
          <a:ln w="9525" cap="flat" cmpd="sng">
            <a:solidFill>
              <a:schemeClr val="tx1"/>
            </a:solidFill>
            <a:prstDash val="solid"/>
            <a:miter/>
            <a:headEnd type="none" w="med" len="med"/>
            <a:tailEnd type="none" w="med" len="med"/>
          </a:ln>
        </p:spPr>
        <p:txBody>
          <a:bodyPr/>
          <a:p>
            <a:pPr algn="l" eaLnBrk="1">
              <a:lnSpc>
                <a:spcPct val="115000"/>
              </a:lnSpc>
              <a:spcBef>
                <a:spcPct val="20000"/>
              </a:spcBef>
              <a:buClr>
                <a:schemeClr val="accent2"/>
              </a:buClr>
              <a:buSzPct val="85000"/>
              <a:buFont typeface="Wingdings" panose="05000000000000000000" pitchFamily="2" charset="2"/>
            </a:pPr>
            <a:r>
              <a:rPr lang="en-US" altLang="zh-CN" b="1" i="1">
                <a:solidFill>
                  <a:srgbClr val="FF0000"/>
                </a:solidFill>
                <a:ea typeface="宋体" pitchFamily="2" charset="-122"/>
              </a:rPr>
              <a:t>L/R </a:t>
            </a:r>
            <a:r>
              <a:rPr lang="en-US" altLang="zh-CN" b="1">
                <a:solidFill>
                  <a:srgbClr val="FF0000"/>
                </a:solidFill>
                <a:ea typeface="宋体" pitchFamily="2" charset="-122"/>
              </a:rPr>
              <a:t>s</a:t>
            </a:r>
            <a:endParaRPr lang="zh-CN" altLang="en-US" b="1" dirty="0">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5277"/>
                                        </p:tgtEl>
                                        <p:attrNameLst>
                                          <p:attrName>style.visibility</p:attrName>
                                        </p:attrNameLst>
                                      </p:cBhvr>
                                      <p:to>
                                        <p:strVal val="visible"/>
                                      </p:to>
                                    </p:set>
                                    <p:animEffect transition="in" filter="dissolve">
                                      <p:cBhvr>
                                        <p:cTn id="7" dur="500"/>
                                        <p:tgtEl>
                                          <p:spTgt spid="2652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5256"/>
                                        </p:tgtEl>
                                        <p:attrNameLst>
                                          <p:attrName>style.visibility</p:attrName>
                                        </p:attrNameLst>
                                      </p:cBhvr>
                                      <p:to>
                                        <p:strVal val="visible"/>
                                      </p:to>
                                    </p:set>
                                    <p:animEffect transition="in" filter="dissolve">
                                      <p:cBhvr>
                                        <p:cTn id="12" dur="500"/>
                                        <p:tgtEl>
                                          <p:spTgt spid="2652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5219">
                                            <p:txEl>
                                              <p:charRg st="49" end="65"/>
                                            </p:txEl>
                                          </p:spTgt>
                                        </p:tgtEl>
                                        <p:attrNameLst>
                                          <p:attrName>style.visibility</p:attrName>
                                        </p:attrNameLst>
                                      </p:cBhvr>
                                      <p:to>
                                        <p:strVal val="visible"/>
                                      </p:to>
                                    </p:set>
                                    <p:animEffect transition="in" filter="blinds(horizontal)">
                                      <p:cBhvr>
                                        <p:cTn id="17" dur="500"/>
                                        <p:tgtEl>
                                          <p:spTgt spid="265219">
                                            <p:txEl>
                                              <p:charRg st="49" end="6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5276"/>
                                        </p:tgtEl>
                                        <p:attrNameLst>
                                          <p:attrName>style.visibility</p:attrName>
                                        </p:attrNameLst>
                                      </p:cBhvr>
                                      <p:to>
                                        <p:strVal val="visible"/>
                                      </p:to>
                                    </p:set>
                                    <p:animEffect transition="in" filter="dissolve">
                                      <p:cBhvr>
                                        <p:cTn id="22" dur="500"/>
                                        <p:tgtEl>
                                          <p:spTgt spid="2652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5219">
                                            <p:txEl>
                                              <p:charRg st="65" end="86"/>
                                            </p:txEl>
                                          </p:spTgt>
                                        </p:tgtEl>
                                        <p:attrNameLst>
                                          <p:attrName>style.visibility</p:attrName>
                                        </p:attrNameLst>
                                      </p:cBhvr>
                                      <p:to>
                                        <p:strVal val="visible"/>
                                      </p:to>
                                    </p:set>
                                    <p:animEffect transition="in" filter="blinds(horizontal)">
                                      <p:cBhvr>
                                        <p:cTn id="27" dur="500"/>
                                        <p:tgtEl>
                                          <p:spTgt spid="265219">
                                            <p:txEl>
                                              <p:charRg st="65" end="8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65219">
                                            <p:txEl>
                                              <p:charRg st="86" end="99"/>
                                            </p:txEl>
                                          </p:spTgt>
                                        </p:tgtEl>
                                        <p:attrNameLst>
                                          <p:attrName>style.visibility</p:attrName>
                                        </p:attrNameLst>
                                      </p:cBhvr>
                                      <p:to>
                                        <p:strVal val="visible"/>
                                      </p:to>
                                    </p:set>
                                    <p:animEffect transition="in" filter="blinds(horizontal)">
                                      <p:cBhvr>
                                        <p:cTn id="30" dur="500"/>
                                        <p:tgtEl>
                                          <p:spTgt spid="265219">
                                            <p:txEl>
                                              <p:charRg st="86" end="9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65257"/>
                                        </p:tgtEl>
                                        <p:attrNameLst>
                                          <p:attrName>style.visibility</p:attrName>
                                        </p:attrNameLst>
                                      </p:cBhvr>
                                      <p:to>
                                        <p:strVal val="visible"/>
                                      </p:to>
                                    </p:set>
                                    <p:animEffect transition="in" filter="dissolve">
                                      <p:cBhvr>
                                        <p:cTn id="35" dur="500"/>
                                        <p:tgtEl>
                                          <p:spTgt spid="265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56" grpId="0" bldLvl="0" animBg="1"/>
      <p:bldP spid="265257" grpId="0"/>
      <p:bldP spid="26527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2465" name="Group 228"/>
          <p:cNvGrpSpPr/>
          <p:nvPr/>
        </p:nvGrpSpPr>
        <p:grpSpPr>
          <a:xfrm>
            <a:off x="2303463" y="2090738"/>
            <a:ext cx="1187450" cy="554037"/>
            <a:chOff x="4650" y="1129"/>
            <a:chExt cx="246" cy="95"/>
          </a:xfrm>
        </p:grpSpPr>
        <p:sp>
          <p:nvSpPr>
            <p:cNvPr id="6253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6254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6254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62542" name="Group 232"/>
            <p:cNvGrpSpPr/>
            <p:nvPr/>
          </p:nvGrpSpPr>
          <p:grpSpPr>
            <a:xfrm>
              <a:off x="4699" y="1145"/>
              <a:ext cx="138" cy="29"/>
              <a:chOff x="2468" y="1332"/>
              <a:chExt cx="310" cy="60"/>
            </a:xfrm>
          </p:grpSpPr>
          <p:sp>
            <p:nvSpPr>
              <p:cNvPr id="62545"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2546"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sp>
          <p:nvSpPr>
            <p:cNvPr id="62543"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62544"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grpSp>
        <p:nvGrpSpPr>
          <p:cNvPr id="62466" name="Group 105"/>
          <p:cNvGrpSpPr/>
          <p:nvPr/>
        </p:nvGrpSpPr>
        <p:grpSpPr>
          <a:xfrm>
            <a:off x="6764338" y="2314575"/>
            <a:ext cx="779462" cy="679450"/>
            <a:chOff x="-44" y="1473"/>
            <a:chExt cx="981" cy="1105"/>
          </a:xfrm>
        </p:grpSpPr>
        <p:pic>
          <p:nvPicPr>
            <p:cNvPr id="62537" name="Picture 106"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62538" name="Freeform 107"/>
            <p:cNvSpPr/>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62468" name="Rectangle 2"/>
          <p:cNvSpPr>
            <a:spLocks noGrp="1"/>
          </p:cNvSpPr>
          <p:nvPr>
            <p:ph type="title" idx="4294967295"/>
          </p:nvPr>
        </p:nvSpPr>
        <p:spPr>
          <a:xfrm>
            <a:off x="252413" y="130175"/>
            <a:ext cx="8447087" cy="1143000"/>
          </a:xfrm>
        </p:spPr>
        <p:txBody>
          <a:bodyPr vert="horz" wrap="square" lIns="91440" tIns="45720" rIns="91440" bIns="45720" anchor="ctr" anchorCtr="0"/>
          <a:p>
            <a:pPr eaLnBrk="1" hangingPunct="1"/>
            <a:r>
              <a:rPr lang="zh-CN" altLang="en-US" sz="3600"/>
              <a:t>分组交换：排队时延与丢包</a:t>
            </a:r>
            <a:endParaRPr lang="zh-CN" altLang="en-US" sz="3600"/>
          </a:p>
        </p:txBody>
      </p:sp>
      <p:sp>
        <p:nvSpPr>
          <p:cNvPr id="62469" name="Line 230"/>
          <p:cNvSpPr/>
          <p:nvPr/>
        </p:nvSpPr>
        <p:spPr>
          <a:xfrm>
            <a:off x="3467100" y="2303463"/>
            <a:ext cx="0" cy="228600"/>
          </a:xfrm>
          <a:prstGeom prst="line">
            <a:avLst/>
          </a:prstGeom>
          <a:ln w="12700">
            <a:noFill/>
          </a:ln>
        </p:spPr>
      </p:sp>
      <p:sp>
        <p:nvSpPr>
          <p:cNvPr id="62470" name="Line 276"/>
          <p:cNvSpPr/>
          <p:nvPr/>
        </p:nvSpPr>
        <p:spPr>
          <a:xfrm>
            <a:off x="1590675" y="1971675"/>
            <a:ext cx="744538" cy="385763"/>
          </a:xfrm>
          <a:prstGeom prst="line">
            <a:avLst/>
          </a:prstGeom>
          <a:ln w="19050" cap="flat" cmpd="sng">
            <a:solidFill>
              <a:schemeClr val="tx1"/>
            </a:solidFill>
            <a:prstDash val="solid"/>
            <a:headEnd type="none" w="med" len="med"/>
            <a:tailEnd type="none" w="med" len="med"/>
          </a:ln>
        </p:spPr>
      </p:sp>
      <p:sp>
        <p:nvSpPr>
          <p:cNvPr id="62471" name="Line 277"/>
          <p:cNvSpPr/>
          <p:nvPr/>
        </p:nvSpPr>
        <p:spPr>
          <a:xfrm flipV="1">
            <a:off x="1735138" y="2457450"/>
            <a:ext cx="577850" cy="504825"/>
          </a:xfrm>
          <a:prstGeom prst="line">
            <a:avLst/>
          </a:prstGeom>
          <a:ln w="19050" cap="flat" cmpd="sng">
            <a:solidFill>
              <a:schemeClr val="tx1"/>
            </a:solidFill>
            <a:prstDash val="solid"/>
            <a:headEnd type="none" w="med" len="med"/>
            <a:tailEnd type="none" w="med" len="med"/>
          </a:ln>
        </p:spPr>
      </p:sp>
      <p:sp>
        <p:nvSpPr>
          <p:cNvPr id="62472" name="Line 278"/>
          <p:cNvSpPr/>
          <p:nvPr/>
        </p:nvSpPr>
        <p:spPr>
          <a:xfrm>
            <a:off x="3432175" y="2398713"/>
            <a:ext cx="2016125" cy="1587"/>
          </a:xfrm>
          <a:prstGeom prst="line">
            <a:avLst/>
          </a:prstGeom>
          <a:ln w="19050" cap="flat" cmpd="sng">
            <a:solidFill>
              <a:schemeClr val="tx1"/>
            </a:solidFill>
            <a:prstDash val="solid"/>
            <a:headEnd type="none" w="med" len="med"/>
            <a:tailEnd type="none" w="med" len="med"/>
          </a:ln>
        </p:spPr>
      </p:sp>
      <p:sp>
        <p:nvSpPr>
          <p:cNvPr id="62473" name="Line 279"/>
          <p:cNvSpPr/>
          <p:nvPr/>
        </p:nvSpPr>
        <p:spPr>
          <a:xfrm flipH="1" flipV="1">
            <a:off x="6035675" y="2581275"/>
            <a:ext cx="9525" cy="363538"/>
          </a:xfrm>
          <a:prstGeom prst="line">
            <a:avLst/>
          </a:prstGeom>
          <a:ln w="19050" cap="flat" cmpd="sng">
            <a:solidFill>
              <a:schemeClr val="tx1"/>
            </a:solidFill>
            <a:prstDash val="solid"/>
            <a:headEnd type="none" w="med" len="med"/>
            <a:tailEnd type="none" w="med" len="med"/>
          </a:ln>
        </p:spPr>
      </p:sp>
      <p:sp>
        <p:nvSpPr>
          <p:cNvPr id="62474" name="Line 280"/>
          <p:cNvSpPr/>
          <p:nvPr/>
        </p:nvSpPr>
        <p:spPr>
          <a:xfrm flipV="1">
            <a:off x="6508750" y="2030413"/>
            <a:ext cx="604838" cy="307975"/>
          </a:xfrm>
          <a:prstGeom prst="line">
            <a:avLst/>
          </a:prstGeom>
          <a:ln w="19050" cap="flat" cmpd="sng">
            <a:solidFill>
              <a:schemeClr val="tx1"/>
            </a:solidFill>
            <a:prstDash val="solid"/>
            <a:headEnd type="none" w="med" len="med"/>
            <a:tailEnd type="none" w="med" len="med"/>
          </a:ln>
        </p:spPr>
      </p:sp>
      <p:sp>
        <p:nvSpPr>
          <p:cNvPr id="62475" name="Rectangle 287"/>
          <p:cNvSpPr/>
          <p:nvPr/>
        </p:nvSpPr>
        <p:spPr>
          <a:xfrm>
            <a:off x="363061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76" name="Rectangle 288"/>
          <p:cNvSpPr/>
          <p:nvPr/>
        </p:nvSpPr>
        <p:spPr>
          <a:xfrm>
            <a:off x="379253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77" name="Rectangle 289"/>
          <p:cNvSpPr/>
          <p:nvPr/>
        </p:nvSpPr>
        <p:spPr>
          <a:xfrm>
            <a:off x="395446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78" name="Rectangle 290"/>
          <p:cNvSpPr/>
          <p:nvPr/>
        </p:nvSpPr>
        <p:spPr>
          <a:xfrm>
            <a:off x="4116388"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79" name="Rectangle 291"/>
          <p:cNvSpPr/>
          <p:nvPr/>
        </p:nvSpPr>
        <p:spPr>
          <a:xfrm>
            <a:off x="4278313"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80" name="Rectangle 292"/>
          <p:cNvSpPr/>
          <p:nvPr/>
        </p:nvSpPr>
        <p:spPr>
          <a:xfrm>
            <a:off x="464978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81" name="Rectangle 293"/>
          <p:cNvSpPr/>
          <p:nvPr/>
        </p:nvSpPr>
        <p:spPr>
          <a:xfrm>
            <a:off x="5087938" y="21812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62482" name="Group 311"/>
          <p:cNvGrpSpPr/>
          <p:nvPr/>
        </p:nvGrpSpPr>
        <p:grpSpPr>
          <a:xfrm>
            <a:off x="2786063" y="2262188"/>
            <a:ext cx="633412" cy="200025"/>
            <a:chOff x="1800" y="1425"/>
            <a:chExt cx="399" cy="126"/>
          </a:xfrm>
        </p:grpSpPr>
        <p:sp>
          <p:nvSpPr>
            <p:cNvPr id="62533" name="Rectangle 294"/>
            <p:cNvSpPr/>
            <p:nvPr/>
          </p:nvSpPr>
          <p:spPr>
            <a:xfrm>
              <a:off x="1800"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534" name="Rectangle 295"/>
            <p:cNvSpPr/>
            <p:nvPr/>
          </p:nvSpPr>
          <p:spPr>
            <a:xfrm>
              <a:off x="1902" y="1425"/>
              <a:ext cx="93" cy="12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535" name="Rectangle 296"/>
            <p:cNvSpPr/>
            <p:nvPr/>
          </p:nvSpPr>
          <p:spPr>
            <a:xfrm>
              <a:off x="2004"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536" name="Rectangle 297"/>
            <p:cNvSpPr/>
            <p:nvPr/>
          </p:nvSpPr>
          <p:spPr>
            <a:xfrm>
              <a:off x="2106"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62483" name="Rectangle 298"/>
          <p:cNvSpPr/>
          <p:nvPr/>
        </p:nvSpPr>
        <p:spPr>
          <a:xfrm>
            <a:off x="2128838" y="21621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84" name="Rectangle 299"/>
          <p:cNvSpPr/>
          <p:nvPr/>
        </p:nvSpPr>
        <p:spPr>
          <a:xfrm>
            <a:off x="1909763" y="27336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62485" name="Line 300"/>
          <p:cNvSpPr/>
          <p:nvPr/>
        </p:nvSpPr>
        <p:spPr>
          <a:xfrm>
            <a:off x="2090738" y="2111375"/>
            <a:ext cx="246062" cy="0"/>
          </a:xfrm>
          <a:prstGeom prst="line">
            <a:avLst/>
          </a:prstGeom>
          <a:ln w="9525" cap="flat" cmpd="sng">
            <a:solidFill>
              <a:schemeClr val="tx1"/>
            </a:solidFill>
            <a:prstDash val="solid"/>
            <a:headEnd type="none" w="med" len="med"/>
            <a:tailEnd type="triangle" w="med" len="med"/>
          </a:ln>
        </p:spPr>
      </p:sp>
      <p:sp>
        <p:nvSpPr>
          <p:cNvPr id="62486" name="Line 301"/>
          <p:cNvSpPr/>
          <p:nvPr/>
        </p:nvSpPr>
        <p:spPr>
          <a:xfrm flipV="1">
            <a:off x="2092325" y="2582863"/>
            <a:ext cx="174625" cy="180975"/>
          </a:xfrm>
          <a:prstGeom prst="line">
            <a:avLst/>
          </a:prstGeom>
          <a:ln w="9525" cap="flat" cmpd="sng">
            <a:solidFill>
              <a:schemeClr val="tx1"/>
            </a:solidFill>
            <a:prstDash val="solid"/>
            <a:headEnd type="none" w="med" len="med"/>
            <a:tailEnd type="triangle" w="med" len="med"/>
          </a:ln>
        </p:spPr>
      </p:sp>
      <p:sp>
        <p:nvSpPr>
          <p:cNvPr id="62487" name="Line 302"/>
          <p:cNvSpPr/>
          <p:nvPr/>
        </p:nvSpPr>
        <p:spPr>
          <a:xfrm>
            <a:off x="4011613" y="2076450"/>
            <a:ext cx="1062037" cy="0"/>
          </a:xfrm>
          <a:prstGeom prst="line">
            <a:avLst/>
          </a:prstGeom>
          <a:ln w="9525" cap="flat" cmpd="sng">
            <a:solidFill>
              <a:schemeClr val="tx1"/>
            </a:solidFill>
            <a:prstDash val="solid"/>
            <a:headEnd type="none" w="med" len="med"/>
            <a:tailEnd type="triangle" w="med" len="med"/>
          </a:ln>
        </p:spPr>
      </p:sp>
      <p:sp>
        <p:nvSpPr>
          <p:cNvPr id="62488" name="Text Box 303"/>
          <p:cNvSpPr txBox="1"/>
          <p:nvPr/>
        </p:nvSpPr>
        <p:spPr>
          <a:xfrm>
            <a:off x="749300" y="1633538"/>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solidFill>
                  <a:srgbClr val="006600"/>
                </a:solidFill>
                <a:latin typeface="Arial" panose="020B0604020202090204" pitchFamily="34" charset="0"/>
              </a:rPr>
              <a:t>A</a:t>
            </a:r>
            <a:endParaRPr lang="en-US" altLang="zh-CN" sz="2400">
              <a:solidFill>
                <a:srgbClr val="006600"/>
              </a:solidFill>
              <a:latin typeface="Arial" panose="020B0604020202090204" pitchFamily="34" charset="0"/>
            </a:endParaRPr>
          </a:p>
        </p:txBody>
      </p:sp>
      <p:sp>
        <p:nvSpPr>
          <p:cNvPr id="62489" name="Text Box 304"/>
          <p:cNvSpPr txBox="1"/>
          <p:nvPr/>
        </p:nvSpPr>
        <p:spPr>
          <a:xfrm>
            <a:off x="889000" y="2608263"/>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solidFill>
                  <a:srgbClr val="000099"/>
                </a:solidFill>
                <a:latin typeface="Arial" panose="020B0604020202090204" pitchFamily="34" charset="0"/>
              </a:rPr>
              <a:t>B</a:t>
            </a:r>
            <a:endParaRPr lang="en-US" altLang="zh-CN" sz="2400">
              <a:solidFill>
                <a:srgbClr val="000099"/>
              </a:solidFill>
              <a:latin typeface="Arial" panose="020B0604020202090204" pitchFamily="34" charset="0"/>
            </a:endParaRPr>
          </a:p>
        </p:txBody>
      </p:sp>
      <p:sp>
        <p:nvSpPr>
          <p:cNvPr id="62490" name="Text Box 305"/>
          <p:cNvSpPr txBox="1"/>
          <p:nvPr/>
        </p:nvSpPr>
        <p:spPr>
          <a:xfrm>
            <a:off x="6604000" y="1465263"/>
            <a:ext cx="404813"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latin typeface="Arial" panose="020B0604020202090204" pitchFamily="34" charset="0"/>
              </a:rPr>
              <a:t>C</a:t>
            </a:r>
            <a:endParaRPr lang="en-US" altLang="zh-CN" sz="2400">
              <a:solidFill>
                <a:schemeClr val="accent1"/>
              </a:solidFill>
              <a:latin typeface="Arial" panose="020B0604020202090204" pitchFamily="34" charset="0"/>
            </a:endParaRPr>
          </a:p>
        </p:txBody>
      </p:sp>
      <p:sp>
        <p:nvSpPr>
          <p:cNvPr id="62491" name="Text Box 308"/>
          <p:cNvSpPr txBox="1"/>
          <p:nvPr/>
        </p:nvSpPr>
        <p:spPr>
          <a:xfrm>
            <a:off x="1636713" y="1585913"/>
            <a:ext cx="1563687"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1800" i="1">
                <a:latin typeface="Arial" panose="020B0604020202090204" pitchFamily="34" charset="0"/>
              </a:rPr>
              <a:t>R</a:t>
            </a:r>
            <a:r>
              <a:rPr lang="en-US" altLang="zh-CN" sz="1800">
                <a:latin typeface="Arial" panose="020B0604020202090204" pitchFamily="34" charset="0"/>
              </a:rPr>
              <a:t> = 100 Mb/s</a:t>
            </a:r>
            <a:endParaRPr lang="en-US" altLang="zh-CN" sz="1800">
              <a:latin typeface="Arial" panose="020B0604020202090204" pitchFamily="34" charset="0"/>
            </a:endParaRPr>
          </a:p>
        </p:txBody>
      </p:sp>
      <p:sp>
        <p:nvSpPr>
          <p:cNvPr id="62492" name="Text Box 309"/>
          <p:cNvSpPr txBox="1"/>
          <p:nvPr/>
        </p:nvSpPr>
        <p:spPr>
          <a:xfrm>
            <a:off x="3625850" y="2438400"/>
            <a:ext cx="1641475" cy="4016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000" i="1">
                <a:latin typeface="Arial" panose="020B0604020202090204" pitchFamily="34" charset="0"/>
              </a:rPr>
              <a:t>R</a:t>
            </a:r>
            <a:r>
              <a:rPr lang="en-US" altLang="zh-CN" sz="2000">
                <a:latin typeface="Arial" panose="020B0604020202090204" pitchFamily="34" charset="0"/>
              </a:rPr>
              <a:t> = 1.5 Mb/s</a:t>
            </a:r>
            <a:endParaRPr lang="en-US" altLang="zh-CN" sz="2400">
              <a:solidFill>
                <a:schemeClr val="accent1"/>
              </a:solidFill>
              <a:latin typeface="Arial" panose="020B0604020202090204" pitchFamily="34" charset="0"/>
            </a:endParaRPr>
          </a:p>
        </p:txBody>
      </p:sp>
      <p:sp>
        <p:nvSpPr>
          <p:cNvPr id="62493" name="Text Box 310"/>
          <p:cNvSpPr txBox="1"/>
          <p:nvPr/>
        </p:nvSpPr>
        <p:spPr>
          <a:xfrm>
            <a:off x="6022975" y="2994025"/>
            <a:ext cx="1841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chemeClr val="accent1"/>
              </a:solidFill>
              <a:latin typeface="Arial" panose="020B0604020202090204" pitchFamily="34" charset="0"/>
            </a:endParaRPr>
          </a:p>
        </p:txBody>
      </p:sp>
      <p:sp>
        <p:nvSpPr>
          <p:cNvPr id="62494" name="Line 281"/>
          <p:cNvSpPr/>
          <p:nvPr/>
        </p:nvSpPr>
        <p:spPr>
          <a:xfrm flipV="1">
            <a:off x="6662738" y="3146425"/>
            <a:ext cx="984250" cy="0"/>
          </a:xfrm>
          <a:prstGeom prst="line">
            <a:avLst/>
          </a:prstGeom>
          <a:ln w="19050" cap="flat" cmpd="sng">
            <a:solidFill>
              <a:schemeClr val="tx1"/>
            </a:solidFill>
            <a:prstDash val="solid"/>
            <a:headEnd type="none" w="med" len="med"/>
            <a:tailEnd type="none" w="med" len="med"/>
          </a:ln>
        </p:spPr>
      </p:sp>
      <p:sp>
        <p:nvSpPr>
          <p:cNvPr id="62495" name="Line 283"/>
          <p:cNvSpPr/>
          <p:nvPr/>
        </p:nvSpPr>
        <p:spPr>
          <a:xfrm flipH="1">
            <a:off x="6638925" y="2849563"/>
            <a:ext cx="379413" cy="225425"/>
          </a:xfrm>
          <a:prstGeom prst="line">
            <a:avLst/>
          </a:prstGeom>
          <a:ln w="19050" cap="flat" cmpd="sng">
            <a:solidFill>
              <a:schemeClr val="tx1"/>
            </a:solidFill>
            <a:prstDash val="solid"/>
            <a:headEnd type="none" w="med" len="med"/>
            <a:tailEnd type="none" w="med" len="med"/>
          </a:ln>
        </p:spPr>
      </p:sp>
      <p:sp>
        <p:nvSpPr>
          <p:cNvPr id="62496" name="Text Box 306"/>
          <p:cNvSpPr txBox="1"/>
          <p:nvPr/>
        </p:nvSpPr>
        <p:spPr>
          <a:xfrm>
            <a:off x="7556500" y="2224088"/>
            <a:ext cx="404813" cy="4572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latin typeface="Arial" panose="020B0604020202090204" pitchFamily="34" charset="0"/>
              </a:rPr>
              <a:t>D</a:t>
            </a:r>
            <a:endParaRPr lang="en-US" altLang="zh-CN" sz="2400">
              <a:solidFill>
                <a:schemeClr val="accent1"/>
              </a:solidFill>
              <a:latin typeface="Arial" panose="020B0604020202090204" pitchFamily="34" charset="0"/>
            </a:endParaRPr>
          </a:p>
        </p:txBody>
      </p:sp>
      <p:sp>
        <p:nvSpPr>
          <p:cNvPr id="62497" name="Text Box 307"/>
          <p:cNvSpPr txBox="1"/>
          <p:nvPr/>
        </p:nvSpPr>
        <p:spPr>
          <a:xfrm>
            <a:off x="8299450" y="2840038"/>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latin typeface="Arial" panose="020B0604020202090204" pitchFamily="34" charset="0"/>
              </a:rPr>
              <a:t>E</a:t>
            </a:r>
            <a:endParaRPr lang="en-US" altLang="zh-CN" sz="2400">
              <a:solidFill>
                <a:schemeClr val="accent1"/>
              </a:solidFill>
              <a:latin typeface="Arial" panose="020B0604020202090204" pitchFamily="34" charset="0"/>
            </a:endParaRPr>
          </a:p>
        </p:txBody>
      </p:sp>
      <p:sp>
        <p:nvSpPr>
          <p:cNvPr id="62498" name="Text Box 330"/>
          <p:cNvSpPr txBox="1"/>
          <p:nvPr/>
        </p:nvSpPr>
        <p:spPr>
          <a:xfrm>
            <a:off x="2051050" y="2984500"/>
            <a:ext cx="2354263" cy="32639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zh-CN" altLang="en-US" sz="1800">
                <a:latin typeface="Arial" panose="020B0604020202090204" pitchFamily="34" charset="0"/>
                <a:ea typeface="宋体" pitchFamily="2" charset="-122"/>
              </a:rPr>
              <a:t>等待传输的队列</a:t>
            </a:r>
            <a:endParaRPr lang="en-US" altLang="zh-CN" sz="1800">
              <a:solidFill>
                <a:schemeClr val="accent1"/>
              </a:solidFill>
              <a:latin typeface="Arial" panose="020B0604020202090204" pitchFamily="34" charset="0"/>
              <a:ea typeface="宋体" pitchFamily="2" charset="-122"/>
            </a:endParaRPr>
          </a:p>
        </p:txBody>
      </p:sp>
      <p:sp>
        <p:nvSpPr>
          <p:cNvPr id="62499" name="Line 332"/>
          <p:cNvSpPr/>
          <p:nvPr/>
        </p:nvSpPr>
        <p:spPr>
          <a:xfrm flipV="1">
            <a:off x="2890838" y="2514600"/>
            <a:ext cx="166687" cy="523875"/>
          </a:xfrm>
          <a:prstGeom prst="line">
            <a:avLst/>
          </a:prstGeom>
          <a:ln w="9525" cap="flat" cmpd="sng">
            <a:solidFill>
              <a:schemeClr val="tx1"/>
            </a:solidFill>
            <a:prstDash val="solid"/>
            <a:headEnd type="none" w="med" len="med"/>
            <a:tailEnd type="none" w="med" len="med"/>
          </a:ln>
        </p:spPr>
      </p:sp>
      <p:grpSp>
        <p:nvGrpSpPr>
          <p:cNvPr id="62500" name="Group 96"/>
          <p:cNvGrpSpPr/>
          <p:nvPr/>
        </p:nvGrpSpPr>
        <p:grpSpPr>
          <a:xfrm>
            <a:off x="898525" y="1651000"/>
            <a:ext cx="779463" cy="679450"/>
            <a:chOff x="-44" y="1473"/>
            <a:chExt cx="981" cy="1105"/>
          </a:xfrm>
        </p:grpSpPr>
        <p:pic>
          <p:nvPicPr>
            <p:cNvPr id="62531" name="Picture 9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62532" name="Freeform 98"/>
            <p:cNvSpPr/>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62501" name="Group 99"/>
          <p:cNvGrpSpPr/>
          <p:nvPr/>
        </p:nvGrpSpPr>
        <p:grpSpPr>
          <a:xfrm>
            <a:off x="1085850" y="2625725"/>
            <a:ext cx="779463" cy="679450"/>
            <a:chOff x="-44" y="1473"/>
            <a:chExt cx="981" cy="1105"/>
          </a:xfrm>
        </p:grpSpPr>
        <p:pic>
          <p:nvPicPr>
            <p:cNvPr id="62529" name="Picture 10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62530" name="Freeform 101"/>
            <p:cNvSpPr/>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62502" name="Group 102"/>
          <p:cNvGrpSpPr/>
          <p:nvPr/>
        </p:nvGrpSpPr>
        <p:grpSpPr>
          <a:xfrm>
            <a:off x="7481888" y="2686050"/>
            <a:ext cx="779462" cy="679450"/>
            <a:chOff x="-44" y="1473"/>
            <a:chExt cx="981" cy="1105"/>
          </a:xfrm>
        </p:grpSpPr>
        <p:pic>
          <p:nvPicPr>
            <p:cNvPr id="62527" name="Picture 103"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62528" name="Freeform 104"/>
            <p:cNvSpPr/>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62503" name="Group 108"/>
          <p:cNvGrpSpPr/>
          <p:nvPr/>
        </p:nvGrpSpPr>
        <p:grpSpPr>
          <a:xfrm>
            <a:off x="6846888" y="1493838"/>
            <a:ext cx="779462" cy="679450"/>
            <a:chOff x="-44" y="1473"/>
            <a:chExt cx="981" cy="1105"/>
          </a:xfrm>
        </p:grpSpPr>
        <p:pic>
          <p:nvPicPr>
            <p:cNvPr id="62525" name="Picture 109"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62526" name="Freeform 110"/>
            <p:cNvSpPr/>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62504"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grpSp>
        <p:nvGrpSpPr>
          <p:cNvPr id="62505" name="Group 228"/>
          <p:cNvGrpSpPr/>
          <p:nvPr/>
        </p:nvGrpSpPr>
        <p:grpSpPr>
          <a:xfrm>
            <a:off x="5391150" y="2160588"/>
            <a:ext cx="1128713" cy="439737"/>
            <a:chOff x="4650" y="1129"/>
            <a:chExt cx="246" cy="95"/>
          </a:xfrm>
        </p:grpSpPr>
        <p:sp>
          <p:nvSpPr>
            <p:cNvPr id="6251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6251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6251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62520" name="Group 232"/>
            <p:cNvGrpSpPr/>
            <p:nvPr/>
          </p:nvGrpSpPr>
          <p:grpSpPr>
            <a:xfrm>
              <a:off x="4699" y="1145"/>
              <a:ext cx="138" cy="29"/>
              <a:chOff x="2468" y="1332"/>
              <a:chExt cx="310" cy="60"/>
            </a:xfrm>
          </p:grpSpPr>
          <p:sp>
            <p:nvSpPr>
              <p:cNvPr id="62523"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2524"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sp>
          <p:nvSpPr>
            <p:cNvPr id="62521"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62522"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sp>
        <p:nvSpPr>
          <p:cNvPr id="62506" name="Rectangle 6"/>
          <p:cNvSpPr/>
          <p:nvPr/>
        </p:nvSpPr>
        <p:spPr>
          <a:xfrm>
            <a:off x="606425" y="3930650"/>
            <a:ext cx="8131175" cy="2030413"/>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342900" lvl="0" indent="-342900">
              <a:buClr>
                <a:schemeClr val="accent2"/>
              </a:buClr>
              <a:buSzPct val="85000"/>
              <a:buNone/>
            </a:pPr>
            <a:r>
              <a:rPr lang="en-US" altLang="zh-CN">
                <a:solidFill>
                  <a:srgbClr val="C00000"/>
                </a:solidFill>
              </a:rPr>
              <a:t> </a:t>
            </a:r>
            <a:endParaRPr lang="en-US" altLang="zh-CN">
              <a:solidFill>
                <a:srgbClr val="C00000"/>
              </a:solidFill>
            </a:endParaRPr>
          </a:p>
          <a:p>
            <a:pPr marL="342900" lvl="0" indent="-342900">
              <a:buSzPct val="75000"/>
            </a:pPr>
            <a:r>
              <a:rPr lang="en-US" altLang="zh-CN" sz="2400">
                <a:latin typeface="+mj-ea"/>
                <a:ea typeface="+mj-ea"/>
                <a:cs typeface="+mj-ea"/>
              </a:rPr>
              <a:t>如果链路</a:t>
            </a:r>
            <a:r>
              <a:rPr lang="zh-CN" altLang="en-US" sz="2400">
                <a:latin typeface="+mj-ea"/>
                <a:ea typeface="+mj-ea"/>
                <a:cs typeface="+mj-ea"/>
              </a:rPr>
              <a:t>到达</a:t>
            </a:r>
            <a:r>
              <a:rPr lang="en-US" altLang="zh-CN" sz="2400">
                <a:latin typeface="+mj-ea"/>
                <a:ea typeface="+mj-ea"/>
                <a:cs typeface="+mj-ea"/>
              </a:rPr>
              <a:t>速率</a:t>
            </a:r>
            <a:r>
              <a:rPr lang="zh-CN" altLang="en-US" sz="2400">
                <a:latin typeface="+mj-ea"/>
                <a:ea typeface="+mj-ea"/>
                <a:cs typeface="+mj-ea"/>
              </a:rPr>
              <a:t>，</a:t>
            </a:r>
            <a:r>
              <a:rPr lang="en-US" altLang="zh-CN" sz="2400">
                <a:latin typeface="+mj-ea"/>
                <a:ea typeface="+mj-ea"/>
                <a:cs typeface="+mj-ea"/>
              </a:rPr>
              <a:t>在一段时间内超过链路的传输速率:</a:t>
            </a:r>
            <a:endParaRPr lang="en-US" altLang="zh-CN" sz="2400">
              <a:latin typeface="+mj-ea"/>
              <a:ea typeface="+mj-ea"/>
              <a:cs typeface="+mj-ea"/>
            </a:endParaRPr>
          </a:p>
          <a:p>
            <a:pPr marL="342900" lvl="0" indent="-342900">
              <a:buSzPct val="75000"/>
            </a:pPr>
            <a:endParaRPr lang="en-US" altLang="zh-CN" sz="2400">
              <a:latin typeface="+mj-ea"/>
              <a:ea typeface="+mj-ea"/>
              <a:cs typeface="+mj-ea"/>
            </a:endParaRPr>
          </a:p>
          <a:p>
            <a:pPr marL="0" lvl="0" indent="0">
              <a:buSzPct val="75000"/>
              <a:buNone/>
            </a:pPr>
            <a:r>
              <a:rPr lang="en-US" altLang="zh-CN" sz="2000">
                <a:latin typeface="+mj-ea"/>
                <a:ea typeface="+mj-ea"/>
                <a:cs typeface="+mj-ea"/>
              </a:rPr>
              <a:t>1</a:t>
            </a:r>
            <a:r>
              <a:rPr lang="zh-CN" altLang="en-US" sz="2000">
                <a:latin typeface="+mj-ea"/>
                <a:ea typeface="+mj-ea"/>
                <a:cs typeface="+mj-ea"/>
              </a:rPr>
              <a:t>、</a:t>
            </a:r>
            <a:r>
              <a:rPr lang="en-US" altLang="zh-CN" sz="2000">
                <a:latin typeface="+mj-ea"/>
                <a:ea typeface="+mj-ea"/>
                <a:cs typeface="+mj-ea"/>
              </a:rPr>
              <a:t>数据包将排队，等待在链路上传输 </a:t>
            </a:r>
            <a:endParaRPr lang="en-US" altLang="zh-CN" sz="2000">
              <a:latin typeface="+mj-ea"/>
              <a:ea typeface="+mj-ea"/>
              <a:cs typeface="+mj-ea"/>
            </a:endParaRPr>
          </a:p>
          <a:p>
            <a:pPr marL="0" lvl="1" indent="0">
              <a:buNone/>
            </a:pPr>
            <a:r>
              <a:rPr lang="en-US" altLang="zh-CN" sz="2000">
                <a:latin typeface="+mj-ea"/>
                <a:ea typeface="+mj-ea"/>
                <a:cs typeface="+mj-ea"/>
              </a:rPr>
              <a:t>2</a:t>
            </a:r>
            <a:r>
              <a:rPr lang="zh-CN" altLang="en-US" sz="2000">
                <a:latin typeface="+mj-ea"/>
                <a:ea typeface="+mj-ea"/>
                <a:cs typeface="+mj-ea"/>
              </a:rPr>
              <a:t>、</a:t>
            </a:r>
            <a:r>
              <a:rPr lang="en-US" altLang="zh-CN" sz="2000">
                <a:latin typeface="+mj-ea"/>
                <a:ea typeface="+mj-ea"/>
                <a:cs typeface="+mj-ea"/>
              </a:rPr>
              <a:t>如果内存(缓冲区)被填满，数据包可能被丢弃</a:t>
            </a:r>
            <a:endParaRPr lang="en-US" altLang="zh-CN" sz="2000">
              <a:latin typeface="+mj-ea"/>
              <a:ea typeface="+mj-ea"/>
              <a:cs typeface="+mj-ea"/>
            </a:endParaRPr>
          </a:p>
          <a:p>
            <a:pPr marL="800100" lvl="1" indent="-342900"/>
            <a:endParaRPr lang="en-US" altLang="zh-CN" sz="2000">
              <a:latin typeface="+mj-ea"/>
              <a:ea typeface="+mj-ea"/>
              <a:cs typeface="+mj-ea"/>
            </a:endParaRPr>
          </a:p>
        </p:txBody>
      </p:sp>
      <p:pic>
        <p:nvPicPr>
          <p:cNvPr id="62507" name="Picture 16" descr="underline_base"/>
          <p:cNvPicPr/>
          <p:nvPr/>
        </p:nvPicPr>
        <p:blipFill>
          <a:blip r:embed="rId2"/>
          <a:stretch>
            <a:fillRect/>
          </a:stretch>
        </p:blipFill>
        <p:spPr>
          <a:xfrm>
            <a:off x="285750" y="915988"/>
            <a:ext cx="7313613" cy="173037"/>
          </a:xfrm>
          <a:prstGeom prst="rect">
            <a:avLst/>
          </a:prstGeom>
          <a:noFill/>
          <a:ln w="9525">
            <a:noFill/>
          </a:ln>
        </p:spPr>
      </p:pic>
      <p:grpSp>
        <p:nvGrpSpPr>
          <p:cNvPr id="62508" name="Group 228"/>
          <p:cNvGrpSpPr/>
          <p:nvPr/>
        </p:nvGrpSpPr>
        <p:grpSpPr>
          <a:xfrm>
            <a:off x="5530850" y="2930525"/>
            <a:ext cx="1128713" cy="439738"/>
            <a:chOff x="4650" y="1129"/>
            <a:chExt cx="246" cy="95"/>
          </a:xfrm>
        </p:grpSpPr>
        <p:sp>
          <p:nvSpPr>
            <p:cNvPr id="6250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6251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6251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62512" name="Group 232"/>
            <p:cNvGrpSpPr/>
            <p:nvPr/>
          </p:nvGrpSpPr>
          <p:grpSpPr>
            <a:xfrm>
              <a:off x="4699" y="1145"/>
              <a:ext cx="138" cy="29"/>
              <a:chOff x="2468" y="1332"/>
              <a:chExt cx="310" cy="60"/>
            </a:xfrm>
          </p:grpSpPr>
          <p:sp>
            <p:nvSpPr>
              <p:cNvPr id="62515"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2516"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sp>
          <p:nvSpPr>
            <p:cNvPr id="62513"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62514"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Slide Number Placeholder 5"/>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charset="0"/>
                <a:cs typeface="Arial" panose="020B0604020202090204" pitchFamily="34" charset="0"/>
              </a:rPr>
              <a:t>4-</a:t>
            </a:r>
            <a:fld id="{9A0DB2DC-4C9A-4742-B13C-FB6460FD3503}" type="slidenum">
              <a:rPr lang="en-US" altLang="zh-CN" sz="1200">
                <a:solidFill>
                  <a:srgbClr val="000000"/>
                </a:solidFill>
                <a:latin typeface="Tahoma" panose="020B0604030504040204" charset="0"/>
                <a:cs typeface="Arial" panose="020B0604020202090204" pitchFamily="34" charset="0"/>
              </a:rPr>
            </a:fld>
            <a:endParaRPr lang="en-US" altLang="zh-CN" sz="1200">
              <a:solidFill>
                <a:srgbClr val="000000"/>
              </a:solidFill>
              <a:latin typeface="Tahoma" panose="020B0604030504040204" charset="0"/>
              <a:ea typeface="Arial" panose="020B0604020202090204" pitchFamily="34" charset="0"/>
              <a:cs typeface="Arial" panose="020B0604020202090204" pitchFamily="34" charset="0"/>
            </a:endParaRPr>
          </a:p>
        </p:txBody>
      </p:sp>
      <p:pic>
        <p:nvPicPr>
          <p:cNvPr id="64515" name="Picture 6" descr="underline_base"/>
          <p:cNvPicPr/>
          <p:nvPr/>
        </p:nvPicPr>
        <p:blipFill>
          <a:blip r:embed="rId1"/>
          <a:stretch>
            <a:fillRect/>
          </a:stretch>
        </p:blipFill>
        <p:spPr>
          <a:xfrm>
            <a:off x="631825" y="1035050"/>
            <a:ext cx="7769225" cy="173038"/>
          </a:xfrm>
          <a:prstGeom prst="rect">
            <a:avLst/>
          </a:prstGeom>
          <a:noFill/>
          <a:ln w="9525">
            <a:noFill/>
          </a:ln>
        </p:spPr>
      </p:pic>
      <p:sp>
        <p:nvSpPr>
          <p:cNvPr id="32773"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mj-lt"/>
                <a:ea typeface="宋体" pitchFamily="2" charset="-122"/>
                <a:cs typeface="+mj-cs"/>
              </a:rPr>
              <a:t>分组交换的关键问题</a:t>
            </a:r>
            <a:endParaRPr kumimoji="0" lang="zh-CN" altLang="en-US" sz="4400" b="0" i="0" u="none" strike="noStrike" kern="0" cap="none" spc="0" normalizeH="0" baseline="0" noProof="0" dirty="0">
              <a:ln>
                <a:noFill/>
              </a:ln>
              <a:solidFill>
                <a:srgbClr val="000099"/>
              </a:solidFill>
              <a:effectLst/>
              <a:uLnTx/>
              <a:uFillTx/>
              <a:latin typeface="+mj-lt"/>
              <a:ea typeface="宋体" pitchFamily="2" charset="-122"/>
              <a:cs typeface="+mj-cs"/>
            </a:endParaRPr>
          </a:p>
        </p:txBody>
      </p:sp>
      <p:sp>
        <p:nvSpPr>
          <p:cNvPr id="64517" name="Rectangle 3"/>
          <p:cNvSpPr>
            <a:spLocks noGrp="1"/>
          </p:cNvSpPr>
          <p:nvPr>
            <p:ph idx="1"/>
          </p:nvPr>
        </p:nvSpPr>
        <p:spPr>
          <a:xfrm>
            <a:off x="4603750" y="1404938"/>
            <a:ext cx="4192588" cy="4648200"/>
          </a:xfrm>
        </p:spPr>
        <p:txBody>
          <a:bodyPr vert="horz" wrap="square" lIns="91440" tIns="45720" rIns="91440" bIns="45720" anchor="t" anchorCtr="0"/>
          <a:p>
            <a:pPr marL="0" indent="0">
              <a:buNone/>
            </a:pPr>
            <a:r>
              <a:rPr lang="en-US" altLang="zh-CN" i="1">
                <a:solidFill>
                  <a:srgbClr val="C00000"/>
                </a:solidFill>
              </a:rPr>
              <a:t>forwarding</a:t>
            </a:r>
            <a:r>
              <a:rPr lang="en-US" altLang="zh-CN" sz="2400" i="1">
                <a:solidFill>
                  <a:srgbClr val="C00000"/>
                </a:solidFill>
              </a:rPr>
              <a:t>:</a:t>
            </a:r>
            <a:r>
              <a:rPr lang="en-US" altLang="zh-CN" sz="2400">
                <a:solidFill>
                  <a:srgbClr val="C00000"/>
                </a:solidFill>
              </a:rPr>
              <a:t> </a:t>
            </a:r>
            <a:r>
              <a:rPr sz="2400"/>
              <a:t>将数据包从路由器</a:t>
            </a:r>
            <a:r>
              <a:rPr lang="zh-CN" sz="2400"/>
              <a:t>转发到下一个</a:t>
            </a:r>
            <a:r>
              <a:rPr sz="2400"/>
              <a:t>适当的路由器</a:t>
            </a:r>
            <a:endParaRPr sz="2400"/>
          </a:p>
          <a:p>
            <a:pPr marL="0" indent="0">
              <a:buNone/>
            </a:pPr>
            <a:endParaRPr lang="en-US" altLang="zh-CN"/>
          </a:p>
        </p:txBody>
      </p:sp>
      <p:sp>
        <p:nvSpPr>
          <p:cNvPr id="64518" name="Rectangle 3"/>
          <p:cNvSpPr txBox="1"/>
          <p:nvPr/>
        </p:nvSpPr>
        <p:spPr>
          <a:xfrm>
            <a:off x="384175" y="1385888"/>
            <a:ext cx="4192588" cy="1693862"/>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spcBef>
                <a:spcPct val="70000"/>
              </a:spcBef>
              <a:buNone/>
            </a:pPr>
            <a:r>
              <a:rPr lang="en-US" altLang="zh-CN" i="1">
                <a:solidFill>
                  <a:srgbClr val="C00000"/>
                </a:solidFill>
                <a:cs typeface="Arial" panose="020B0604020202090204" pitchFamily="34" charset="0"/>
              </a:rPr>
              <a:t>routing:</a:t>
            </a:r>
            <a:r>
              <a:rPr lang="en-US" altLang="zh-CN">
                <a:solidFill>
                  <a:srgbClr val="C00000"/>
                </a:solidFill>
                <a:cs typeface="Arial" panose="020B0604020202090204" pitchFamily="34" charset="0"/>
              </a:rPr>
              <a:t> </a:t>
            </a:r>
            <a:r>
              <a:rPr lang="zh-CN" altLang="en-US">
                <a:solidFill>
                  <a:srgbClr val="C00000"/>
                </a:solidFill>
                <a:ea typeface="宋体" pitchFamily="2" charset="-122"/>
                <a:cs typeface="Arial" panose="020B0604020202090204" pitchFamily="34" charset="0"/>
              </a:rPr>
              <a:t>决定是数据包的源路由和目的路由</a:t>
            </a:r>
            <a:endParaRPr lang="zh-CN" altLang="en-US">
              <a:solidFill>
                <a:srgbClr val="C00000"/>
              </a:solidFill>
              <a:ea typeface="宋体" pitchFamily="2" charset="-122"/>
              <a:cs typeface="Arial" panose="020B0604020202090204" pitchFamily="34" charset="0"/>
            </a:endParaRPr>
          </a:p>
          <a:p>
            <a:pPr marL="0" lvl="0" indent="0">
              <a:spcBef>
                <a:spcPct val="70000"/>
              </a:spcBef>
              <a:buNone/>
            </a:pPr>
            <a:endParaRPr lang="en-US" altLang="zh-CN" sz="2400">
              <a:cs typeface="Arial" panose="020B0604020202090204" pitchFamily="34" charset="0"/>
            </a:endParaRPr>
          </a:p>
          <a:p>
            <a:pPr marL="742950" lvl="1" indent="-285750">
              <a:spcBef>
                <a:spcPct val="0"/>
              </a:spcBef>
              <a:buFont typeface="Wingdings" panose="05000000000000000000" pitchFamily="2" charset="2"/>
              <a:buChar char="§"/>
            </a:pPr>
            <a:r>
              <a:rPr lang="en-US" altLang="zh-CN" i="1">
                <a:cs typeface="Arial" panose="020B0604020202090204" pitchFamily="34" charset="0"/>
              </a:rPr>
              <a:t>routing algorithms</a:t>
            </a:r>
            <a:endParaRPr lang="en-US" altLang="zh-CN">
              <a:cs typeface="Arial" panose="020B0604020202090204" pitchFamily="34" charset="0"/>
            </a:endParaRPr>
          </a:p>
          <a:p>
            <a:pPr marL="0" lvl="0" indent="0">
              <a:buNone/>
            </a:pPr>
            <a:endParaRPr lang="en-US" altLang="zh-CN">
              <a:ea typeface="Arial" panose="020B0604020202090204" pitchFamily="34" charset="0"/>
            </a:endParaRPr>
          </a:p>
        </p:txBody>
      </p:sp>
      <p:sp>
        <p:nvSpPr>
          <p:cNvPr id="11" name="Freeform 3"/>
          <p:cNvSpPr/>
          <p:nvPr/>
        </p:nvSpPr>
        <p:spPr bwMode="auto">
          <a:xfrm rot="16200000">
            <a:off x="3289300" y="3600450"/>
            <a:ext cx="2198688" cy="1497013"/>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pitchFamily="34" charset="0"/>
              <a:ea typeface="+mn-ea"/>
              <a:cs typeface="+mn-cs"/>
            </a:endParaRPr>
          </a:p>
        </p:txBody>
      </p:sp>
      <p:grpSp>
        <p:nvGrpSpPr>
          <p:cNvPr id="64520" name="Group 4"/>
          <p:cNvGrpSpPr/>
          <p:nvPr/>
        </p:nvGrpSpPr>
        <p:grpSpPr>
          <a:xfrm>
            <a:off x="1331278" y="3684905"/>
            <a:ext cx="2317750" cy="2333625"/>
            <a:chOff x="272609" y="3015788"/>
            <a:chExt cx="2317750" cy="2333625"/>
          </a:xfrm>
        </p:grpSpPr>
        <p:sp>
          <p:nvSpPr>
            <p:cNvPr id="64674" name="Rectangle 4"/>
            <p:cNvSpPr/>
            <p:nvPr/>
          </p:nvSpPr>
          <p:spPr>
            <a:xfrm>
              <a:off x="272609" y="3015788"/>
              <a:ext cx="2317750" cy="2333625"/>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75" name="Oval 5"/>
            <p:cNvSpPr/>
            <p:nvPr/>
          </p:nvSpPr>
          <p:spPr>
            <a:xfrm>
              <a:off x="398021" y="3068176"/>
              <a:ext cx="2095500" cy="604837"/>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76" name="Text Box 108"/>
            <p:cNvSpPr txBox="1"/>
            <p:nvPr/>
          </p:nvSpPr>
          <p:spPr>
            <a:xfrm>
              <a:off x="526609" y="3225338"/>
              <a:ext cx="1863725" cy="304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eaLnBrk="1" hangingPunct="1">
                <a:lnSpc>
                  <a:spcPct val="100000"/>
                </a:lnSpc>
                <a:spcBef>
                  <a:spcPct val="0"/>
                </a:spcBef>
                <a:buClrTx/>
                <a:buSzTx/>
                <a:buFontTx/>
                <a:buNone/>
              </a:pPr>
              <a:r>
                <a:rPr lang="en-US" altLang="zh-CN" sz="1400">
                  <a:solidFill>
                    <a:srgbClr val="000000"/>
                  </a:solidFill>
                  <a:latin typeface="Arial" panose="020B0604020202090204" pitchFamily="34" charset="0"/>
                  <a:cs typeface="Arial" panose="020B0604020202090204" pitchFamily="34" charset="0"/>
                </a:rPr>
                <a:t>routing algorithm</a:t>
              </a:r>
              <a:endParaRPr lang="en-US" altLang="zh-CN" sz="1400">
                <a:solidFill>
                  <a:srgbClr val="000000"/>
                </a:solidFill>
                <a:latin typeface="Arial" panose="020B0604020202090204" pitchFamily="34" charset="0"/>
                <a:ea typeface="Arial" panose="020B0604020202090204" pitchFamily="34" charset="0"/>
              </a:endParaRPr>
            </a:p>
          </p:txBody>
        </p:sp>
        <p:sp>
          <p:nvSpPr>
            <p:cNvPr id="64677" name="Rectangle 109"/>
            <p:cNvSpPr/>
            <p:nvPr/>
          </p:nvSpPr>
          <p:spPr>
            <a:xfrm>
              <a:off x="451996" y="3973051"/>
              <a:ext cx="2005013" cy="12795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78" name="Text Box 110"/>
            <p:cNvSpPr txBox="1"/>
            <p:nvPr/>
          </p:nvSpPr>
          <p:spPr>
            <a:xfrm>
              <a:off x="532959" y="3925426"/>
              <a:ext cx="1858962"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400">
                  <a:solidFill>
                    <a:srgbClr val="000000"/>
                  </a:solidFill>
                  <a:latin typeface="Arial" panose="020B0604020202090204" pitchFamily="34" charset="0"/>
                  <a:cs typeface="Arial" panose="020B0604020202090204" pitchFamily="34" charset="0"/>
                </a:rPr>
                <a:t>local forwarding table</a:t>
              </a:r>
              <a:endParaRPr lang="en-US" altLang="zh-CN" sz="1400">
                <a:solidFill>
                  <a:srgbClr val="000000"/>
                </a:solidFill>
                <a:latin typeface="Arial" panose="020B0604020202090204" pitchFamily="34" charset="0"/>
                <a:ea typeface="Arial" panose="020B0604020202090204" pitchFamily="34" charset="0"/>
              </a:endParaRPr>
            </a:p>
          </p:txBody>
        </p:sp>
        <p:sp>
          <p:nvSpPr>
            <p:cNvPr id="64679" name="Text Box 111"/>
            <p:cNvSpPr txBox="1"/>
            <p:nvPr/>
          </p:nvSpPr>
          <p:spPr>
            <a:xfrm>
              <a:off x="415484" y="4173076"/>
              <a:ext cx="1212850" cy="304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eaLnBrk="1" hangingPunct="1">
                <a:lnSpc>
                  <a:spcPct val="100000"/>
                </a:lnSpc>
                <a:spcBef>
                  <a:spcPct val="0"/>
                </a:spcBef>
                <a:buClrTx/>
                <a:buSzTx/>
                <a:buFontTx/>
                <a:buNone/>
              </a:pPr>
              <a:r>
                <a:rPr lang="en-US" altLang="zh-CN" sz="1400">
                  <a:solidFill>
                    <a:srgbClr val="000000"/>
                  </a:solidFill>
                  <a:latin typeface="Arial" panose="020B0604020202090204" pitchFamily="34" charset="0"/>
                  <a:cs typeface="Arial" panose="020B0604020202090204" pitchFamily="34" charset="0"/>
                </a:rPr>
                <a:t>header value</a:t>
              </a:r>
              <a:endParaRPr lang="en-US" altLang="zh-CN" sz="1400">
                <a:solidFill>
                  <a:srgbClr val="000000"/>
                </a:solidFill>
                <a:latin typeface="Arial" panose="020B0604020202090204" pitchFamily="34" charset="0"/>
                <a:ea typeface="Arial" panose="020B0604020202090204" pitchFamily="34" charset="0"/>
              </a:endParaRPr>
            </a:p>
          </p:txBody>
        </p:sp>
        <p:sp>
          <p:nvSpPr>
            <p:cNvPr id="64680" name="Text Box 112"/>
            <p:cNvSpPr txBox="1"/>
            <p:nvPr/>
          </p:nvSpPr>
          <p:spPr>
            <a:xfrm>
              <a:off x="1482284" y="4174663"/>
              <a:ext cx="1041400" cy="304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eaLnBrk="1" hangingPunct="1">
                <a:lnSpc>
                  <a:spcPct val="100000"/>
                </a:lnSpc>
                <a:spcBef>
                  <a:spcPct val="0"/>
                </a:spcBef>
                <a:buClrTx/>
                <a:buSzTx/>
                <a:buFontTx/>
                <a:buNone/>
              </a:pPr>
              <a:r>
                <a:rPr lang="en-US" altLang="zh-CN" sz="1400">
                  <a:solidFill>
                    <a:srgbClr val="000000"/>
                  </a:solidFill>
                  <a:latin typeface="Arial" panose="020B0604020202090204" pitchFamily="34" charset="0"/>
                  <a:cs typeface="Arial" panose="020B0604020202090204" pitchFamily="34" charset="0"/>
                </a:rPr>
                <a:t>output link</a:t>
              </a:r>
              <a:endParaRPr lang="en-US" altLang="zh-CN" sz="1400">
                <a:solidFill>
                  <a:srgbClr val="000000"/>
                </a:solidFill>
                <a:latin typeface="Arial" panose="020B0604020202090204" pitchFamily="34" charset="0"/>
                <a:ea typeface="Arial" panose="020B0604020202090204" pitchFamily="34" charset="0"/>
              </a:endParaRPr>
            </a:p>
          </p:txBody>
        </p:sp>
        <p:sp>
          <p:nvSpPr>
            <p:cNvPr id="64681" name="Line 113"/>
            <p:cNvSpPr/>
            <p:nvPr/>
          </p:nvSpPr>
          <p:spPr>
            <a:xfrm>
              <a:off x="1580709" y="4185776"/>
              <a:ext cx="7937" cy="1066800"/>
            </a:xfrm>
            <a:prstGeom prst="line">
              <a:avLst/>
            </a:prstGeom>
            <a:ln w="9525" cap="flat" cmpd="sng">
              <a:solidFill>
                <a:schemeClr val="tx1"/>
              </a:solidFill>
              <a:prstDash val="solid"/>
              <a:headEnd type="none" w="med" len="med"/>
              <a:tailEnd type="none" w="med" len="med"/>
            </a:ln>
          </p:spPr>
        </p:sp>
        <p:sp>
          <p:nvSpPr>
            <p:cNvPr id="64682" name="Text Box 114"/>
            <p:cNvSpPr txBox="1"/>
            <p:nvPr/>
          </p:nvSpPr>
          <p:spPr>
            <a:xfrm>
              <a:off x="1071121" y="4457238"/>
              <a:ext cx="520700" cy="8223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0100</a:t>
              </a:r>
              <a:endParaRPr lang="en-US" altLang="zh-CN" sz="1200">
                <a:solidFill>
                  <a:srgbClr val="000000"/>
                </a:solidFill>
                <a:latin typeface="Arial" panose="020B0604020202090204" pitchFamily="34" charset="0"/>
                <a:cs typeface="Arial" panose="020B0604020202090204" pitchFamily="34" charset="0"/>
              </a:endParaRPr>
            </a:p>
            <a:p>
              <a:pPr marL="0" lvl="0" indent="0" algn="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0101</a:t>
              </a:r>
              <a:endParaRPr lang="en-US" altLang="zh-CN" sz="1200">
                <a:solidFill>
                  <a:srgbClr val="000000"/>
                </a:solidFill>
                <a:latin typeface="Arial" panose="020B0604020202090204" pitchFamily="34" charset="0"/>
                <a:cs typeface="Arial" panose="020B0604020202090204" pitchFamily="34" charset="0"/>
              </a:endParaRPr>
            </a:p>
            <a:p>
              <a:pPr marL="0" lvl="0" indent="0" algn="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0111</a:t>
              </a:r>
              <a:endParaRPr lang="en-US" altLang="zh-CN" sz="1200">
                <a:solidFill>
                  <a:srgbClr val="000000"/>
                </a:solidFill>
                <a:latin typeface="Arial" panose="020B0604020202090204" pitchFamily="34" charset="0"/>
                <a:cs typeface="Arial" panose="020B0604020202090204" pitchFamily="34" charset="0"/>
              </a:endParaRPr>
            </a:p>
            <a:p>
              <a:pPr marL="0" lvl="0" indent="0" algn="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1001</a:t>
              </a:r>
              <a:endParaRPr lang="en-US" altLang="zh-CN" sz="1200">
                <a:solidFill>
                  <a:srgbClr val="000000"/>
                </a:solidFill>
                <a:latin typeface="Arial" panose="020B0604020202090204" pitchFamily="34" charset="0"/>
                <a:ea typeface="Arial" panose="020B0604020202090204" pitchFamily="34" charset="0"/>
              </a:endParaRPr>
            </a:p>
          </p:txBody>
        </p:sp>
        <p:sp>
          <p:nvSpPr>
            <p:cNvPr id="64683" name="Text Box 115"/>
            <p:cNvSpPr txBox="1"/>
            <p:nvPr/>
          </p:nvSpPr>
          <p:spPr>
            <a:xfrm>
              <a:off x="1596584" y="4457238"/>
              <a:ext cx="268287" cy="8223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3</a:t>
              </a:r>
              <a:endParaRPr lang="en-US" altLang="zh-CN" sz="1200">
                <a:solidFill>
                  <a:srgbClr val="000000"/>
                </a:solidFill>
                <a:latin typeface="Arial" panose="020B0604020202090204" pitchFamily="34" charset="0"/>
                <a:cs typeface="Arial" panose="020B0604020202090204" pitchFamily="34" charset="0"/>
              </a:endParaRPr>
            </a:p>
            <a:p>
              <a:pPr marL="0" lvl="0" indent="0" algn="ct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2</a:t>
              </a:r>
              <a:endParaRPr lang="en-US" altLang="zh-CN" sz="1200">
                <a:solidFill>
                  <a:srgbClr val="000000"/>
                </a:solidFill>
                <a:latin typeface="Arial" panose="020B0604020202090204" pitchFamily="34" charset="0"/>
                <a:cs typeface="Arial" panose="020B0604020202090204" pitchFamily="34" charset="0"/>
              </a:endParaRPr>
            </a:p>
            <a:p>
              <a:pPr marL="0" lvl="0" indent="0" algn="ct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2</a:t>
              </a:r>
              <a:endParaRPr lang="en-US" altLang="zh-CN" sz="1200">
                <a:solidFill>
                  <a:srgbClr val="000000"/>
                </a:solidFill>
                <a:latin typeface="Arial" panose="020B0604020202090204" pitchFamily="34" charset="0"/>
                <a:cs typeface="Arial" panose="020B0604020202090204" pitchFamily="34" charset="0"/>
              </a:endParaRPr>
            </a:p>
            <a:p>
              <a:pPr marL="0" lvl="0" indent="0" algn="ctr"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1</a:t>
              </a:r>
              <a:endParaRPr lang="en-US" altLang="zh-CN" sz="1200">
                <a:solidFill>
                  <a:srgbClr val="000000"/>
                </a:solidFill>
                <a:latin typeface="Arial" panose="020B0604020202090204" pitchFamily="34" charset="0"/>
                <a:ea typeface="Arial" panose="020B0604020202090204" pitchFamily="34" charset="0"/>
              </a:endParaRPr>
            </a:p>
          </p:txBody>
        </p:sp>
        <p:sp>
          <p:nvSpPr>
            <p:cNvPr id="64684" name="Line 116"/>
            <p:cNvSpPr/>
            <p:nvPr/>
          </p:nvSpPr>
          <p:spPr>
            <a:xfrm>
              <a:off x="451996" y="4442951"/>
              <a:ext cx="2006600" cy="0"/>
            </a:xfrm>
            <a:prstGeom prst="line">
              <a:avLst/>
            </a:prstGeom>
            <a:ln w="9525" cap="flat" cmpd="sng">
              <a:solidFill>
                <a:schemeClr val="tx1"/>
              </a:solidFill>
              <a:prstDash val="solid"/>
              <a:headEnd type="none" w="med" len="med"/>
              <a:tailEnd type="none" w="med" len="med"/>
            </a:ln>
          </p:spPr>
        </p:sp>
        <p:sp>
          <p:nvSpPr>
            <p:cNvPr id="64685" name="Line 117"/>
            <p:cNvSpPr/>
            <p:nvPr/>
          </p:nvSpPr>
          <p:spPr>
            <a:xfrm>
              <a:off x="444059" y="4195301"/>
              <a:ext cx="2006600" cy="0"/>
            </a:xfrm>
            <a:prstGeom prst="line">
              <a:avLst/>
            </a:prstGeom>
            <a:ln w="9525" cap="flat" cmpd="sng">
              <a:solidFill>
                <a:schemeClr val="tx1"/>
              </a:solidFill>
              <a:prstDash val="solid"/>
              <a:headEnd type="none" w="med" len="med"/>
              <a:tailEnd type="none" w="med" len="med"/>
            </a:ln>
          </p:spPr>
        </p:sp>
        <p:sp>
          <p:nvSpPr>
            <p:cNvPr id="64686" name="AutoShape 118"/>
            <p:cNvSpPr/>
            <p:nvPr/>
          </p:nvSpPr>
          <p:spPr>
            <a:xfrm rot="5400000">
              <a:off x="1350521" y="3680951"/>
              <a:ext cx="241300" cy="273050"/>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nvGrpSpPr>
          <p:cNvPr id="64521" name="Group 3"/>
          <p:cNvGrpSpPr/>
          <p:nvPr/>
        </p:nvGrpSpPr>
        <p:grpSpPr>
          <a:xfrm>
            <a:off x="3842385" y="3154680"/>
            <a:ext cx="4745038" cy="2989263"/>
            <a:chOff x="2088829" y="3641726"/>
            <a:chExt cx="4743771" cy="2989155"/>
          </a:xfrm>
        </p:grpSpPr>
        <p:sp>
          <p:nvSpPr>
            <p:cNvPr id="64524" name="Freeform 2"/>
            <p:cNvSpPr/>
            <p:nvPr/>
          </p:nvSpPr>
          <p:spPr>
            <a:xfrm>
              <a:off x="3894138" y="4260851"/>
              <a:ext cx="2847975" cy="1481138"/>
            </a:xfrm>
            <a:custGeom>
              <a:avLst/>
              <a:gdLst>
                <a:gd name="txL" fmla="*/ 0 w 1794"/>
                <a:gd name="txT" fmla="*/ 0 h 933"/>
                <a:gd name="txR" fmla="*/ 1794 w 1794"/>
                <a:gd name="txB" fmla="*/ 933 h 93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alpha val="100000"/>
              </a:srgbClr>
            </a:solidFill>
            <a:ln w="9525">
              <a:noFill/>
            </a:ln>
          </p:spPr>
          <p:txBody>
            <a:bodyPr/>
            <a:p>
              <a:endParaRPr lang="zh-CN" altLang="en-US"/>
            </a:p>
          </p:txBody>
        </p:sp>
        <p:sp>
          <p:nvSpPr>
            <p:cNvPr id="64525" name="Freeform 6"/>
            <p:cNvSpPr/>
            <p:nvPr/>
          </p:nvSpPr>
          <p:spPr>
            <a:xfrm>
              <a:off x="4532313" y="4564063"/>
              <a:ext cx="542925" cy="295275"/>
            </a:xfrm>
            <a:custGeom>
              <a:avLst/>
              <a:gdLst>
                <a:gd name="txL" fmla="*/ 0 w 342"/>
                <a:gd name="txT" fmla="*/ 0 h 186"/>
                <a:gd name="txR" fmla="*/ 342 w 342"/>
                <a:gd name="txB" fmla="*/ 186 h 186"/>
              </a:gdLst>
              <a:ahLst/>
              <a:cxnLst>
                <a:cxn ang="0">
                  <a:pos x="0" y="2147483646"/>
                </a:cxn>
                <a:cxn ang="0">
                  <a:pos x="2147483646" y="0"/>
                </a:cxn>
              </a:cxnLst>
              <a:rect l="txL" t="txT" r="txR" b="txB"/>
              <a:pathLst>
                <a:path w="342" h="186">
                  <a:moveTo>
                    <a:pt x="0" y="186"/>
                  </a:moveTo>
                  <a:lnTo>
                    <a:pt x="342"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nvGrpSpPr>
            <p:cNvPr id="64526" name="Group 7"/>
            <p:cNvGrpSpPr/>
            <p:nvPr/>
          </p:nvGrpSpPr>
          <p:grpSpPr>
            <a:xfrm>
              <a:off x="4038600" y="4738688"/>
              <a:ext cx="501650" cy="233363"/>
              <a:chOff x="3600" y="219"/>
              <a:chExt cx="360" cy="175"/>
            </a:xfrm>
          </p:grpSpPr>
          <p:sp>
            <p:nvSpPr>
              <p:cNvPr id="64661" name="Oval 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62" name="Line 9"/>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663" name="Line 1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664" name="Rectangle 11"/>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65" name="Oval 12"/>
              <p:cNvSpPr/>
              <p:nvPr/>
            </p:nvSpPr>
            <p:spPr>
              <a:xfrm>
                <a:off x="3603" y="219"/>
                <a:ext cx="354"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66" name="Group 13"/>
              <p:cNvGrpSpPr/>
              <p:nvPr/>
            </p:nvGrpSpPr>
            <p:grpSpPr>
              <a:xfrm>
                <a:off x="3686" y="244"/>
                <a:ext cx="177" cy="66"/>
                <a:chOff x="2848" y="848"/>
                <a:chExt cx="140" cy="98"/>
              </a:xfrm>
            </p:grpSpPr>
            <p:sp>
              <p:nvSpPr>
                <p:cNvPr id="64671" name="Line 1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72" name="Line 15"/>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73" name="Line 16"/>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67" name="Group 17"/>
              <p:cNvGrpSpPr/>
              <p:nvPr/>
            </p:nvGrpSpPr>
            <p:grpSpPr>
              <a:xfrm flipV="1">
                <a:off x="3686" y="243"/>
                <a:ext cx="177" cy="66"/>
                <a:chOff x="2848" y="848"/>
                <a:chExt cx="140" cy="98"/>
              </a:xfrm>
            </p:grpSpPr>
            <p:sp>
              <p:nvSpPr>
                <p:cNvPr id="64668" name="Line 18"/>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69" name="Line 1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70" name="Line 20"/>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64527" name="Group 21"/>
            <p:cNvGrpSpPr/>
            <p:nvPr/>
          </p:nvGrpSpPr>
          <p:grpSpPr>
            <a:xfrm>
              <a:off x="4391025" y="5376863"/>
              <a:ext cx="501650" cy="233363"/>
              <a:chOff x="3600" y="219"/>
              <a:chExt cx="360" cy="175"/>
            </a:xfrm>
          </p:grpSpPr>
          <p:sp>
            <p:nvSpPr>
              <p:cNvPr id="64648" name="Oval 22"/>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49" name="Line 23"/>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650" name="Line 2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651" name="Rectangle 25"/>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52" name="Oval 26"/>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53" name="Group 27"/>
              <p:cNvGrpSpPr/>
              <p:nvPr/>
            </p:nvGrpSpPr>
            <p:grpSpPr>
              <a:xfrm>
                <a:off x="3686" y="244"/>
                <a:ext cx="177" cy="66"/>
                <a:chOff x="2848" y="848"/>
                <a:chExt cx="140" cy="98"/>
              </a:xfrm>
            </p:grpSpPr>
            <p:sp>
              <p:nvSpPr>
                <p:cNvPr id="64658" name="Line 2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59" name="Line 29"/>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60" name="Line 30"/>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54" name="Group 31"/>
              <p:cNvGrpSpPr/>
              <p:nvPr/>
            </p:nvGrpSpPr>
            <p:grpSpPr>
              <a:xfrm flipV="1">
                <a:off x="3686" y="243"/>
                <a:ext cx="177" cy="66"/>
                <a:chOff x="2848" y="848"/>
                <a:chExt cx="140" cy="98"/>
              </a:xfrm>
            </p:grpSpPr>
            <p:sp>
              <p:nvSpPr>
                <p:cNvPr id="64655" name="Line 32"/>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56" name="Line 3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57" name="Line 34"/>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64528" name="Group 35"/>
            <p:cNvGrpSpPr/>
            <p:nvPr/>
          </p:nvGrpSpPr>
          <p:grpSpPr>
            <a:xfrm>
              <a:off x="5065713" y="4433888"/>
              <a:ext cx="501650" cy="233363"/>
              <a:chOff x="3600" y="219"/>
              <a:chExt cx="360" cy="175"/>
            </a:xfrm>
          </p:grpSpPr>
          <p:sp>
            <p:nvSpPr>
              <p:cNvPr id="64635" name="Oval 36"/>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36" name="Line 37"/>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637" name="Line 3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638" name="Rectangle 39"/>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39" name="Oval 40"/>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40" name="Group 41"/>
              <p:cNvGrpSpPr/>
              <p:nvPr/>
            </p:nvGrpSpPr>
            <p:grpSpPr>
              <a:xfrm>
                <a:off x="3686" y="244"/>
                <a:ext cx="177" cy="66"/>
                <a:chOff x="2848" y="848"/>
                <a:chExt cx="140" cy="98"/>
              </a:xfrm>
            </p:grpSpPr>
            <p:sp>
              <p:nvSpPr>
                <p:cNvPr id="64645" name="Line 4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46" name="Line 43"/>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47" name="Line 44"/>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41" name="Group 45"/>
              <p:cNvGrpSpPr/>
              <p:nvPr/>
            </p:nvGrpSpPr>
            <p:grpSpPr>
              <a:xfrm flipV="1">
                <a:off x="3686" y="243"/>
                <a:ext cx="177" cy="66"/>
                <a:chOff x="2848" y="848"/>
                <a:chExt cx="140" cy="98"/>
              </a:xfrm>
            </p:grpSpPr>
            <p:sp>
              <p:nvSpPr>
                <p:cNvPr id="64642" name="Line 46"/>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43" name="Line 4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44" name="Line 48"/>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64529" name="Group 49"/>
            <p:cNvGrpSpPr/>
            <p:nvPr/>
          </p:nvGrpSpPr>
          <p:grpSpPr>
            <a:xfrm>
              <a:off x="4987925" y="5099051"/>
              <a:ext cx="500063" cy="233363"/>
              <a:chOff x="3600" y="219"/>
              <a:chExt cx="360" cy="175"/>
            </a:xfrm>
          </p:grpSpPr>
          <p:sp>
            <p:nvSpPr>
              <p:cNvPr id="64622" name="Oval 50"/>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23" name="Line 51"/>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624" name="Line 52"/>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625" name="Rectangle 53"/>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26" name="Oval 54"/>
              <p:cNvSpPr/>
              <p:nvPr/>
            </p:nvSpPr>
            <p:spPr>
              <a:xfrm>
                <a:off x="3600" y="219"/>
                <a:ext cx="356"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27" name="Group 55"/>
              <p:cNvGrpSpPr/>
              <p:nvPr/>
            </p:nvGrpSpPr>
            <p:grpSpPr>
              <a:xfrm>
                <a:off x="3686" y="244"/>
                <a:ext cx="177" cy="66"/>
                <a:chOff x="2848" y="848"/>
                <a:chExt cx="140" cy="98"/>
              </a:xfrm>
            </p:grpSpPr>
            <p:sp>
              <p:nvSpPr>
                <p:cNvPr id="64632" name="Line 5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33" name="Line 57"/>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34" name="Line 58"/>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28" name="Group 59"/>
              <p:cNvGrpSpPr/>
              <p:nvPr/>
            </p:nvGrpSpPr>
            <p:grpSpPr>
              <a:xfrm flipV="1">
                <a:off x="3686" y="243"/>
                <a:ext cx="177" cy="66"/>
                <a:chOff x="2848" y="848"/>
                <a:chExt cx="140" cy="98"/>
              </a:xfrm>
            </p:grpSpPr>
            <p:sp>
              <p:nvSpPr>
                <p:cNvPr id="64629" name="Line 60"/>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30" name="Line 6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31" name="Line 62"/>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64530" name="Group 63"/>
            <p:cNvGrpSpPr/>
            <p:nvPr/>
          </p:nvGrpSpPr>
          <p:grpSpPr>
            <a:xfrm>
              <a:off x="5622925" y="5395913"/>
              <a:ext cx="501650" cy="233363"/>
              <a:chOff x="3600" y="219"/>
              <a:chExt cx="360" cy="175"/>
            </a:xfrm>
          </p:grpSpPr>
          <p:sp>
            <p:nvSpPr>
              <p:cNvPr id="64609" name="Oval 64"/>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610" name="Line 65"/>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611" name="Line 66"/>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612" name="Rectangle 67"/>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13" name="Oval 68"/>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14" name="Group 69"/>
              <p:cNvGrpSpPr/>
              <p:nvPr/>
            </p:nvGrpSpPr>
            <p:grpSpPr>
              <a:xfrm>
                <a:off x="3686" y="244"/>
                <a:ext cx="177" cy="66"/>
                <a:chOff x="2848" y="848"/>
                <a:chExt cx="140" cy="98"/>
              </a:xfrm>
            </p:grpSpPr>
            <p:sp>
              <p:nvSpPr>
                <p:cNvPr id="64619" name="Line 7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20" name="Line 71"/>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21" name="Line 72"/>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15" name="Group 73"/>
              <p:cNvGrpSpPr/>
              <p:nvPr/>
            </p:nvGrpSpPr>
            <p:grpSpPr>
              <a:xfrm flipV="1">
                <a:off x="3686" y="243"/>
                <a:ext cx="177" cy="66"/>
                <a:chOff x="2848" y="848"/>
                <a:chExt cx="140" cy="98"/>
              </a:xfrm>
            </p:grpSpPr>
            <p:sp>
              <p:nvSpPr>
                <p:cNvPr id="64616" name="Line 74"/>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17" name="Line 7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18" name="Line 76"/>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64531" name="Group 77"/>
            <p:cNvGrpSpPr/>
            <p:nvPr/>
          </p:nvGrpSpPr>
          <p:grpSpPr>
            <a:xfrm>
              <a:off x="6067425" y="4740276"/>
              <a:ext cx="501650" cy="233363"/>
              <a:chOff x="3600" y="219"/>
              <a:chExt cx="360" cy="175"/>
            </a:xfrm>
          </p:grpSpPr>
          <p:sp>
            <p:nvSpPr>
              <p:cNvPr id="64596" name="Oval 7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97" name="Line 79"/>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64598" name="Line 8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4599" name="Rectangle 81"/>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gn="ctr">
                  <a:lnSpc>
                    <a:spcPct val="100000"/>
                  </a:lnSpc>
                  <a:spcBef>
                    <a:spcPct val="0"/>
                  </a:spcBef>
                  <a:buClrTx/>
                  <a:buSzTx/>
                  <a:buFontTx/>
                  <a:buNone/>
                </a:pPr>
                <a:endParaRPr lang="zh-CN" altLang="zh-CN" sz="2400">
                  <a:solidFill>
                    <a:srgbClr val="000000"/>
                  </a:solidFill>
                  <a:latin typeface="Times New Roman" panose="02020503050405090304" charset="0"/>
                  <a:ea typeface="Arial" panose="020B0604020202090204" pitchFamily="34" charset="0"/>
                </a:endParaRPr>
              </a:p>
            </p:txBody>
          </p:sp>
          <p:sp>
            <p:nvSpPr>
              <p:cNvPr id="64600" name="Oval 82"/>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nvGrpSpPr>
              <p:cNvPr id="64601" name="Group 83"/>
              <p:cNvGrpSpPr/>
              <p:nvPr/>
            </p:nvGrpSpPr>
            <p:grpSpPr>
              <a:xfrm>
                <a:off x="3686" y="244"/>
                <a:ext cx="177" cy="66"/>
                <a:chOff x="2848" y="848"/>
                <a:chExt cx="140" cy="98"/>
              </a:xfrm>
            </p:grpSpPr>
            <p:sp>
              <p:nvSpPr>
                <p:cNvPr id="64606" name="Line 8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4607" name="Line 85"/>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64608" name="Line 86"/>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64602" name="Group 87"/>
              <p:cNvGrpSpPr/>
              <p:nvPr/>
            </p:nvGrpSpPr>
            <p:grpSpPr>
              <a:xfrm flipV="1">
                <a:off x="3686" y="243"/>
                <a:ext cx="177" cy="66"/>
                <a:chOff x="2848" y="848"/>
                <a:chExt cx="140" cy="98"/>
              </a:xfrm>
            </p:grpSpPr>
            <p:sp>
              <p:nvSpPr>
                <p:cNvPr id="64603" name="Line 88"/>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64604" name="Line 8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4605" name="Line 90"/>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sp>
          <p:nvSpPr>
            <p:cNvPr id="64532" name="Freeform 91"/>
            <p:cNvSpPr/>
            <p:nvPr/>
          </p:nvSpPr>
          <p:spPr>
            <a:xfrm>
              <a:off x="5573713" y="4557713"/>
              <a:ext cx="504825" cy="307975"/>
            </a:xfrm>
            <a:custGeom>
              <a:avLst/>
              <a:gdLst>
                <a:gd name="txL" fmla="*/ 0 w 318"/>
                <a:gd name="txT" fmla="*/ 0 h 194"/>
                <a:gd name="txR" fmla="*/ 318 w 318"/>
                <a:gd name="txB" fmla="*/ 194 h 194"/>
              </a:gdLst>
              <a:ahLst/>
              <a:cxnLst>
                <a:cxn ang="0">
                  <a:pos x="0" y="0"/>
                </a:cxn>
                <a:cxn ang="0">
                  <a:pos x="2147483646" y="2147483646"/>
                </a:cxn>
              </a:cxnLst>
              <a:rect l="txL" t="txT" r="txR" b="txB"/>
              <a:pathLst>
                <a:path w="318" h="194">
                  <a:moveTo>
                    <a:pt x="0" y="0"/>
                  </a:moveTo>
                  <a:lnTo>
                    <a:pt x="318" y="19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3" name="Freeform 92"/>
            <p:cNvSpPr/>
            <p:nvPr/>
          </p:nvSpPr>
          <p:spPr>
            <a:xfrm>
              <a:off x="4508500" y="4949826"/>
              <a:ext cx="481013" cy="238125"/>
            </a:xfrm>
            <a:custGeom>
              <a:avLst/>
              <a:gdLst>
                <a:gd name="txL" fmla="*/ 0 w 294"/>
                <a:gd name="txT" fmla="*/ 0 h 174"/>
                <a:gd name="txR" fmla="*/ 294 w 294"/>
                <a:gd name="txB" fmla="*/ 174 h 174"/>
              </a:gdLst>
              <a:ahLst/>
              <a:cxnLst>
                <a:cxn ang="0">
                  <a:pos x="0" y="0"/>
                </a:cxn>
                <a:cxn ang="0">
                  <a:pos x="2147483646" y="2147483646"/>
                </a:cxn>
              </a:cxnLst>
              <a:rect l="txL" t="txT" r="txR" b="txB"/>
              <a:pathLst>
                <a:path w="294" h="174">
                  <a:moveTo>
                    <a:pt x="0" y="0"/>
                  </a:moveTo>
                  <a:lnTo>
                    <a:pt x="294" y="17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4" name="Freeform 93"/>
            <p:cNvSpPr/>
            <p:nvPr/>
          </p:nvSpPr>
          <p:spPr>
            <a:xfrm>
              <a:off x="5456238" y="4926013"/>
              <a:ext cx="628650" cy="247650"/>
            </a:xfrm>
            <a:custGeom>
              <a:avLst/>
              <a:gdLst>
                <a:gd name="txL" fmla="*/ 0 w 378"/>
                <a:gd name="txT" fmla="*/ 0 h 174"/>
                <a:gd name="txR" fmla="*/ 378 w 378"/>
                <a:gd name="txB" fmla="*/ 174 h 174"/>
              </a:gdLst>
              <a:ahLst/>
              <a:cxnLst>
                <a:cxn ang="0">
                  <a:pos x="0" y="2147483646"/>
                </a:cxn>
                <a:cxn ang="0">
                  <a:pos x="2147483646" y="0"/>
                </a:cxn>
              </a:cxnLst>
              <a:rect l="txL" t="txT" r="txR" b="txB"/>
              <a:pathLst>
                <a:path w="378" h="174">
                  <a:moveTo>
                    <a:pt x="0" y="174"/>
                  </a:moveTo>
                  <a:lnTo>
                    <a:pt x="37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5" name="Freeform 94"/>
            <p:cNvSpPr/>
            <p:nvPr/>
          </p:nvSpPr>
          <p:spPr>
            <a:xfrm>
              <a:off x="6122988" y="4979988"/>
              <a:ext cx="206375" cy="508000"/>
            </a:xfrm>
            <a:custGeom>
              <a:avLst/>
              <a:gdLst>
                <a:gd name="txL" fmla="*/ 0 w 118"/>
                <a:gd name="txT" fmla="*/ 0 h 500"/>
                <a:gd name="txR" fmla="*/ 118 w 118"/>
                <a:gd name="txB" fmla="*/ 500 h 500"/>
              </a:gdLst>
              <a:ahLst/>
              <a:cxnLst>
                <a:cxn ang="0">
                  <a:pos x="0" y="2147483646"/>
                </a:cxn>
                <a:cxn ang="0">
                  <a:pos x="2147483646" y="0"/>
                </a:cxn>
              </a:cxnLst>
              <a:rect l="txL" t="txT" r="txR" b="txB"/>
              <a:pathLst>
                <a:path w="118" h="500">
                  <a:moveTo>
                    <a:pt x="0" y="500"/>
                  </a:moveTo>
                  <a:lnTo>
                    <a:pt x="11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6" name="Freeform 95"/>
            <p:cNvSpPr/>
            <p:nvPr/>
          </p:nvSpPr>
          <p:spPr>
            <a:xfrm>
              <a:off x="4887913" y="5513388"/>
              <a:ext cx="736600" cy="74613"/>
            </a:xfrm>
            <a:custGeom>
              <a:avLst/>
              <a:gdLst>
                <a:gd name="txL" fmla="*/ 0 w 370"/>
                <a:gd name="txT" fmla="*/ 0 h 32"/>
                <a:gd name="txR" fmla="*/ 370 w 370"/>
                <a:gd name="txB" fmla="*/ 32 h 32"/>
              </a:gdLst>
              <a:ahLst/>
              <a:cxnLst>
                <a:cxn ang="0">
                  <a:pos x="2147483646" y="2147483646"/>
                </a:cxn>
                <a:cxn ang="0">
                  <a:pos x="0" y="0"/>
                </a:cxn>
              </a:cxnLst>
              <a:rect l="txL" t="txT" r="txR" b="txB"/>
              <a:pathLst>
                <a:path w="370" h="32">
                  <a:moveTo>
                    <a:pt x="370" y="32"/>
                  </a:move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7" name="Freeform 96"/>
            <p:cNvSpPr/>
            <p:nvPr/>
          </p:nvSpPr>
          <p:spPr>
            <a:xfrm>
              <a:off x="4351338" y="4973638"/>
              <a:ext cx="193675" cy="425450"/>
            </a:xfrm>
            <a:custGeom>
              <a:avLst/>
              <a:gdLst>
                <a:gd name="txL" fmla="*/ 0 w 176"/>
                <a:gd name="txT" fmla="*/ 0 h 412"/>
                <a:gd name="txR" fmla="*/ 176 w 176"/>
                <a:gd name="txB" fmla="*/ 412 h 412"/>
              </a:gdLst>
              <a:ahLst/>
              <a:cxnLst>
                <a:cxn ang="0">
                  <a:pos x="2147483646" y="2147483646"/>
                </a:cxn>
                <a:cxn ang="0">
                  <a:pos x="2147483646" y="2147483646"/>
                </a:cxn>
                <a:cxn ang="0">
                  <a:pos x="0" y="0"/>
                </a:cxn>
              </a:cxnLst>
              <a:rect l="txL" t="txT" r="txR" b="txB"/>
              <a:pathLst>
                <a:path w="176" h="412">
                  <a:moveTo>
                    <a:pt x="162" y="408"/>
                  </a:moveTo>
                  <a:lnTo>
                    <a:pt x="176" y="412"/>
                  </a:ln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64538" name="Text Box 100"/>
            <p:cNvSpPr txBox="1"/>
            <p:nvPr/>
          </p:nvSpPr>
          <p:spPr>
            <a:xfrm>
              <a:off x="4440876" y="4483071"/>
              <a:ext cx="311067" cy="3667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800">
                  <a:solidFill>
                    <a:srgbClr val="000000"/>
                  </a:solidFill>
                  <a:latin typeface="Arial" panose="020B0604020202090204" pitchFamily="34" charset="0"/>
                  <a:cs typeface="Arial" panose="020B0604020202090204" pitchFamily="34" charset="0"/>
                </a:rPr>
                <a:t>1</a:t>
              </a:r>
              <a:endParaRPr lang="en-US" altLang="zh-CN" sz="1800">
                <a:solidFill>
                  <a:srgbClr val="000000"/>
                </a:solidFill>
                <a:latin typeface="Arial" panose="020B0604020202090204" pitchFamily="34" charset="0"/>
                <a:ea typeface="Arial" panose="020B0604020202090204" pitchFamily="34" charset="0"/>
              </a:endParaRPr>
            </a:p>
          </p:txBody>
        </p:sp>
        <p:sp>
          <p:nvSpPr>
            <p:cNvPr id="64539" name="Text Box 101"/>
            <p:cNvSpPr txBox="1"/>
            <p:nvPr/>
          </p:nvSpPr>
          <p:spPr>
            <a:xfrm>
              <a:off x="4378980" y="4897394"/>
              <a:ext cx="296783" cy="3365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600">
                  <a:solidFill>
                    <a:srgbClr val="000000"/>
                  </a:solidFill>
                  <a:latin typeface="Arial" panose="020B0604020202090204" pitchFamily="34" charset="0"/>
                  <a:cs typeface="Arial" panose="020B0604020202090204" pitchFamily="34" charset="0"/>
                </a:rPr>
                <a:t>2</a:t>
              </a:r>
              <a:endParaRPr lang="en-US" altLang="zh-CN" sz="1600">
                <a:solidFill>
                  <a:srgbClr val="000000"/>
                </a:solidFill>
                <a:latin typeface="Arial" panose="020B0604020202090204" pitchFamily="34" charset="0"/>
                <a:ea typeface="Arial" panose="020B0604020202090204" pitchFamily="34" charset="0"/>
              </a:endParaRPr>
            </a:p>
          </p:txBody>
        </p:sp>
        <p:sp>
          <p:nvSpPr>
            <p:cNvPr id="64540" name="Text Box 102"/>
            <p:cNvSpPr txBox="1"/>
            <p:nvPr/>
          </p:nvSpPr>
          <p:spPr>
            <a:xfrm>
              <a:off x="4128222" y="4970416"/>
              <a:ext cx="296783" cy="3365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600">
                  <a:solidFill>
                    <a:srgbClr val="000000"/>
                  </a:solidFill>
                  <a:latin typeface="Arial" panose="020B0604020202090204" pitchFamily="34" charset="0"/>
                  <a:cs typeface="Arial" panose="020B0604020202090204" pitchFamily="34" charset="0"/>
                </a:rPr>
                <a:t>3</a:t>
              </a:r>
              <a:endParaRPr lang="en-US" altLang="zh-CN" sz="1600">
                <a:solidFill>
                  <a:srgbClr val="000000"/>
                </a:solidFill>
                <a:latin typeface="Arial" panose="020B0604020202090204" pitchFamily="34" charset="0"/>
                <a:ea typeface="Arial" panose="020B0604020202090204" pitchFamily="34" charset="0"/>
              </a:endParaRPr>
            </a:p>
          </p:txBody>
        </p:sp>
        <p:grpSp>
          <p:nvGrpSpPr>
            <p:cNvPr id="64541" name="Group 1"/>
            <p:cNvGrpSpPr/>
            <p:nvPr/>
          </p:nvGrpSpPr>
          <p:grpSpPr>
            <a:xfrm rot="-2012368">
              <a:off x="2645158" y="5398104"/>
              <a:ext cx="1447800" cy="274638"/>
              <a:chOff x="2436813" y="4587876"/>
              <a:chExt cx="1447800" cy="274638"/>
            </a:xfrm>
          </p:grpSpPr>
          <p:sp>
            <p:nvSpPr>
              <p:cNvPr id="64591" name="Rectangle 97"/>
              <p:cNvSpPr/>
              <p:nvPr/>
            </p:nvSpPr>
            <p:spPr>
              <a:xfrm>
                <a:off x="2461850" y="4583083"/>
                <a:ext cx="1155391" cy="238116"/>
              </a:xfrm>
              <a:prstGeom prst="rect">
                <a:avLst/>
              </a:prstGeom>
              <a:solidFill>
                <a:schemeClr val="bg2"/>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92" name="Rectangle 98"/>
              <p:cNvSpPr/>
              <p:nvPr/>
            </p:nvSpPr>
            <p:spPr>
              <a:xfrm>
                <a:off x="2437928" y="4606491"/>
                <a:ext cx="1147455" cy="23811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93" name="Line 99"/>
              <p:cNvSpPr/>
              <p:nvPr/>
            </p:nvSpPr>
            <p:spPr>
              <a:xfrm>
                <a:off x="3462418" y="4739659"/>
                <a:ext cx="422162" cy="0"/>
              </a:xfrm>
              <a:prstGeom prst="line">
                <a:avLst/>
              </a:prstGeom>
              <a:ln w="9525" cap="flat" cmpd="sng">
                <a:solidFill>
                  <a:schemeClr val="accent2"/>
                </a:solidFill>
                <a:prstDash val="solid"/>
                <a:headEnd type="none" w="med" len="med"/>
                <a:tailEnd type="triangle" w="med" len="med"/>
              </a:ln>
            </p:spPr>
          </p:sp>
          <p:sp>
            <p:nvSpPr>
              <p:cNvPr id="64594" name="Rectangle 104"/>
              <p:cNvSpPr/>
              <p:nvPr/>
            </p:nvSpPr>
            <p:spPr>
              <a:xfrm>
                <a:off x="3067594" y="4610052"/>
                <a:ext cx="426923" cy="23970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95" name="Text Box 105"/>
              <p:cNvSpPr txBox="1"/>
              <p:nvPr/>
            </p:nvSpPr>
            <p:spPr>
              <a:xfrm rot="289934">
                <a:off x="3019653" y="4584228"/>
                <a:ext cx="520561" cy="27462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0111</a:t>
                </a:r>
                <a:endParaRPr lang="en-US" altLang="zh-CN" sz="1200">
                  <a:solidFill>
                    <a:srgbClr val="000000"/>
                  </a:solidFill>
                  <a:latin typeface="Arial" panose="020B0604020202090204" pitchFamily="34" charset="0"/>
                  <a:ea typeface="Arial" panose="020B0604020202090204" pitchFamily="34" charset="0"/>
                </a:endParaRPr>
              </a:p>
            </p:txBody>
          </p:sp>
        </p:grpSp>
        <p:sp>
          <p:nvSpPr>
            <p:cNvPr id="64542" name="Text Box 106"/>
            <p:cNvSpPr txBox="1"/>
            <p:nvPr/>
          </p:nvSpPr>
          <p:spPr>
            <a:xfrm>
              <a:off x="2088829" y="6046702"/>
              <a:ext cx="2339350" cy="584179"/>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1600">
                  <a:solidFill>
                    <a:srgbClr val="000000"/>
                  </a:solidFill>
                  <a:latin typeface="Arial" panose="020B0604020202090204" pitchFamily="34" charset="0"/>
                  <a:cs typeface="Arial" panose="020B0604020202090204" pitchFamily="34" charset="0"/>
                </a:rPr>
                <a:t>dest address in arriving</a:t>
              </a:r>
              <a:endParaRPr lang="en-US" altLang="zh-CN" sz="1600">
                <a:solidFill>
                  <a:srgbClr val="000000"/>
                </a:solidFill>
                <a:latin typeface="Arial" panose="020B0604020202090204" pitchFamily="34" charset="0"/>
                <a:cs typeface="Arial" panose="020B0604020202090204" pitchFamily="34" charset="0"/>
              </a:endParaRPr>
            </a:p>
            <a:p>
              <a:pPr marL="0" lvl="0" indent="0" eaLnBrk="1" hangingPunct="1">
                <a:lnSpc>
                  <a:spcPct val="100000"/>
                </a:lnSpc>
                <a:spcBef>
                  <a:spcPct val="0"/>
                </a:spcBef>
                <a:buClrTx/>
                <a:buSzTx/>
                <a:buFontTx/>
                <a:buNone/>
              </a:pPr>
              <a:r>
                <a:rPr lang="en-US" altLang="zh-CN" sz="1600">
                  <a:solidFill>
                    <a:srgbClr val="000000"/>
                  </a:solidFill>
                  <a:latin typeface="Arial" panose="020B0604020202090204" pitchFamily="34" charset="0"/>
                  <a:cs typeface="Arial" panose="020B0604020202090204" pitchFamily="34" charset="0"/>
                </a:rPr>
                <a:t>packet</a:t>
              </a:r>
              <a:r>
                <a:rPr lang="ja-JP" altLang="en-US" sz="1600">
                  <a:solidFill>
                    <a:srgbClr val="000000"/>
                  </a:solidFill>
                  <a:latin typeface="Arial" panose="020B0604020202090204" pitchFamily="34" charset="0"/>
                  <a:cs typeface="Arial" panose="020B0604020202090204" pitchFamily="34" charset="0"/>
                </a:rPr>
                <a:t>’</a:t>
              </a:r>
              <a:r>
                <a:rPr lang="en-US" altLang="ja-JP" sz="1600">
                  <a:solidFill>
                    <a:srgbClr val="000000"/>
                  </a:solidFill>
                  <a:latin typeface="Arial" panose="020B0604020202090204" pitchFamily="34" charset="0"/>
                  <a:cs typeface="Arial" panose="020B0604020202090204" pitchFamily="34" charset="0"/>
                </a:rPr>
                <a:t>s header</a:t>
              </a:r>
              <a:endParaRPr lang="en-US" altLang="zh-CN" sz="1600">
                <a:solidFill>
                  <a:srgbClr val="000000"/>
                </a:solidFill>
                <a:latin typeface="Arial" panose="020B0604020202090204" pitchFamily="34" charset="0"/>
                <a:ea typeface="Arial" panose="020B0604020202090204" pitchFamily="34" charset="0"/>
              </a:endParaRPr>
            </a:p>
          </p:txBody>
        </p:sp>
        <p:sp>
          <p:nvSpPr>
            <p:cNvPr id="64543" name="Line 107"/>
            <p:cNvSpPr/>
            <p:nvPr/>
          </p:nvSpPr>
          <p:spPr>
            <a:xfrm flipH="1">
              <a:off x="2626848" y="4873581"/>
              <a:ext cx="1407736" cy="914367"/>
            </a:xfrm>
            <a:prstGeom prst="line">
              <a:avLst/>
            </a:prstGeom>
            <a:ln w="9525" cap="flat" cmpd="sng">
              <a:solidFill>
                <a:schemeClr val="tx1"/>
              </a:solidFill>
              <a:prstDash val="solid"/>
              <a:headEnd type="none" w="med" len="med"/>
              <a:tailEnd type="none" w="med" len="med"/>
            </a:ln>
          </p:spPr>
        </p:sp>
        <p:sp>
          <p:nvSpPr>
            <p:cNvPr id="64544" name="Line 119"/>
            <p:cNvSpPr/>
            <p:nvPr/>
          </p:nvSpPr>
          <p:spPr>
            <a:xfrm flipH="1" flipV="1">
              <a:off x="3588616" y="5648254"/>
              <a:ext cx="22219" cy="450834"/>
            </a:xfrm>
            <a:prstGeom prst="line">
              <a:avLst/>
            </a:prstGeom>
            <a:ln w="9525" cap="flat" cmpd="sng">
              <a:solidFill>
                <a:schemeClr val="tx1"/>
              </a:solidFill>
              <a:prstDash val="solid"/>
              <a:headEnd type="none" w="med" len="med"/>
              <a:tailEnd type="triangle" w="med" len="med"/>
            </a:ln>
          </p:spPr>
        </p:sp>
        <p:sp>
          <p:nvSpPr>
            <p:cNvPr id="64545" name="Freeform 120"/>
            <p:cNvSpPr/>
            <p:nvPr/>
          </p:nvSpPr>
          <p:spPr>
            <a:xfrm>
              <a:off x="3757473" y="4834039"/>
              <a:ext cx="1041539" cy="336504"/>
            </a:xfrm>
            <a:custGeom>
              <a:avLst/>
              <a:gdLst>
                <a:gd name="txL" fmla="*/ 0 w 10844"/>
                <a:gd name="txT" fmla="*/ 0 h 14797"/>
                <a:gd name="txR" fmla="*/ 10844 w 10844"/>
                <a:gd name="txB" fmla="*/ 14797 h 14797"/>
              </a:gdLst>
              <a:ahLst/>
              <a:cxnLst>
                <a:cxn ang="0">
                  <a:pos x="0" y="2147483646"/>
                </a:cxn>
                <a:cxn ang="0">
                  <a:pos x="2147483646" y="2147483646"/>
                </a:cxn>
                <a:cxn ang="0">
                  <a:pos x="2147483646" y="2147483646"/>
                </a:cxn>
              </a:cxnLst>
              <a:rect l="txL" t="txT" r="txR" b="txB"/>
              <a:pathLst>
                <a:path w="10844" h="14797">
                  <a:moveTo>
                    <a:pt x="0" y="14797"/>
                  </a:moveTo>
                  <a:cubicBezTo>
                    <a:pt x="2168" y="9517"/>
                    <a:pt x="5654" y="-1331"/>
                    <a:pt x="7042" y="135"/>
                  </a:cubicBezTo>
                  <a:cubicBezTo>
                    <a:pt x="8563" y="1950"/>
                    <a:pt x="9984" y="6698"/>
                    <a:pt x="10844" y="9978"/>
                  </a:cubicBezTo>
                </a:path>
              </a:pathLst>
            </a:custGeom>
            <a:noFill/>
            <a:ln w="57150" cap="flat" cmpd="sng">
              <a:solidFill>
                <a:srgbClr val="FF3300">
                  <a:alpha val="100000"/>
                </a:srgbClr>
              </a:solidFill>
              <a:prstDash val="solid"/>
              <a:round/>
              <a:headEnd type="none" w="med" len="med"/>
              <a:tailEnd type="triangle" w="med" len="med"/>
            </a:ln>
          </p:spPr>
          <p:txBody>
            <a:bodyPr/>
            <a:p>
              <a:endParaRPr lang="zh-CN" altLang="en-US"/>
            </a:p>
          </p:txBody>
        </p:sp>
        <p:sp>
          <p:nvSpPr>
            <p:cNvPr id="64546" name="Freeform 121"/>
            <p:cNvSpPr/>
            <p:nvPr/>
          </p:nvSpPr>
          <p:spPr>
            <a:xfrm flipH="1">
              <a:off x="6254750" y="4370388"/>
              <a:ext cx="577850"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p>
              <a:endParaRPr lang="zh-CN" altLang="en-US"/>
            </a:p>
          </p:txBody>
        </p:sp>
        <p:sp>
          <p:nvSpPr>
            <p:cNvPr id="64547" name="Freeform 122"/>
            <p:cNvSpPr/>
            <p:nvPr/>
          </p:nvSpPr>
          <p:spPr>
            <a:xfrm flipH="1">
              <a:off x="5243513" y="4086226"/>
              <a:ext cx="577850"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p>
              <a:endParaRPr lang="zh-CN" altLang="en-US"/>
            </a:p>
          </p:txBody>
        </p:sp>
        <p:sp>
          <p:nvSpPr>
            <p:cNvPr id="64548" name="Freeform 123"/>
            <p:cNvSpPr/>
            <p:nvPr/>
          </p:nvSpPr>
          <p:spPr>
            <a:xfrm flipH="1" flipV="1">
              <a:off x="5911850" y="5632451"/>
              <a:ext cx="542925"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p>
              <a:endParaRPr lang="zh-CN" altLang="en-US"/>
            </a:p>
          </p:txBody>
        </p:sp>
        <p:sp>
          <p:nvSpPr>
            <p:cNvPr id="64549" name="Freeform 124"/>
            <p:cNvSpPr/>
            <p:nvPr/>
          </p:nvSpPr>
          <p:spPr>
            <a:xfrm flipH="1" flipV="1">
              <a:off x="4562475" y="5616576"/>
              <a:ext cx="542925"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p>
              <a:endParaRPr lang="zh-CN" altLang="en-US"/>
            </a:p>
          </p:txBody>
        </p:sp>
        <p:sp>
          <p:nvSpPr>
            <p:cNvPr id="64550" name="Freeform 125"/>
            <p:cNvSpPr/>
            <p:nvPr/>
          </p:nvSpPr>
          <p:spPr>
            <a:xfrm flipH="1" flipV="1">
              <a:off x="5202238" y="5324476"/>
              <a:ext cx="542925" cy="452438"/>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p>
              <a:endParaRPr lang="zh-CN" altLang="en-US"/>
            </a:p>
          </p:txBody>
        </p:sp>
        <p:grpSp>
          <p:nvGrpSpPr>
            <p:cNvPr id="64551" name="Group 126"/>
            <p:cNvGrpSpPr/>
            <p:nvPr/>
          </p:nvGrpSpPr>
          <p:grpSpPr>
            <a:xfrm>
              <a:off x="5251450" y="3641726"/>
              <a:ext cx="550863" cy="452438"/>
              <a:chOff x="2886" y="1668"/>
              <a:chExt cx="347" cy="285"/>
            </a:xfrm>
          </p:grpSpPr>
          <p:sp>
            <p:nvSpPr>
              <p:cNvPr id="64584" name="Rectangle 127"/>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85" name="Oval 128"/>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86" name="Rectangle 129"/>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87" name="Line 130"/>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64588" name="Line 131"/>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64589" name="Line 132"/>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64590" name="AutoShape 133"/>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nvGrpSpPr>
            <p:cNvPr id="64552" name="Group 134"/>
            <p:cNvGrpSpPr/>
            <p:nvPr/>
          </p:nvGrpSpPr>
          <p:grpSpPr>
            <a:xfrm>
              <a:off x="6264275" y="3914776"/>
              <a:ext cx="550863" cy="452438"/>
              <a:chOff x="2886" y="1668"/>
              <a:chExt cx="347" cy="285"/>
            </a:xfrm>
          </p:grpSpPr>
          <p:sp>
            <p:nvSpPr>
              <p:cNvPr id="64577" name="Rectangle 135"/>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78" name="Oval 136"/>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79" name="Rectangle 137"/>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80" name="Line 138"/>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64581" name="Line 139"/>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64582" name="Line 140"/>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64583" name="AutoShape 141"/>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nvGrpSpPr>
            <p:cNvPr id="64553" name="Group 142"/>
            <p:cNvGrpSpPr/>
            <p:nvPr/>
          </p:nvGrpSpPr>
          <p:grpSpPr>
            <a:xfrm>
              <a:off x="5894388" y="5991226"/>
              <a:ext cx="550863" cy="452438"/>
              <a:chOff x="2886" y="1668"/>
              <a:chExt cx="347" cy="285"/>
            </a:xfrm>
          </p:grpSpPr>
          <p:sp>
            <p:nvSpPr>
              <p:cNvPr id="64570" name="Rectangle 143"/>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71" name="Oval 144"/>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72" name="Rectangle 145"/>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73" name="Line 146"/>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64574" name="Line 147"/>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64575" name="Line 148"/>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64576" name="AutoShape 149"/>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nvGrpSpPr>
            <p:cNvPr id="64554" name="Group 150"/>
            <p:cNvGrpSpPr/>
            <p:nvPr/>
          </p:nvGrpSpPr>
          <p:grpSpPr>
            <a:xfrm>
              <a:off x="5199063" y="5772151"/>
              <a:ext cx="550863" cy="452438"/>
              <a:chOff x="2886" y="1668"/>
              <a:chExt cx="347" cy="285"/>
            </a:xfrm>
          </p:grpSpPr>
          <p:sp>
            <p:nvSpPr>
              <p:cNvPr id="64563" name="Rectangle 151"/>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64" name="Oval 152"/>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65" name="Rectangle 153"/>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66" name="Line 154"/>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64567" name="Line 155"/>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64568" name="Line 156"/>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64569" name="AutoShape 157"/>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nvGrpSpPr>
            <p:cNvPr id="64555" name="Group 158"/>
            <p:cNvGrpSpPr/>
            <p:nvPr/>
          </p:nvGrpSpPr>
          <p:grpSpPr>
            <a:xfrm>
              <a:off x="4543425" y="5964238"/>
              <a:ext cx="550863" cy="452438"/>
              <a:chOff x="2886" y="1668"/>
              <a:chExt cx="347" cy="285"/>
            </a:xfrm>
          </p:grpSpPr>
          <p:sp>
            <p:nvSpPr>
              <p:cNvPr id="64556" name="Rectangle 159"/>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57" name="Oval 160"/>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58" name="Rectangle 161"/>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sp>
            <p:nvSpPr>
              <p:cNvPr id="64559" name="Line 162"/>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64560" name="Line 163"/>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64561" name="Line 164"/>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64562" name="AutoShape 165"/>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S PGothic" panose="020B0600070205080204"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MS PGothic" panose="020B0600070205080204" charset="-128"/>
                  </a:defRPr>
                </a:lvl5pPr>
              </a:lstStyle>
              <a:p>
                <a:pPr marL="0" lvl="0" indent="0">
                  <a:lnSpc>
                    <a:spcPct val="100000"/>
                  </a:lnSpc>
                  <a:spcBef>
                    <a:spcPct val="0"/>
                  </a:spcBef>
                  <a:buClrTx/>
                  <a:buSzTx/>
                  <a:buFontTx/>
                  <a:buNone/>
                </a:pPr>
                <a:endParaRPr lang="zh-CN" altLang="zh-CN" sz="1800">
                  <a:solidFill>
                    <a:srgbClr val="000000"/>
                  </a:solidFill>
                  <a:latin typeface="Arial" panose="020B0604020202090204" pitchFamily="34" charset="0"/>
                  <a:ea typeface="Arial" panose="020B0604020202090204" pitchFamily="34" charset="0"/>
                </a:endParaRPr>
              </a:p>
            </p:txBody>
          </p:sp>
        </p:grpSp>
      </p:grpSp>
      <p:cxnSp>
        <p:nvCxnSpPr>
          <p:cNvPr id="64522" name="Straight Connector 421888"/>
          <p:cNvCxnSpPr/>
          <p:nvPr/>
        </p:nvCxnSpPr>
        <p:spPr>
          <a:xfrm>
            <a:off x="2331720" y="3030855"/>
            <a:ext cx="209550" cy="574675"/>
          </a:xfrm>
          <a:prstGeom prst="line">
            <a:avLst/>
          </a:prstGeom>
          <a:ln w="9525" cap="flat" cmpd="sng">
            <a:solidFill>
              <a:schemeClr val="tx1"/>
            </a:solidFill>
            <a:prstDash val="solid"/>
            <a:headEnd type="none" w="med" len="med"/>
            <a:tailEnd type="none" w="med" len="med"/>
          </a:ln>
        </p:spPr>
      </p:cxnSp>
      <p:cxnSp>
        <p:nvCxnSpPr>
          <p:cNvPr id="64523" name="Straight Connector 421894"/>
          <p:cNvCxnSpPr/>
          <p:nvPr/>
        </p:nvCxnSpPr>
        <p:spPr>
          <a:xfrm flipH="1">
            <a:off x="3503613" y="2444750"/>
            <a:ext cx="1943100" cy="1711325"/>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950" y="45085"/>
            <a:ext cx="8988425" cy="67932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1765" y="104775"/>
            <a:ext cx="8907145" cy="6698615"/>
          </a:xfrm>
          <a:prstGeom prst="rect">
            <a:avLst/>
          </a:prstGeom>
        </p:spPr>
      </p:pic>
      <p:sp>
        <p:nvSpPr>
          <p:cNvPr id="3" name="文本框 2"/>
          <p:cNvSpPr txBox="1"/>
          <p:nvPr/>
        </p:nvSpPr>
        <p:spPr>
          <a:xfrm>
            <a:off x="323850" y="6237605"/>
            <a:ext cx="7768590" cy="645160"/>
          </a:xfrm>
          <a:prstGeom prst="rect">
            <a:avLst/>
          </a:prstGeom>
        </p:spPr>
        <p:txBody>
          <a:bodyPr wrap="square">
            <a:spAutoFit/>
            <a:extLst>
              <a:ext uri="{4A0BC546-FE56-4ADE-93B0-CB8AF2F6F144}">
                <wpsdc:textFrameExt xmlns:wpsdc="http://www.wps.cn/officeDocument/2022/drawingmlCustomData" type="text"/>
              </a:ext>
            </a:extLst>
          </a:bodyPr>
          <a:p>
            <a:pPr algn="l"/>
            <a:r>
              <a:rPr sz="1800">
                <a:solidFill>
                  <a:srgbClr val="FF0000"/>
                </a:solidFill>
                <a:sym typeface="+mn-ea"/>
                <a:hlinkClick r:id="rId2" tooltip="" action="ppaction://hlinkfile"/>
              </a:rPr>
              <a:t>https://blog.csdn.net/WZZ_2363173126/article/details/115410208</a:t>
            </a:r>
            <a:endParaRPr sz="1800">
              <a:solidFill>
                <a:srgbClr val="FF0000"/>
              </a:solidFill>
            </a:endParaRPr>
          </a:p>
          <a:p>
            <a:pPr algn="l"/>
            <a:endParaRPr lang="zh-CN" altLang="en-US" sz="1800">
              <a:latin typeface="Arial" panose="020B0604020202090204" pitchFamily="34" charset="0"/>
              <a:ea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32"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755576" y="1893796"/>
            <a:ext cx="7315200" cy="2143125"/>
          </a:xfrm>
          <a:prstGeom prst="rect">
            <a:avLst/>
          </a:prstGeom>
          <a:noFill/>
        </p:spPr>
        <p:txBody>
          <a:bodyPr vert="horz" wrap="square" rtlCol="0" anchor="ctr" anchorCtr="0">
            <a:noAutofit/>
          </a:bodyPr>
          <a:lstStyle/>
          <a:p>
            <a:r>
              <a:rPr lang="en-US" altLang="zh-CN" sz="2800" dirty="0"/>
              <a:t>1. </a:t>
            </a:r>
            <a:r>
              <a:rPr lang="zh-CN" altLang="en-US" sz="2800" dirty="0"/>
              <a:t>（</a:t>
            </a:r>
            <a:r>
              <a:rPr lang="zh-CN" altLang="en-US" sz="2800" dirty="0">
                <a:solidFill>
                  <a:srgbClr val="639EF4"/>
                </a:solidFill>
              </a:rPr>
              <a:t>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1]</a:t>
            </a:r>
            <a:r>
              <a:rPr lang="en-US" altLang="zh-CN" sz="2800" dirty="0">
                <a:solidFill>
                  <a:srgbClr val="000000"/>
                </a:solidFill>
              </a:rPr>
              <a:t> </a:t>
            </a:r>
            <a:r>
              <a:rPr lang="zh-CN" altLang="en-US" sz="2800" dirty="0"/>
              <a:t>  ）</a:t>
            </a:r>
            <a:r>
              <a:rPr lang="zh-CN" altLang="zh-CN" sz="2800" dirty="0"/>
              <a:t>是计算机网络的</a:t>
            </a:r>
            <a:r>
              <a:rPr lang="en-US" altLang="zh-CN" sz="2800" dirty="0"/>
              <a:t>“</a:t>
            </a:r>
            <a:r>
              <a:rPr lang="zh-CN" altLang="zh-CN" sz="2800" dirty="0"/>
              <a:t>形成与发展</a:t>
            </a:r>
            <a:r>
              <a:rPr lang="en-US" altLang="zh-CN" sz="2800" dirty="0"/>
              <a:t>”</a:t>
            </a:r>
            <a:r>
              <a:rPr lang="zh-CN" altLang="zh-CN" sz="2800" dirty="0"/>
              <a:t>的主要标志，促进了计算机网络向更大规模化的实施。</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圆角矩形 5"/>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4" name="矩形 13"/>
          <p:cNvSpPr/>
          <p:nvPr>
            <p:custDataLst>
              <p:tags r:id="rId4"/>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文本框 18"/>
          <p:cNvSpPr txBox="1"/>
          <p:nvPr>
            <p:custDataLst>
              <p:tags r:id="rId5"/>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6"/>
            </p:custDataLst>
          </p:nvPr>
        </p:nvSpPr>
        <p:spPr>
          <a:xfrm>
            <a:off x="9779000" y="1270000"/>
            <a:ext cx="3332480" cy="1323439"/>
          </a:xfrm>
          <a:prstGeom prst="rect">
            <a:avLst/>
          </a:prstGeom>
          <a:noFill/>
        </p:spPr>
        <p:txBody>
          <a:bodyPr vert="horz" rtlCol="0" anchor="t" anchorCtr="0">
            <a:spAutoFit/>
          </a:bodyPr>
          <a:lstStyle/>
          <a:p>
            <a:r>
              <a:rPr lang="zh-CN" altLang="zh-CN" sz="2000" dirty="0"/>
              <a:t>分组交换技术是计算机网络的</a:t>
            </a:r>
            <a:r>
              <a:rPr lang="en-US" altLang="zh-CN" sz="2000" dirty="0"/>
              <a:t>“</a:t>
            </a:r>
            <a:r>
              <a:rPr lang="zh-CN" altLang="zh-CN" sz="2000" dirty="0"/>
              <a:t>形成与发展</a:t>
            </a:r>
            <a:r>
              <a:rPr lang="en-US" altLang="zh-CN" sz="2000" dirty="0"/>
              <a:t>”</a:t>
            </a:r>
            <a:r>
              <a:rPr lang="zh-CN" altLang="zh-CN" sz="2000" dirty="0"/>
              <a:t>的主要标志，促进了计算机网络向更大规模化的实施。</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7"/>
            </p:custDataLst>
          </p:nvPr>
        </p:nvGrpSpPr>
        <p:grpSpPr>
          <a:xfrm>
            <a:off x="9537700" y="0"/>
            <a:ext cx="3815080" cy="647700"/>
            <a:chOff x="9537700" y="0"/>
            <a:chExt cx="3815080" cy="647700"/>
          </a:xfrm>
        </p:grpSpPr>
        <p:sp>
          <p:nvSpPr>
            <p:cNvPr id="15" name="RemarkBack"/>
            <p:cNvSpPr/>
            <p:nvPr>
              <p:custDataLst>
                <p:tags r:id="rId8"/>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9"/>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sp>
        <p:nvSpPr>
          <p:cNvPr id="2" name="RemarkBack"/>
          <p:cNvSpPr/>
          <p:nvPr>
            <p:custDataLst>
              <p:tags r:id="rId11"/>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2"/>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markTitleText"/>
          <p:cNvSpPr txBox="1"/>
          <p:nvPr>
            <p:custDataLst>
              <p:tags r:id="rId13"/>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1" name="组合 10"/>
          <p:cNvGrpSpPr/>
          <p:nvPr>
            <p:custDataLst>
              <p:tags r:id="rId14"/>
            </p:custDataLst>
          </p:nvPr>
        </p:nvGrpSpPr>
        <p:grpSpPr>
          <a:xfrm>
            <a:off x="0" y="0"/>
            <a:ext cx="9144000" cy="635000"/>
            <a:chOff x="0" y="0"/>
            <a:chExt cx="9144000" cy="635000"/>
          </a:xfrm>
        </p:grpSpPr>
        <p:sp>
          <p:nvSpPr>
            <p:cNvPr id="7" name="TitleBackground"/>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619672" y="384956"/>
            <a:ext cx="5801308" cy="769441"/>
          </a:xfrm>
          <a:prstGeom prst="rect">
            <a:avLst/>
          </a:prstGeom>
          <a:noFill/>
        </p:spPr>
        <p:txBody>
          <a:bodyPr wrap="square" rtlCol="0">
            <a:spAutoFit/>
          </a:bodyPr>
          <a:lstStyle/>
          <a:p>
            <a:endParaRPr lang="en-US" altLang="zh-CN" sz="2000" dirty="0"/>
          </a:p>
          <a:p>
            <a:r>
              <a:rPr lang="zh-CN" altLang="en-US" sz="2400" b="1" dirty="0">
                <a:latin typeface="+mn-ea"/>
              </a:rPr>
              <a:t>一、燧烽守候，沧桑见证</a:t>
            </a:r>
            <a:endParaRPr lang="en-US" altLang="zh-CN" sz="2400" b="1" dirty="0">
              <a:latin typeface="+mn-ea"/>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19672" y="1471706"/>
            <a:ext cx="6428004" cy="4261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0"/>
            <a:ext cx="9076690" cy="68446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45085"/>
            <a:ext cx="9083675" cy="67424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0"/>
            <a:ext cx="8997950" cy="67938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45085"/>
            <a:ext cx="9013190" cy="68021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3850" y="45085"/>
            <a:ext cx="8907780" cy="66662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45085"/>
            <a:ext cx="8950960" cy="67678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6035" y="0"/>
            <a:ext cx="9170035" cy="68649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45085"/>
            <a:ext cx="9108440" cy="68529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9144000" cy="69100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635"/>
            <a:ext cx="9036685" cy="68173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75656" y="611396"/>
            <a:ext cx="6048672" cy="461665"/>
          </a:xfrm>
          <a:prstGeom prst="rect">
            <a:avLst/>
          </a:prstGeom>
        </p:spPr>
        <p:txBody>
          <a:bodyPr wrap="square">
            <a:spAutoFit/>
          </a:bodyPr>
          <a:lstStyle/>
          <a:p>
            <a:r>
              <a:rPr lang="zh-CN" altLang="en-US" sz="2400" b="1" dirty="0">
                <a:latin typeface="+mn-ea"/>
              </a:rPr>
              <a:t>二、</a:t>
            </a:r>
            <a:r>
              <a:rPr lang="zh-CN" altLang="zh-CN" sz="2400" b="1" dirty="0">
                <a:latin typeface="+mn-ea"/>
              </a:rPr>
              <a:t>塞缪尔</a:t>
            </a:r>
            <a:r>
              <a:rPr lang="en-US" altLang="zh-CN" sz="2400" b="1" dirty="0">
                <a:latin typeface="+mn-ea"/>
              </a:rPr>
              <a:t>.</a:t>
            </a:r>
            <a:r>
              <a:rPr lang="zh-CN" altLang="zh-CN" sz="2400" b="1" dirty="0">
                <a:latin typeface="+mn-ea"/>
              </a:rPr>
              <a:t>莫尔斯</a:t>
            </a:r>
            <a:r>
              <a:rPr lang="en-US" altLang="zh-CN" sz="2400" b="1" dirty="0">
                <a:latin typeface="+mn-ea"/>
              </a:rPr>
              <a:t>(</a:t>
            </a:r>
            <a:r>
              <a:rPr lang="zh-CN" altLang="en-US" sz="2400" b="1" dirty="0">
                <a:latin typeface="+mn-ea"/>
              </a:rPr>
              <a:t>画家眼里的电信世界</a:t>
            </a:r>
            <a:r>
              <a:rPr lang="en-US" altLang="zh-CN" sz="2400" b="1" dirty="0">
                <a:latin typeface="+mn-ea"/>
              </a:rPr>
              <a:t>)</a:t>
            </a:r>
            <a:endParaRPr lang="zh-CN" altLang="en-US" sz="2400" b="1" dirty="0">
              <a:latin typeface="+mn-ea"/>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7584" y="1544517"/>
            <a:ext cx="7962936" cy="427707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0"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3"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6"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
        <p:nvSpPr>
          <p:cNvPr id="2" name="文本框 1"/>
          <p:cNvSpPr txBox="1"/>
          <p:nvPr/>
        </p:nvSpPr>
        <p:spPr>
          <a:xfrm>
            <a:off x="2555875" y="1556300"/>
            <a:ext cx="3048000" cy="5219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800" b="1">
                <a:solidFill>
                  <a:schemeClr val="accent6">
                    <a:lumMod val="60000"/>
                    <a:lumOff val="40000"/>
                  </a:schemeClr>
                </a:solidFill>
                <a:latin typeface="Arial" panose="020B0604020202090204" pitchFamily="34" charset="0"/>
                <a:ea typeface="微软雅黑" panose="020B0503020204020204" charset="-122"/>
              </a:rPr>
              <a:t>处理时延</a:t>
            </a:r>
            <a:endParaRPr lang="zh-CN" altLang="en-US" sz="2800" b="1">
              <a:solidFill>
                <a:schemeClr val="accent6">
                  <a:lumMod val="60000"/>
                  <a:lumOff val="40000"/>
                </a:schemeClr>
              </a:solidFill>
              <a:latin typeface="Arial" panose="020B0604020202090204" pitchFamily="34" charset="0"/>
              <a:ea typeface="微软雅黑" panose="020B0503020204020204" charset="-122"/>
            </a:endParaRPr>
          </a:p>
        </p:txBody>
      </p:sp>
      <p:sp>
        <p:nvSpPr>
          <p:cNvPr id="3" name="文本框 2"/>
          <p:cNvSpPr txBox="1"/>
          <p:nvPr/>
        </p:nvSpPr>
        <p:spPr>
          <a:xfrm>
            <a:off x="5868035" y="1484545"/>
            <a:ext cx="3048000" cy="5219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800" b="1">
                <a:solidFill>
                  <a:schemeClr val="accent6">
                    <a:lumMod val="60000"/>
                    <a:lumOff val="40000"/>
                  </a:schemeClr>
                </a:solidFill>
                <a:latin typeface="Arial" panose="020B0604020202090204" pitchFamily="34" charset="0"/>
                <a:ea typeface="微软雅黑" panose="020B0503020204020204" charset="-122"/>
              </a:rPr>
              <a:t>排队时延</a:t>
            </a:r>
            <a:endParaRPr lang="zh-CN" altLang="en-US" sz="2800" b="1">
              <a:solidFill>
                <a:schemeClr val="accent6">
                  <a:lumMod val="60000"/>
                  <a:lumOff val="40000"/>
                </a:schemeClr>
              </a:solidFill>
              <a:latin typeface="Arial" panose="020B0604020202090204" pitchFamily="34" charset="0"/>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9"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8"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94210" name="标题 94209"/>
          <p:cNvSpPr>
            <a:spLocks noGrp="1"/>
          </p:cNvSpPr>
          <p:nvPr>
            <p:ph type="title"/>
          </p:nvPr>
        </p:nvSpPr>
        <p:spPr>
          <a:xfrm>
            <a:off x="522288" y="0"/>
            <a:ext cx="7772400" cy="1143000"/>
          </a:xfrm>
        </p:spPr>
        <p:txBody>
          <a:bodyPr anchor="ctr" anchorCtr="0"/>
          <a:p>
            <a:r>
              <a:rPr lang="zh-CN" altLang="en-US" sz="3600" dirty="0"/>
              <a:t>车队的类比一</a:t>
            </a:r>
            <a:endParaRPr lang="zh-CN" altLang="en-US" sz="3600" dirty="0"/>
          </a:p>
        </p:txBody>
      </p:sp>
      <p:sp>
        <p:nvSpPr>
          <p:cNvPr id="94211" name="文本占位符 94210"/>
          <p:cNvSpPr>
            <a:spLocks noGrp="1"/>
          </p:cNvSpPr>
          <p:nvPr>
            <p:ph type="body" sz="half" idx="1"/>
          </p:nvPr>
        </p:nvSpPr>
        <p:spPr>
          <a:xfrm>
            <a:off x="279400" y="3511550"/>
            <a:ext cx="8532813" cy="3111500"/>
          </a:xfrm>
        </p:spPr>
        <p:txBody>
          <a:bodyPr/>
          <a:p>
            <a:pPr>
              <a:buClr>
                <a:schemeClr val="accent2"/>
              </a:buClr>
              <a:buSzPct val="85000"/>
              <a:buFont typeface="Wingdings" panose="05000000000000000000" pitchFamily="2" charset="2"/>
            </a:pPr>
            <a:r>
              <a:rPr lang="zh-CN" altLang="en-US" sz="2400" b="1" dirty="0">
                <a:ea typeface="华文中宋" panose="02010600040101010101" pitchFamily="2" charset="-122"/>
              </a:rPr>
              <a:t>设行驶速度（</a:t>
            </a:r>
            <a:r>
              <a:rPr lang="zh-CN" altLang="en-US" sz="2400" b="1" dirty="0">
                <a:solidFill>
                  <a:srgbClr val="FF0000"/>
                </a:solidFill>
                <a:ea typeface="华文中宋" panose="02010600040101010101" pitchFamily="2" charset="-122"/>
              </a:rPr>
              <a:t>传播速率</a:t>
            </a:r>
            <a:r>
              <a:rPr lang="zh-CN" altLang="en-US" sz="2400" b="1" dirty="0">
                <a:ea typeface="华文中宋" panose="02010600040101010101" pitchFamily="2" charset="-122"/>
              </a:rPr>
              <a:t>）每小时</a:t>
            </a:r>
            <a:r>
              <a:rPr lang="en-US" altLang="zh-CN" sz="2400" b="1">
                <a:ea typeface="华文中宋" panose="02010600040101010101" pitchFamily="2" charset="-122"/>
              </a:rPr>
              <a:t>100km/h</a:t>
            </a:r>
            <a:r>
              <a:rPr lang="zh-CN" altLang="en-US" sz="2400" b="1" dirty="0">
                <a:ea typeface="华文中宋" panose="02010600040101010101" pitchFamily="2" charset="-122"/>
              </a:rPr>
              <a:t>，收费站</a:t>
            </a:r>
            <a:r>
              <a:rPr lang="en-US" altLang="zh-CN" sz="2400" b="1">
                <a:ea typeface="华文中宋" panose="02010600040101010101" pitchFamily="2" charset="-122"/>
              </a:rPr>
              <a:t>12 sec</a:t>
            </a:r>
            <a:r>
              <a:rPr lang="zh-CN" altLang="en-US" sz="2400" b="1" dirty="0">
                <a:ea typeface="华文中宋" panose="02010600040101010101" pitchFamily="2" charset="-122"/>
              </a:rPr>
              <a:t>服务一辆车</a:t>
            </a:r>
            <a:r>
              <a:rPr lang="en-US" altLang="zh-CN" sz="2400" b="1">
                <a:ea typeface="华文中宋" panose="02010600040101010101" pitchFamily="2" charset="-122"/>
              </a:rPr>
              <a:t>(</a:t>
            </a:r>
            <a:r>
              <a:rPr lang="zh-CN" altLang="en-US" sz="2400" b="1" dirty="0">
                <a:solidFill>
                  <a:srgbClr val="FF0000"/>
                </a:solidFill>
                <a:ea typeface="华文中宋" panose="02010600040101010101" pitchFamily="2" charset="-122"/>
              </a:rPr>
              <a:t>传输时间</a:t>
            </a:r>
            <a:r>
              <a:rPr lang="en-US" altLang="zh-CN" sz="2400" b="1">
                <a:ea typeface="华文中宋" panose="02010600040101010101" pitchFamily="2" charset="-122"/>
              </a:rPr>
              <a:t>)</a:t>
            </a:r>
            <a:endParaRPr lang="en-US" altLang="zh-CN" sz="2400" b="1">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链路传输速率</a:t>
            </a:r>
            <a:r>
              <a:rPr lang="en-US" altLang="zh-CN" sz="2400" b="1" i="1">
                <a:solidFill>
                  <a:srgbClr val="FF0000"/>
                </a:solidFill>
                <a:ea typeface="华文中宋" panose="02010600040101010101" pitchFamily="2" charset="-122"/>
              </a:rPr>
              <a:t>R</a:t>
            </a:r>
            <a:r>
              <a:rPr lang="zh-CN" altLang="en-US" sz="2400" b="1" dirty="0">
                <a:solidFill>
                  <a:srgbClr val="FF0000"/>
                </a:solidFill>
                <a:ea typeface="华文中宋" panose="02010600040101010101" pitchFamily="2" charset="-122"/>
              </a:rPr>
              <a:t>：</a:t>
            </a:r>
            <a:r>
              <a:rPr lang="en-US" altLang="zh-CN" sz="2400" b="1">
                <a:ea typeface="华文中宋" panose="02010600040101010101" pitchFamily="2" charset="-122"/>
              </a:rPr>
              <a:t>60/12=5</a:t>
            </a:r>
            <a:r>
              <a:rPr lang="zh-CN" altLang="en-US" sz="2400" b="1" dirty="0">
                <a:ea typeface="华文中宋" panose="02010600040101010101" pitchFamily="2" charset="-122"/>
              </a:rPr>
              <a:t>辆车</a:t>
            </a:r>
            <a:r>
              <a:rPr lang="en-US" altLang="zh-CN" sz="2400" b="1">
                <a:ea typeface="华文中宋" panose="02010600040101010101" pitchFamily="2" charset="-122"/>
              </a:rPr>
              <a:t>/</a:t>
            </a:r>
            <a:r>
              <a:rPr lang="zh-CN" altLang="en-US" sz="2400" b="1" dirty="0">
                <a:ea typeface="华文中宋" panose="02010600040101010101" pitchFamily="2" charset="-122"/>
              </a:rPr>
              <a:t>分钟</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传输时延：</a:t>
            </a:r>
            <a:r>
              <a:rPr lang="zh-CN" altLang="en-US" sz="2400" b="1" dirty="0">
                <a:ea typeface="华文中宋" panose="02010600040101010101" pitchFamily="2" charset="-122"/>
              </a:rPr>
              <a:t>收费站将整个车队推向公路所需要的时间</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None/>
            </a:pPr>
            <a:r>
              <a:rPr lang="en-US" altLang="zh-CN" sz="2400" b="1">
                <a:ea typeface="华文中宋" panose="02010600040101010101" pitchFamily="2" charset="-122"/>
              </a:rPr>
              <a:t>                 (10</a:t>
            </a:r>
            <a:r>
              <a:rPr lang="zh-CN" altLang="en-US" sz="2400" b="1" dirty="0">
                <a:ea typeface="华文中宋" panose="02010600040101010101" pitchFamily="2" charset="-122"/>
              </a:rPr>
              <a:t>辆车</a:t>
            </a:r>
            <a:r>
              <a:rPr lang="en-US" altLang="zh-CN" sz="2400" b="1">
                <a:ea typeface="华文中宋" panose="02010600040101010101" pitchFamily="2" charset="-122"/>
              </a:rPr>
              <a:t>)/(5</a:t>
            </a:r>
            <a:r>
              <a:rPr lang="zh-CN" altLang="en-US" sz="2400" b="1" dirty="0">
                <a:ea typeface="华文中宋" panose="02010600040101010101" pitchFamily="2" charset="-122"/>
              </a:rPr>
              <a:t>辆车</a:t>
            </a:r>
            <a:r>
              <a:rPr lang="en-US" altLang="zh-CN" sz="2400" b="1">
                <a:ea typeface="华文中宋" panose="02010600040101010101" pitchFamily="2" charset="-122"/>
              </a:rPr>
              <a:t>/</a:t>
            </a:r>
            <a:r>
              <a:rPr lang="zh-CN" altLang="en-US" sz="2400" b="1" dirty="0">
                <a:ea typeface="华文中宋" panose="02010600040101010101" pitchFamily="2" charset="-122"/>
              </a:rPr>
              <a:t>分钟</a:t>
            </a:r>
            <a:r>
              <a:rPr lang="en-US" altLang="zh-CN" sz="2400" b="1">
                <a:ea typeface="华文中宋" panose="02010600040101010101" pitchFamily="2" charset="-122"/>
              </a:rPr>
              <a:t>)=2</a:t>
            </a:r>
            <a:r>
              <a:rPr lang="zh-CN" altLang="en-US" sz="2400" b="1" dirty="0">
                <a:ea typeface="华文中宋" panose="02010600040101010101" pitchFamily="2" charset="-122"/>
              </a:rPr>
              <a:t>分钟   或</a:t>
            </a:r>
            <a:r>
              <a:rPr lang="en-US" altLang="zh-CN" sz="2400" b="1">
                <a:ea typeface="华文中宋" panose="02010600040101010101" pitchFamily="2" charset="-122"/>
              </a:rPr>
              <a:t> 12</a:t>
            </a:r>
            <a:r>
              <a:rPr lang="en-US" altLang="en-US" sz="2400" b="1"/>
              <a:t>×</a:t>
            </a:r>
            <a:r>
              <a:rPr lang="en-US" altLang="zh-CN" sz="2400" b="1">
                <a:ea typeface="华文中宋" panose="02010600040101010101" pitchFamily="2" charset="-122"/>
              </a:rPr>
              <a:t>10 = 120 sec</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传播时延：</a:t>
            </a:r>
            <a:r>
              <a:rPr lang="en-US" altLang="zh-CN" sz="2400" b="1">
                <a:ea typeface="华文中宋" panose="02010600040101010101" pitchFamily="2" charset="-122"/>
              </a:rPr>
              <a:t>100km/(100km/h)=1</a:t>
            </a:r>
            <a:r>
              <a:rPr lang="zh-CN" altLang="en-US" sz="2400" b="1" dirty="0">
                <a:ea typeface="华文中宋" panose="02010600040101010101" pitchFamily="2" charset="-122"/>
              </a:rPr>
              <a:t>小时 </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总时间：</a:t>
            </a:r>
            <a:r>
              <a:rPr lang="en-US" altLang="zh-CN" sz="2400" b="1">
                <a:ea typeface="华文中宋" panose="02010600040101010101" pitchFamily="2" charset="-122"/>
              </a:rPr>
              <a:t>62</a:t>
            </a:r>
            <a:r>
              <a:rPr lang="zh-CN" altLang="en-US" sz="2400" b="1" dirty="0">
                <a:ea typeface="华文中宋" panose="02010600040101010101" pitchFamily="2" charset="-122"/>
              </a:rPr>
              <a:t>分钟</a:t>
            </a:r>
            <a:endParaRPr lang="zh-CN" altLang="en-US" sz="2400" b="1" dirty="0">
              <a:ea typeface="华文中宋" panose="02010600040101010101" pitchFamily="2" charset="-122"/>
            </a:endParaRPr>
          </a:p>
        </p:txBody>
      </p:sp>
      <p:grpSp>
        <p:nvGrpSpPr>
          <p:cNvPr id="94215" name="组合 94214"/>
          <p:cNvGrpSpPr/>
          <p:nvPr/>
        </p:nvGrpSpPr>
        <p:grpSpPr>
          <a:xfrm>
            <a:off x="5548313" y="1239838"/>
            <a:ext cx="946150" cy="1066800"/>
            <a:chOff x="1317" y="938"/>
            <a:chExt cx="596" cy="672"/>
          </a:xfrm>
        </p:grpSpPr>
        <p:sp>
          <p:nvSpPr>
            <p:cNvPr id="94213" name="矩形 94212"/>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94214" name="文本框 94213"/>
            <p:cNvSpPr txBox="1"/>
            <p:nvPr/>
          </p:nvSpPr>
          <p:spPr>
            <a:xfrm>
              <a:off x="1317" y="1360"/>
              <a:ext cx="596" cy="250"/>
            </a:xfrm>
            <a:prstGeom prst="rect">
              <a:avLst/>
            </a:prstGeom>
            <a:noFill/>
            <a:ln w="9525">
              <a:noFill/>
            </a:ln>
          </p:spPr>
          <p:txBody>
            <a:bodyPr wrap="none" anchor="t" anchorCtr="0">
              <a:spAutoFit/>
            </a:bodyPr>
            <a:p>
              <a:r>
                <a:rPr lang="zh-CN" altLang="en-US" sz="2000" dirty="0">
                  <a:latin typeface="Comic Sans MS" panose="030F0902030302020204" charset="0"/>
                  <a:ea typeface="宋体" pitchFamily="2" charset="-122"/>
                </a:rPr>
                <a:t>收费站</a:t>
              </a:r>
              <a:endParaRPr lang="zh-CN" altLang="en-US" sz="2000" dirty="0">
                <a:latin typeface="Comic Sans MS" panose="030F0902030302020204" charset="0"/>
                <a:ea typeface="宋体" pitchFamily="2" charset="-122"/>
              </a:endParaRPr>
            </a:p>
          </p:txBody>
        </p:sp>
      </p:grpSp>
      <p:grpSp>
        <p:nvGrpSpPr>
          <p:cNvPr id="94216" name="组合 94215"/>
          <p:cNvGrpSpPr/>
          <p:nvPr/>
        </p:nvGrpSpPr>
        <p:grpSpPr>
          <a:xfrm>
            <a:off x="2695575" y="1239838"/>
            <a:ext cx="946150" cy="1066800"/>
            <a:chOff x="1317" y="938"/>
            <a:chExt cx="596" cy="672"/>
          </a:xfrm>
        </p:grpSpPr>
        <p:sp>
          <p:nvSpPr>
            <p:cNvPr id="94217" name="矩形 94216"/>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94218" name="文本框 94217"/>
            <p:cNvSpPr txBox="1"/>
            <p:nvPr/>
          </p:nvSpPr>
          <p:spPr>
            <a:xfrm>
              <a:off x="1317" y="1360"/>
              <a:ext cx="596" cy="250"/>
            </a:xfrm>
            <a:prstGeom prst="rect">
              <a:avLst/>
            </a:prstGeom>
            <a:noFill/>
            <a:ln w="9525">
              <a:noFill/>
            </a:ln>
          </p:spPr>
          <p:txBody>
            <a:bodyPr wrap="none" anchor="t" anchorCtr="0">
              <a:spAutoFit/>
            </a:bodyPr>
            <a:p>
              <a:r>
                <a:rPr lang="zh-CN" altLang="en-US" sz="2000" dirty="0">
                  <a:latin typeface="Comic Sans MS" panose="030F0902030302020204" charset="0"/>
                  <a:ea typeface="宋体" pitchFamily="2" charset="-122"/>
                </a:rPr>
                <a:t>收费站</a:t>
              </a:r>
              <a:endParaRPr lang="zh-CN" altLang="en-US" sz="2000" dirty="0">
                <a:latin typeface="Comic Sans MS" panose="030F0902030302020204" charset="0"/>
                <a:ea typeface="宋体" pitchFamily="2" charset="-122"/>
              </a:endParaRPr>
            </a:p>
          </p:txBody>
        </p:sp>
      </p:grpSp>
      <p:grpSp>
        <p:nvGrpSpPr>
          <p:cNvPr id="94221" name="组合 94220"/>
          <p:cNvGrpSpPr/>
          <p:nvPr/>
        </p:nvGrpSpPr>
        <p:grpSpPr>
          <a:xfrm>
            <a:off x="279400" y="1501775"/>
            <a:ext cx="293688" cy="244475"/>
            <a:chOff x="469" y="946"/>
            <a:chExt cx="185" cy="154"/>
          </a:xfrm>
        </p:grpSpPr>
        <p:sp>
          <p:nvSpPr>
            <p:cNvPr id="94219" name="矩形 94218"/>
            <p:cNvSpPr/>
            <p:nvPr/>
          </p:nvSpPr>
          <p:spPr>
            <a:xfrm>
              <a:off x="469" y="1023"/>
              <a:ext cx="185" cy="77"/>
            </a:xfrm>
            <a:prstGeom prst="rect">
              <a:avLst/>
            </a:prstGeom>
            <a:solidFill>
              <a:srgbClr val="FF0000"/>
            </a:solidFill>
            <a:ln w="9525">
              <a:noFill/>
            </a:ln>
          </p:spPr>
          <p:txBody>
            <a:bodyPr/>
            <a:p>
              <a:endParaRPr lang="zh-CN" altLang="en-US"/>
            </a:p>
          </p:txBody>
        </p:sp>
        <p:sp>
          <p:nvSpPr>
            <p:cNvPr id="94220" name="矩形 94219"/>
            <p:cNvSpPr/>
            <p:nvPr/>
          </p:nvSpPr>
          <p:spPr>
            <a:xfrm>
              <a:off x="469" y="946"/>
              <a:ext cx="77" cy="77"/>
            </a:xfrm>
            <a:prstGeom prst="rect">
              <a:avLst/>
            </a:prstGeom>
            <a:solidFill>
              <a:srgbClr val="FF0000"/>
            </a:solidFill>
            <a:ln w="9525">
              <a:noFill/>
            </a:ln>
          </p:spPr>
          <p:txBody>
            <a:bodyPr/>
            <a:p>
              <a:endParaRPr lang="zh-CN" altLang="en-US"/>
            </a:p>
          </p:txBody>
        </p:sp>
      </p:grpSp>
      <p:grpSp>
        <p:nvGrpSpPr>
          <p:cNvPr id="94222" name="组合 94221"/>
          <p:cNvGrpSpPr/>
          <p:nvPr/>
        </p:nvGrpSpPr>
        <p:grpSpPr>
          <a:xfrm>
            <a:off x="1836738" y="1501775"/>
            <a:ext cx="293687" cy="244475"/>
            <a:chOff x="469" y="946"/>
            <a:chExt cx="185" cy="154"/>
          </a:xfrm>
        </p:grpSpPr>
        <p:sp>
          <p:nvSpPr>
            <p:cNvPr id="94223" name="矩形 94222"/>
            <p:cNvSpPr/>
            <p:nvPr/>
          </p:nvSpPr>
          <p:spPr>
            <a:xfrm>
              <a:off x="469" y="1023"/>
              <a:ext cx="185" cy="77"/>
            </a:xfrm>
            <a:prstGeom prst="rect">
              <a:avLst/>
            </a:prstGeom>
            <a:solidFill>
              <a:srgbClr val="FF0000"/>
            </a:solidFill>
            <a:ln w="9525">
              <a:noFill/>
            </a:ln>
          </p:spPr>
          <p:txBody>
            <a:bodyPr/>
            <a:p>
              <a:endParaRPr lang="zh-CN" altLang="en-US"/>
            </a:p>
          </p:txBody>
        </p:sp>
        <p:sp>
          <p:nvSpPr>
            <p:cNvPr id="94224" name="矩形 94223"/>
            <p:cNvSpPr/>
            <p:nvPr/>
          </p:nvSpPr>
          <p:spPr>
            <a:xfrm>
              <a:off x="469" y="946"/>
              <a:ext cx="77" cy="77"/>
            </a:xfrm>
            <a:prstGeom prst="rect">
              <a:avLst/>
            </a:prstGeom>
            <a:solidFill>
              <a:srgbClr val="FF0000"/>
            </a:solidFill>
            <a:ln w="9525">
              <a:noFill/>
            </a:ln>
          </p:spPr>
          <p:txBody>
            <a:bodyPr/>
            <a:p>
              <a:endParaRPr lang="zh-CN" altLang="en-US"/>
            </a:p>
          </p:txBody>
        </p:sp>
      </p:grpSp>
      <p:grpSp>
        <p:nvGrpSpPr>
          <p:cNvPr id="94225" name="组合 94224"/>
          <p:cNvGrpSpPr/>
          <p:nvPr/>
        </p:nvGrpSpPr>
        <p:grpSpPr>
          <a:xfrm>
            <a:off x="2293938" y="1501775"/>
            <a:ext cx="293687" cy="244475"/>
            <a:chOff x="469" y="946"/>
            <a:chExt cx="185" cy="154"/>
          </a:xfrm>
        </p:grpSpPr>
        <p:sp>
          <p:nvSpPr>
            <p:cNvPr id="94226" name="矩形 94225"/>
            <p:cNvSpPr/>
            <p:nvPr/>
          </p:nvSpPr>
          <p:spPr>
            <a:xfrm>
              <a:off x="469" y="1023"/>
              <a:ext cx="185" cy="77"/>
            </a:xfrm>
            <a:prstGeom prst="rect">
              <a:avLst/>
            </a:prstGeom>
            <a:solidFill>
              <a:srgbClr val="FF0000"/>
            </a:solidFill>
            <a:ln w="9525">
              <a:noFill/>
            </a:ln>
          </p:spPr>
          <p:txBody>
            <a:bodyPr/>
            <a:p>
              <a:endParaRPr lang="zh-CN" altLang="en-US"/>
            </a:p>
          </p:txBody>
        </p:sp>
        <p:sp>
          <p:nvSpPr>
            <p:cNvPr id="94227" name="矩形 94226"/>
            <p:cNvSpPr/>
            <p:nvPr/>
          </p:nvSpPr>
          <p:spPr>
            <a:xfrm>
              <a:off x="469" y="946"/>
              <a:ext cx="77" cy="77"/>
            </a:xfrm>
            <a:prstGeom prst="rect">
              <a:avLst/>
            </a:prstGeom>
            <a:solidFill>
              <a:srgbClr val="FF0000"/>
            </a:solidFill>
            <a:ln w="9525">
              <a:noFill/>
            </a:ln>
          </p:spPr>
          <p:txBody>
            <a:bodyPr/>
            <a:p>
              <a:endParaRPr lang="zh-CN" altLang="en-US"/>
            </a:p>
          </p:txBody>
        </p:sp>
      </p:grpSp>
      <p:grpSp>
        <p:nvGrpSpPr>
          <p:cNvPr id="94228" name="组合 94227"/>
          <p:cNvGrpSpPr/>
          <p:nvPr/>
        </p:nvGrpSpPr>
        <p:grpSpPr>
          <a:xfrm>
            <a:off x="2735263" y="1501775"/>
            <a:ext cx="293687" cy="244475"/>
            <a:chOff x="469" y="946"/>
            <a:chExt cx="185" cy="154"/>
          </a:xfrm>
        </p:grpSpPr>
        <p:sp>
          <p:nvSpPr>
            <p:cNvPr id="94229" name="矩形 94228"/>
            <p:cNvSpPr/>
            <p:nvPr/>
          </p:nvSpPr>
          <p:spPr>
            <a:xfrm>
              <a:off x="469" y="1023"/>
              <a:ext cx="185" cy="77"/>
            </a:xfrm>
            <a:prstGeom prst="rect">
              <a:avLst/>
            </a:prstGeom>
            <a:solidFill>
              <a:srgbClr val="FF0000"/>
            </a:solidFill>
            <a:ln w="9525">
              <a:noFill/>
            </a:ln>
          </p:spPr>
          <p:txBody>
            <a:bodyPr/>
            <a:p>
              <a:endParaRPr lang="zh-CN" altLang="en-US"/>
            </a:p>
          </p:txBody>
        </p:sp>
        <p:sp>
          <p:nvSpPr>
            <p:cNvPr id="94230" name="矩形 94229"/>
            <p:cNvSpPr/>
            <p:nvPr/>
          </p:nvSpPr>
          <p:spPr>
            <a:xfrm>
              <a:off x="469" y="946"/>
              <a:ext cx="77" cy="77"/>
            </a:xfrm>
            <a:prstGeom prst="rect">
              <a:avLst/>
            </a:prstGeom>
            <a:solidFill>
              <a:srgbClr val="FF0000"/>
            </a:solidFill>
            <a:ln w="9525">
              <a:noFill/>
            </a:ln>
          </p:spPr>
          <p:txBody>
            <a:bodyPr/>
            <a:p>
              <a:endParaRPr lang="zh-CN" altLang="en-US"/>
            </a:p>
          </p:txBody>
        </p:sp>
      </p:grpSp>
      <p:grpSp>
        <p:nvGrpSpPr>
          <p:cNvPr id="94231" name="组合 94230"/>
          <p:cNvGrpSpPr/>
          <p:nvPr/>
        </p:nvGrpSpPr>
        <p:grpSpPr>
          <a:xfrm>
            <a:off x="730250" y="1501775"/>
            <a:ext cx="293688" cy="244475"/>
            <a:chOff x="469" y="946"/>
            <a:chExt cx="185" cy="154"/>
          </a:xfrm>
        </p:grpSpPr>
        <p:sp>
          <p:nvSpPr>
            <p:cNvPr id="94232" name="矩形 94231"/>
            <p:cNvSpPr/>
            <p:nvPr/>
          </p:nvSpPr>
          <p:spPr>
            <a:xfrm>
              <a:off x="469" y="1023"/>
              <a:ext cx="185" cy="77"/>
            </a:xfrm>
            <a:prstGeom prst="rect">
              <a:avLst/>
            </a:prstGeom>
            <a:solidFill>
              <a:srgbClr val="FF0000"/>
            </a:solidFill>
            <a:ln w="9525">
              <a:noFill/>
            </a:ln>
          </p:spPr>
          <p:txBody>
            <a:bodyPr/>
            <a:p>
              <a:endParaRPr lang="zh-CN" altLang="en-US"/>
            </a:p>
          </p:txBody>
        </p:sp>
        <p:sp>
          <p:nvSpPr>
            <p:cNvPr id="94233" name="矩形 94232"/>
            <p:cNvSpPr/>
            <p:nvPr/>
          </p:nvSpPr>
          <p:spPr>
            <a:xfrm>
              <a:off x="469" y="946"/>
              <a:ext cx="77" cy="77"/>
            </a:xfrm>
            <a:prstGeom prst="rect">
              <a:avLst/>
            </a:prstGeom>
            <a:solidFill>
              <a:srgbClr val="FF0000"/>
            </a:solidFill>
            <a:ln w="9525">
              <a:noFill/>
            </a:ln>
          </p:spPr>
          <p:txBody>
            <a:bodyPr/>
            <a:p>
              <a:endParaRPr lang="zh-CN" altLang="en-US"/>
            </a:p>
          </p:txBody>
        </p:sp>
      </p:grpSp>
      <p:sp>
        <p:nvSpPr>
          <p:cNvPr id="94234" name="椭圆 94233"/>
          <p:cNvSpPr/>
          <p:nvPr/>
        </p:nvSpPr>
        <p:spPr>
          <a:xfrm>
            <a:off x="1173163" y="1549400"/>
            <a:ext cx="74612"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94235" name="椭圆 94234"/>
          <p:cNvSpPr/>
          <p:nvPr/>
        </p:nvSpPr>
        <p:spPr>
          <a:xfrm>
            <a:off x="1325563" y="1549400"/>
            <a:ext cx="74612"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94236" name="椭圆 94235"/>
          <p:cNvSpPr/>
          <p:nvPr/>
        </p:nvSpPr>
        <p:spPr>
          <a:xfrm>
            <a:off x="1549400" y="1549400"/>
            <a:ext cx="74613"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94237" name="左大括号 94236"/>
          <p:cNvSpPr/>
          <p:nvPr/>
        </p:nvSpPr>
        <p:spPr>
          <a:xfrm rot="-5400000">
            <a:off x="1604963" y="487363"/>
            <a:ext cx="79375" cy="2767012"/>
          </a:xfrm>
          <a:prstGeom prst="leftBrace">
            <a:avLst>
              <a:gd name="adj1" fmla="val 290499"/>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94238" name="文本框 94237"/>
          <p:cNvSpPr txBox="1"/>
          <p:nvPr/>
        </p:nvSpPr>
        <p:spPr>
          <a:xfrm>
            <a:off x="971550" y="2006600"/>
            <a:ext cx="1978025" cy="396875"/>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10</a:t>
            </a:r>
            <a:r>
              <a:rPr lang="zh-CN" altLang="en-US" sz="2000" dirty="0">
                <a:latin typeface="Comic Sans MS" panose="030F0902030302020204" charset="0"/>
                <a:ea typeface="宋体" pitchFamily="2" charset="-122"/>
              </a:rPr>
              <a:t>辆车（</a:t>
            </a:r>
            <a:r>
              <a:rPr lang="zh-CN" altLang="en-US" sz="2000" dirty="0">
                <a:solidFill>
                  <a:srgbClr val="FF0000"/>
                </a:solidFill>
                <a:latin typeface="Comic Sans MS" panose="030F0902030302020204" charset="0"/>
                <a:ea typeface="宋体" pitchFamily="2" charset="-122"/>
              </a:rPr>
              <a:t>分组</a:t>
            </a:r>
            <a:r>
              <a:rPr lang="zh-CN" altLang="en-US" sz="2000" dirty="0">
                <a:latin typeface="Comic Sans MS" panose="030F0902030302020204" charset="0"/>
                <a:ea typeface="宋体" pitchFamily="2" charset="-122"/>
              </a:rPr>
              <a:t>）</a:t>
            </a:r>
            <a:endParaRPr lang="en-US" altLang="zh-CN" sz="2000">
              <a:ea typeface="宋体" pitchFamily="2" charset="-122"/>
            </a:endParaRPr>
          </a:p>
        </p:txBody>
      </p:sp>
      <p:sp>
        <p:nvSpPr>
          <p:cNvPr id="94240" name="直接连接符 94239"/>
          <p:cNvSpPr/>
          <p:nvPr/>
        </p:nvSpPr>
        <p:spPr>
          <a:xfrm flipH="1">
            <a:off x="3168650" y="1549400"/>
            <a:ext cx="823913" cy="0"/>
          </a:xfrm>
          <a:prstGeom prst="line">
            <a:avLst/>
          </a:prstGeom>
          <a:ln w="9525" cap="flat" cmpd="sng">
            <a:solidFill>
              <a:schemeClr val="tx1"/>
            </a:solidFill>
            <a:prstDash val="solid"/>
            <a:headEnd type="none" w="med" len="med"/>
            <a:tailEnd type="triangle" w="med" len="med"/>
          </a:ln>
        </p:spPr>
      </p:sp>
      <p:sp>
        <p:nvSpPr>
          <p:cNvPr id="94241" name="直接连接符 94240"/>
          <p:cNvSpPr/>
          <p:nvPr/>
        </p:nvSpPr>
        <p:spPr>
          <a:xfrm>
            <a:off x="5072063" y="1549400"/>
            <a:ext cx="866775" cy="0"/>
          </a:xfrm>
          <a:prstGeom prst="line">
            <a:avLst/>
          </a:prstGeom>
          <a:ln w="9525" cap="flat" cmpd="sng">
            <a:solidFill>
              <a:schemeClr val="tx1"/>
            </a:solidFill>
            <a:prstDash val="solid"/>
            <a:headEnd type="none" w="med" len="med"/>
            <a:tailEnd type="triangle" w="med" len="med"/>
          </a:ln>
        </p:spPr>
      </p:sp>
      <p:sp>
        <p:nvSpPr>
          <p:cNvPr id="94242" name="文本框 94241"/>
          <p:cNvSpPr txBox="1"/>
          <p:nvPr/>
        </p:nvSpPr>
        <p:spPr>
          <a:xfrm>
            <a:off x="3992563" y="1349375"/>
            <a:ext cx="1079500" cy="396875"/>
          </a:xfrm>
          <a:prstGeom prst="rect">
            <a:avLst/>
          </a:prstGeom>
          <a:noFill/>
          <a:ln w="9525">
            <a:noFill/>
          </a:ln>
        </p:spPr>
        <p:txBody>
          <a:bodyPr>
            <a:spAutoFit/>
          </a:bodyPr>
          <a:p>
            <a:pPr algn="l"/>
            <a:r>
              <a:rPr lang="en-US" altLang="zh-CN" sz="2000">
                <a:latin typeface="Comic Sans MS" panose="030F0902030302020204" charset="0"/>
                <a:ea typeface="宋体" pitchFamily="2" charset="-122"/>
              </a:rPr>
              <a:t>100 km</a:t>
            </a:r>
            <a:endParaRPr lang="en-US" altLang="zh-CN" sz="2000">
              <a:latin typeface="Comic Sans MS" panose="030F0902030302020204" charset="0"/>
              <a:ea typeface="宋体" pitchFamily="2" charset="-122"/>
            </a:endParaRPr>
          </a:p>
        </p:txBody>
      </p:sp>
      <p:sp>
        <p:nvSpPr>
          <p:cNvPr id="94243" name="直接连接符 94242"/>
          <p:cNvSpPr/>
          <p:nvPr/>
        </p:nvSpPr>
        <p:spPr>
          <a:xfrm flipH="1">
            <a:off x="6021388" y="1549400"/>
            <a:ext cx="927100" cy="0"/>
          </a:xfrm>
          <a:prstGeom prst="line">
            <a:avLst/>
          </a:prstGeom>
          <a:ln w="9525" cap="flat" cmpd="sng">
            <a:solidFill>
              <a:schemeClr val="tx1"/>
            </a:solidFill>
            <a:prstDash val="solid"/>
            <a:headEnd type="none" w="med" len="med"/>
            <a:tailEnd type="triangle" w="med" len="med"/>
          </a:ln>
        </p:spPr>
      </p:sp>
      <p:sp>
        <p:nvSpPr>
          <p:cNvPr id="94244" name="文本框 94243"/>
          <p:cNvSpPr txBox="1"/>
          <p:nvPr/>
        </p:nvSpPr>
        <p:spPr>
          <a:xfrm>
            <a:off x="6948488" y="1349375"/>
            <a:ext cx="1079500" cy="396875"/>
          </a:xfrm>
          <a:prstGeom prst="rect">
            <a:avLst/>
          </a:prstGeom>
          <a:noFill/>
          <a:ln w="9525">
            <a:noFill/>
          </a:ln>
        </p:spPr>
        <p:txBody>
          <a:bodyPr>
            <a:spAutoFit/>
          </a:bodyPr>
          <a:p>
            <a:pPr algn="l"/>
            <a:r>
              <a:rPr lang="en-US" altLang="zh-CN" sz="2000">
                <a:latin typeface="Comic Sans MS" panose="030F0902030302020204" charset="0"/>
                <a:ea typeface="宋体" pitchFamily="2" charset="-122"/>
              </a:rPr>
              <a:t>100 km</a:t>
            </a:r>
            <a:endParaRPr lang="en-US" altLang="zh-CN" sz="2000">
              <a:latin typeface="Comic Sans MS" panose="030F0902030302020204" charset="0"/>
              <a:ea typeface="宋体" pitchFamily="2" charset="-122"/>
            </a:endParaRPr>
          </a:p>
        </p:txBody>
      </p:sp>
      <p:sp>
        <p:nvSpPr>
          <p:cNvPr id="94245" name="直接连接符 94244"/>
          <p:cNvSpPr/>
          <p:nvPr/>
        </p:nvSpPr>
        <p:spPr>
          <a:xfrm>
            <a:off x="8027988" y="1549400"/>
            <a:ext cx="277812" cy="0"/>
          </a:xfrm>
          <a:prstGeom prst="line">
            <a:avLst/>
          </a:prstGeom>
          <a:ln w="9525" cap="flat" cmpd="sng">
            <a:solidFill>
              <a:schemeClr val="tx1"/>
            </a:solidFill>
            <a:prstDash val="solid"/>
            <a:headEnd type="none" w="med" len="med"/>
            <a:tailEnd type="none" w="med" len="med"/>
          </a:ln>
        </p:spPr>
      </p:sp>
      <p:sp>
        <p:nvSpPr>
          <p:cNvPr id="94246" name="文本框 94245"/>
          <p:cNvSpPr txBox="1"/>
          <p:nvPr/>
        </p:nvSpPr>
        <p:spPr>
          <a:xfrm>
            <a:off x="522288" y="2520950"/>
            <a:ext cx="8289925" cy="466725"/>
          </a:xfrm>
          <a:prstGeom prst="rect">
            <a:avLst/>
          </a:prstGeom>
          <a:noFill/>
          <a:ln w="9525" cap="flat" cmpd="sng">
            <a:solidFill>
              <a:schemeClr val="accent2"/>
            </a:solidFill>
            <a:prstDash val="solid"/>
            <a:miter/>
            <a:headEnd type="none" w="med" len="med"/>
            <a:tailEnd type="none" w="med" len="med"/>
          </a:ln>
        </p:spPr>
        <p:txBody>
          <a:bodyPr>
            <a:spAutoFit/>
          </a:bodyPr>
          <a:p>
            <a:pPr algn="l">
              <a:spcBef>
                <a:spcPct val="50000"/>
              </a:spcBef>
            </a:pPr>
            <a:r>
              <a:rPr lang="zh-CN" altLang="en-US" b="1" dirty="0">
                <a:solidFill>
                  <a:schemeClr val="hlink"/>
                </a:solidFill>
                <a:ea typeface="楷体_GB2312" pitchFamily="49" charset="-122"/>
              </a:rPr>
              <a:t>车队从第一个收费站出发，到达第二个收费站的时间？</a:t>
            </a:r>
            <a:endParaRPr lang="zh-CN" altLang="en-US" b="1" dirty="0">
              <a:solidFill>
                <a:schemeClr val="hlink"/>
              </a:solidFill>
              <a:ea typeface="楷体_GB2312" pitchFamily="49" charset="-122"/>
            </a:endParaRPr>
          </a:p>
        </p:txBody>
      </p:sp>
      <p:sp>
        <p:nvSpPr>
          <p:cNvPr id="94248" name="文本框 94247"/>
          <p:cNvSpPr txBox="1"/>
          <p:nvPr/>
        </p:nvSpPr>
        <p:spPr>
          <a:xfrm>
            <a:off x="3446463" y="3054350"/>
            <a:ext cx="4859337" cy="457200"/>
          </a:xfrm>
          <a:prstGeom prst="rect">
            <a:avLst/>
          </a:prstGeom>
          <a:noFill/>
          <a:ln w="9525">
            <a:noFill/>
          </a:ln>
        </p:spPr>
        <p:txBody>
          <a:bodyPr>
            <a:spAutoFit/>
          </a:bodyPr>
          <a:p>
            <a:pPr algn="l">
              <a:spcBef>
                <a:spcPct val="50000"/>
              </a:spcBef>
            </a:pPr>
            <a:r>
              <a:rPr lang="zh-CN" altLang="en-US" b="1" dirty="0">
                <a:solidFill>
                  <a:srgbClr val="FF0000"/>
                </a:solidFill>
                <a:ea typeface="华文中宋" panose="02010600040101010101" pitchFamily="2" charset="-122"/>
              </a:rPr>
              <a:t>“传输时延”和“传播时延</a:t>
            </a:r>
            <a:r>
              <a:rPr lang="en-US" altLang="zh-CN" b="1">
                <a:solidFill>
                  <a:srgbClr val="FF0000"/>
                </a:solidFill>
                <a:ea typeface="华文中宋" panose="02010600040101010101" pitchFamily="2" charset="-122"/>
              </a:rPr>
              <a:t>”</a:t>
            </a:r>
            <a:r>
              <a:rPr lang="zh-CN" altLang="en-US" b="1" dirty="0">
                <a:solidFill>
                  <a:srgbClr val="FF0000"/>
                </a:solidFill>
                <a:ea typeface="华文中宋" panose="02010600040101010101" pitchFamily="2" charset="-122"/>
              </a:rPr>
              <a:t>总和</a:t>
            </a:r>
            <a:endParaRPr lang="zh-CN" altLang="en-US" b="1" dirty="0">
              <a:solidFill>
                <a:srgbClr val="FF0000"/>
              </a:solidFill>
              <a:ea typeface="华文中宋" panose="02010600040101010101" pitchFamily="2" charset="-122"/>
            </a:endParaRPr>
          </a:p>
        </p:txBody>
      </p:sp>
      <p:sp>
        <p:nvSpPr>
          <p:cNvPr id="94250" name="文本框 94249"/>
          <p:cNvSpPr txBox="1"/>
          <p:nvPr/>
        </p:nvSpPr>
        <p:spPr>
          <a:xfrm>
            <a:off x="1549400" y="1041400"/>
            <a:ext cx="866775" cy="396875"/>
          </a:xfrm>
          <a:prstGeom prst="rect">
            <a:avLst/>
          </a:prstGeom>
          <a:noFill/>
          <a:ln w="9525">
            <a:noFill/>
          </a:ln>
        </p:spPr>
        <p:txBody>
          <a:bodyPr>
            <a:spAutoFit/>
          </a:bodyPr>
          <a:p>
            <a:pPr>
              <a:spcBef>
                <a:spcPct val="50000"/>
              </a:spcBef>
            </a:pPr>
            <a:r>
              <a:rPr lang="zh-CN" altLang="en-US" sz="2000" dirty="0">
                <a:latin typeface="Comic Sans MS" panose="030F0902030302020204" charset="0"/>
                <a:ea typeface="宋体" pitchFamily="2" charset="-122"/>
              </a:rPr>
              <a:t>比特</a:t>
            </a:r>
            <a:endParaRPr lang="zh-CN" altLang="en-US" sz="2000" dirty="0">
              <a:latin typeface="Comic Sans MS" panose="030F0902030302020204" charset="0"/>
              <a:ea typeface="宋体" pitchFamily="2" charset="-122"/>
            </a:endParaRPr>
          </a:p>
        </p:txBody>
      </p:sp>
      <p:grpSp>
        <p:nvGrpSpPr>
          <p:cNvPr id="94255" name="组合 94254"/>
          <p:cNvGrpSpPr/>
          <p:nvPr/>
        </p:nvGrpSpPr>
        <p:grpSpPr>
          <a:xfrm>
            <a:off x="5594350" y="1427163"/>
            <a:ext cx="293688" cy="244475"/>
            <a:chOff x="469" y="946"/>
            <a:chExt cx="185" cy="154"/>
          </a:xfrm>
        </p:grpSpPr>
        <p:sp>
          <p:nvSpPr>
            <p:cNvPr id="94256" name="矩形 94255"/>
            <p:cNvSpPr/>
            <p:nvPr/>
          </p:nvSpPr>
          <p:spPr>
            <a:xfrm>
              <a:off x="469" y="1023"/>
              <a:ext cx="185" cy="77"/>
            </a:xfrm>
            <a:prstGeom prst="rect">
              <a:avLst/>
            </a:prstGeom>
            <a:solidFill>
              <a:srgbClr val="FF0000"/>
            </a:solidFill>
            <a:ln w="9525">
              <a:noFill/>
            </a:ln>
          </p:spPr>
          <p:txBody>
            <a:bodyPr/>
            <a:p>
              <a:endParaRPr lang="zh-CN" altLang="en-US"/>
            </a:p>
          </p:txBody>
        </p:sp>
        <p:sp>
          <p:nvSpPr>
            <p:cNvPr id="94257" name="矩形 94256"/>
            <p:cNvSpPr/>
            <p:nvPr/>
          </p:nvSpPr>
          <p:spPr>
            <a:xfrm>
              <a:off x="469" y="946"/>
              <a:ext cx="77" cy="77"/>
            </a:xfrm>
            <a:prstGeom prst="rect">
              <a:avLst/>
            </a:prstGeom>
            <a:solidFill>
              <a:srgbClr val="FF0000"/>
            </a:solidFill>
            <a:ln w="9525">
              <a:noFill/>
            </a:ln>
          </p:spPr>
          <p:txBody>
            <a:bodyPr/>
            <a:p>
              <a:endParaRPr lang="zh-CN" altLang="en-US"/>
            </a:p>
          </p:txBody>
        </p:sp>
      </p:grpSp>
      <p:sp>
        <p:nvSpPr>
          <p:cNvPr id="94258" name="任意多边形 94257"/>
          <p:cNvSpPr/>
          <p:nvPr/>
        </p:nvSpPr>
        <p:spPr>
          <a:xfrm>
            <a:off x="2949575" y="1501775"/>
            <a:ext cx="2689225" cy="47625"/>
          </a:xfrm>
          <a:custGeom>
            <a:avLst/>
            <a:gdLst/>
            <a:ahLst/>
            <a:cxnLst/>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headEnd type="none" w="med" len="med"/>
            <a:tailEnd type="triangle" w="med" len="med"/>
          </a:ln>
        </p:spPr>
        <p:txBody>
          <a:bodyPr/>
          <a:p>
            <a:endParaRPr lang="zh-CN" altLang="en-US"/>
          </a:p>
        </p:txBody>
      </p:sp>
      <p:sp>
        <p:nvSpPr>
          <p:cNvPr id="94261" name="圆角矩形标注 94260"/>
          <p:cNvSpPr/>
          <p:nvPr/>
        </p:nvSpPr>
        <p:spPr>
          <a:xfrm>
            <a:off x="4692650" y="822325"/>
            <a:ext cx="1327150" cy="535940"/>
          </a:xfrm>
          <a:prstGeom prst="wedgeRoundRectCallout">
            <a:avLst>
              <a:gd name="adj1" fmla="val -42824"/>
              <a:gd name="adj2" fmla="val 390778"/>
              <a:gd name="adj3" fmla="val 16667"/>
            </a:avLst>
          </a:prstGeom>
          <a:solidFill>
            <a:srgbClr val="FFFF00"/>
          </a:solidFill>
          <a:ln w="9525" cap="flat" cmpd="sng">
            <a:solidFill>
              <a:schemeClr val="tx1"/>
            </a:solidFill>
            <a:prstDash val="solid"/>
            <a:miter/>
            <a:headEnd type="none" w="med" len="med"/>
            <a:tailEnd type="none" w="med" len="med"/>
          </a:ln>
        </p:spPr>
        <p:txBody>
          <a:bodyPr/>
          <a:p>
            <a:r>
              <a:rPr lang="en-US" altLang="zh-CN">
                <a:ea typeface="宋体" pitchFamily="2" charset="-122"/>
              </a:rPr>
              <a:t>L/R</a:t>
            </a:r>
            <a:endParaRPr lang="en-US" altLang="zh-CN">
              <a:ea typeface="宋体" pitchFamily="2" charset="-122"/>
            </a:endParaRPr>
          </a:p>
        </p:txBody>
      </p:sp>
      <p:sp>
        <p:nvSpPr>
          <p:cNvPr id="94262" name="圆角矩形标注 94261"/>
          <p:cNvSpPr/>
          <p:nvPr/>
        </p:nvSpPr>
        <p:spPr>
          <a:xfrm>
            <a:off x="6494463" y="368300"/>
            <a:ext cx="1327150" cy="611188"/>
          </a:xfrm>
          <a:prstGeom prst="wedgeRoundRectCallout">
            <a:avLst>
              <a:gd name="adj1" fmla="val -54782"/>
              <a:gd name="adj2" fmla="val 369741"/>
              <a:gd name="adj3" fmla="val 16667"/>
            </a:avLst>
          </a:prstGeom>
          <a:solidFill>
            <a:srgbClr val="FFFF00"/>
          </a:solidFill>
          <a:ln w="9525" cap="flat" cmpd="sng">
            <a:solidFill>
              <a:schemeClr val="tx1"/>
            </a:solidFill>
            <a:prstDash val="solid"/>
            <a:miter/>
            <a:headEnd type="none" w="med" len="med"/>
            <a:tailEnd type="none" w="med" len="med"/>
          </a:ln>
        </p:spPr>
        <p:txBody>
          <a:bodyPr/>
          <a:p>
            <a:r>
              <a:rPr lang="en-US" altLang="zh-CN" err="1">
                <a:ea typeface="宋体" pitchFamily="2" charset="-122"/>
              </a:rPr>
              <a:t>d/s</a:t>
            </a:r>
            <a:endParaRPr lang="en-US" altLang="zh-CN">
              <a:ea typeface="宋体" pitchFamily="2" charset="-122"/>
            </a:endParaRPr>
          </a:p>
        </p:txBody>
      </p:sp>
      <p:sp>
        <p:nvSpPr>
          <p:cNvPr id="94263" name="动作按钮: 前进或下一项 94262">
            <a:hlinkClick r:id="" action="ppaction://hlinkshowjump?jump=nextslide"/>
          </p:cNvPr>
          <p:cNvSpPr/>
          <p:nvPr/>
        </p:nvSpPr>
        <p:spPr>
          <a:xfrm>
            <a:off x="7821613" y="6342063"/>
            <a:ext cx="473075" cy="280987"/>
          </a:xfrm>
          <a:prstGeom prst="actionButtonForwardNext">
            <a:avLst/>
          </a:prstGeom>
          <a:solidFill>
            <a:schemeClr val="accent1"/>
          </a:solidFill>
          <a:ln w="9525">
            <a:noFill/>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46"/>
                                        </p:tgtEl>
                                        <p:attrNameLst>
                                          <p:attrName>style.visibility</p:attrName>
                                        </p:attrNameLst>
                                      </p:cBhvr>
                                      <p:to>
                                        <p:strVal val="visible"/>
                                      </p:to>
                                    </p:set>
                                    <p:animEffect transition="in" filter="box(in)">
                                      <p:cBhvr>
                                        <p:cTn id="7" dur="500"/>
                                        <p:tgtEl>
                                          <p:spTgt spid="94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58"/>
                                        </p:tgtEl>
                                        <p:attrNameLst>
                                          <p:attrName>style.visibility</p:attrName>
                                        </p:attrNameLst>
                                      </p:cBhvr>
                                      <p:to>
                                        <p:strVal val="visible"/>
                                      </p:to>
                                    </p:set>
                                    <p:animEffect transition="in" filter="wipe(left)">
                                      <p:cBhvr>
                                        <p:cTn id="12" dur="500"/>
                                        <p:tgtEl>
                                          <p:spTgt spid="9425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4255"/>
                                        </p:tgtEl>
                                        <p:attrNameLst>
                                          <p:attrName>style.visibility</p:attrName>
                                        </p:attrNameLst>
                                      </p:cBhvr>
                                      <p:to>
                                        <p:strVal val="visible"/>
                                      </p:to>
                                    </p:set>
                                    <p:animEffect transition="in" filter="wipe(left)">
                                      <p:cBhvr>
                                        <p:cTn id="16" dur="500"/>
                                        <p:tgtEl>
                                          <p:spTgt spid="942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4248"/>
                                        </p:tgtEl>
                                        <p:attrNameLst>
                                          <p:attrName>style.visibility</p:attrName>
                                        </p:attrNameLst>
                                      </p:cBhvr>
                                      <p:to>
                                        <p:strVal val="visible"/>
                                      </p:to>
                                    </p:set>
                                    <p:animEffect transition="in" filter="wipe(down)">
                                      <p:cBhvr>
                                        <p:cTn id="21" dur="500"/>
                                        <p:tgtEl>
                                          <p:spTgt spid="942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4261"/>
                                        </p:tgtEl>
                                        <p:attrNameLst>
                                          <p:attrName>style.visibility</p:attrName>
                                        </p:attrNameLst>
                                      </p:cBhvr>
                                      <p:to>
                                        <p:strVal val="visible"/>
                                      </p:to>
                                    </p:set>
                                    <p:animEffect transition="in" filter="wipe(down)">
                                      <p:cBhvr>
                                        <p:cTn id="26" dur="500"/>
                                        <p:tgtEl>
                                          <p:spTgt spid="9426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4262"/>
                                        </p:tgtEl>
                                        <p:attrNameLst>
                                          <p:attrName>style.visibility</p:attrName>
                                        </p:attrNameLst>
                                      </p:cBhvr>
                                      <p:to>
                                        <p:strVal val="visible"/>
                                      </p:to>
                                    </p:set>
                                    <p:animEffect transition="in" filter="wipe(down)">
                                      <p:cBhvr>
                                        <p:cTn id="31" dur="500"/>
                                        <p:tgtEl>
                                          <p:spTgt spid="94262"/>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94211">
                                            <p:txEl>
                                              <p:charRg st="0" end="43"/>
                                            </p:txEl>
                                          </p:spTgt>
                                        </p:tgtEl>
                                        <p:attrNameLst>
                                          <p:attrName>style.visibility</p:attrName>
                                        </p:attrNameLst>
                                      </p:cBhvr>
                                      <p:to>
                                        <p:strVal val="visible"/>
                                      </p:to>
                                    </p:set>
                                    <p:animEffect transition="in" filter="box(in)">
                                      <p:cBhvr>
                                        <p:cTn id="36" dur="500"/>
                                        <p:tgtEl>
                                          <p:spTgt spid="94211">
                                            <p:txEl>
                                              <p:charRg st="0" end="4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94211">
                                            <p:txEl>
                                              <p:charRg st="43" end="64"/>
                                            </p:txEl>
                                          </p:spTgt>
                                        </p:tgtEl>
                                        <p:attrNameLst>
                                          <p:attrName>style.visibility</p:attrName>
                                        </p:attrNameLst>
                                      </p:cBhvr>
                                      <p:to>
                                        <p:strVal val="visible"/>
                                      </p:to>
                                    </p:set>
                                    <p:animEffect transition="in" filter="box(in)">
                                      <p:cBhvr>
                                        <p:cTn id="41" dur="500"/>
                                        <p:tgtEl>
                                          <p:spTgt spid="94211">
                                            <p:txEl>
                                              <p:charRg st="43" end="6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94211">
                                            <p:txEl>
                                              <p:charRg st="64" end="88"/>
                                            </p:txEl>
                                          </p:spTgt>
                                        </p:tgtEl>
                                        <p:attrNameLst>
                                          <p:attrName>style.visibility</p:attrName>
                                        </p:attrNameLst>
                                      </p:cBhvr>
                                      <p:to>
                                        <p:strVal val="visible"/>
                                      </p:to>
                                    </p:set>
                                    <p:animEffect transition="in" filter="box(in)">
                                      <p:cBhvr>
                                        <p:cTn id="46" dur="500"/>
                                        <p:tgtEl>
                                          <p:spTgt spid="94211">
                                            <p:txEl>
                                              <p:charRg st="64" end="8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94211">
                                            <p:txEl>
                                              <p:charRg st="88" end="145"/>
                                            </p:txEl>
                                          </p:spTgt>
                                        </p:tgtEl>
                                        <p:attrNameLst>
                                          <p:attrName>style.visibility</p:attrName>
                                        </p:attrNameLst>
                                      </p:cBhvr>
                                      <p:to>
                                        <p:strVal val="visible"/>
                                      </p:to>
                                    </p:set>
                                    <p:animEffect transition="in" filter="box(in)">
                                      <p:cBhvr>
                                        <p:cTn id="51" dur="500"/>
                                        <p:tgtEl>
                                          <p:spTgt spid="94211">
                                            <p:txEl>
                                              <p:charRg st="88" end="14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4211">
                                            <p:txEl>
                                              <p:charRg st="145" end="171"/>
                                            </p:txEl>
                                          </p:spTgt>
                                        </p:tgtEl>
                                        <p:attrNameLst>
                                          <p:attrName>style.visibility</p:attrName>
                                        </p:attrNameLst>
                                      </p:cBhvr>
                                      <p:to>
                                        <p:strVal val="visible"/>
                                      </p:to>
                                    </p:set>
                                    <p:animEffect transition="in" filter="box(in)">
                                      <p:cBhvr>
                                        <p:cTn id="56" dur="500"/>
                                        <p:tgtEl>
                                          <p:spTgt spid="94211">
                                            <p:txEl>
                                              <p:charRg st="145" end="17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4211">
                                            <p:txEl>
                                              <p:charRg st="171" end="180"/>
                                            </p:txEl>
                                          </p:spTgt>
                                        </p:tgtEl>
                                        <p:attrNameLst>
                                          <p:attrName>style.visibility</p:attrName>
                                        </p:attrNameLst>
                                      </p:cBhvr>
                                      <p:to>
                                        <p:strVal val="visible"/>
                                      </p:to>
                                    </p:set>
                                    <p:animEffect transition="in" filter="box(in)">
                                      <p:cBhvr>
                                        <p:cTn id="61" dur="500"/>
                                        <p:tgtEl>
                                          <p:spTgt spid="94211">
                                            <p:txEl>
                                              <p:charRg st="171" end="1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46" grpId="0" bldLvl="0" animBg="1"/>
      <p:bldP spid="94248" grpId="0"/>
      <p:bldP spid="94261" grpId="0" bldLvl="0" animBg="1"/>
      <p:bldP spid="94262"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320514" name="标题 320513"/>
          <p:cNvSpPr>
            <a:spLocks noGrp="1"/>
          </p:cNvSpPr>
          <p:nvPr>
            <p:ph type="title"/>
          </p:nvPr>
        </p:nvSpPr>
        <p:spPr>
          <a:xfrm>
            <a:off x="522288" y="0"/>
            <a:ext cx="8272462" cy="1143000"/>
          </a:xfrm>
        </p:spPr>
        <p:txBody>
          <a:bodyPr anchor="ctr" anchorCtr="0"/>
          <a:p>
            <a:r>
              <a:rPr lang="zh-CN" altLang="en-US" sz="3200" dirty="0"/>
              <a:t>车队的类比二（</a:t>
            </a:r>
            <a:r>
              <a:rPr lang="zh-CN" altLang="en-US" sz="3200" dirty="0">
                <a:solidFill>
                  <a:srgbClr val="FF0000"/>
                </a:solidFill>
              </a:rPr>
              <a:t>传输时延大于传播时延</a:t>
            </a:r>
            <a:r>
              <a:rPr lang="zh-CN" altLang="en-US" sz="3200" dirty="0"/>
              <a:t>）</a:t>
            </a:r>
            <a:endParaRPr lang="zh-CN" altLang="en-US" sz="3200" dirty="0"/>
          </a:p>
        </p:txBody>
      </p:sp>
      <p:sp>
        <p:nvSpPr>
          <p:cNvPr id="320515" name="文本占位符 320514"/>
          <p:cNvSpPr>
            <a:spLocks noGrp="1"/>
          </p:cNvSpPr>
          <p:nvPr>
            <p:ph type="body" sz="half" idx="1"/>
          </p:nvPr>
        </p:nvSpPr>
        <p:spPr>
          <a:xfrm>
            <a:off x="261938" y="2667000"/>
            <a:ext cx="8532812" cy="3111500"/>
          </a:xfrm>
        </p:spPr>
        <p:txBody>
          <a:bodyPr/>
          <a:p>
            <a:pPr>
              <a:buClr>
                <a:schemeClr val="accent2"/>
              </a:buClr>
              <a:buSzPct val="85000"/>
              <a:buFont typeface="Wingdings" panose="05000000000000000000" pitchFamily="2" charset="2"/>
            </a:pPr>
            <a:r>
              <a:rPr lang="zh-CN" altLang="en-US" sz="2400" b="1" dirty="0">
                <a:ea typeface="华文中宋" panose="02010600040101010101" pitchFamily="2" charset="-122"/>
              </a:rPr>
              <a:t>设行驶速度（</a:t>
            </a:r>
            <a:r>
              <a:rPr lang="zh-CN" altLang="en-US" sz="2400" b="1" dirty="0">
                <a:solidFill>
                  <a:srgbClr val="FF0000"/>
                </a:solidFill>
                <a:ea typeface="华文中宋" panose="02010600040101010101" pitchFamily="2" charset="-122"/>
              </a:rPr>
              <a:t>传播速率</a:t>
            </a:r>
            <a:r>
              <a:rPr lang="zh-CN" altLang="en-US" sz="2400" b="1" dirty="0">
                <a:ea typeface="华文中宋" panose="02010600040101010101" pitchFamily="2" charset="-122"/>
              </a:rPr>
              <a:t>）每小时</a:t>
            </a:r>
            <a:r>
              <a:rPr lang="en-US" altLang="zh-CN" sz="2400" b="1">
                <a:ea typeface="华文中宋" panose="02010600040101010101" pitchFamily="2" charset="-122"/>
              </a:rPr>
              <a:t>1000m/h</a:t>
            </a:r>
            <a:r>
              <a:rPr lang="zh-CN" altLang="en-US" sz="2400" b="1" dirty="0">
                <a:ea typeface="华文中宋" panose="02010600040101010101" pitchFamily="2" charset="-122"/>
              </a:rPr>
              <a:t>，收费站一分钟服务一辆车</a:t>
            </a:r>
            <a:r>
              <a:rPr lang="en-US" altLang="zh-CN" sz="2400" b="1">
                <a:ea typeface="华文中宋" panose="02010600040101010101" pitchFamily="2" charset="-122"/>
              </a:rPr>
              <a:t>(</a:t>
            </a:r>
            <a:r>
              <a:rPr lang="zh-CN" altLang="en-US" sz="2400" b="1" dirty="0">
                <a:solidFill>
                  <a:srgbClr val="FF0000"/>
                </a:solidFill>
                <a:ea typeface="华文中宋" panose="02010600040101010101" pitchFamily="2" charset="-122"/>
              </a:rPr>
              <a:t>传输时间</a:t>
            </a:r>
            <a:r>
              <a:rPr lang="en-US" altLang="zh-CN" sz="2400" b="1">
                <a:ea typeface="华文中宋" panose="02010600040101010101" pitchFamily="2" charset="-122"/>
              </a:rPr>
              <a:t>)</a:t>
            </a:r>
            <a:endParaRPr lang="en-US" altLang="zh-CN" sz="2400" b="1">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传播时延：</a:t>
            </a:r>
            <a:r>
              <a:rPr lang="en-US" altLang="zh-CN" sz="2400" b="1">
                <a:ea typeface="华文中宋" panose="02010600040101010101" pitchFamily="2" charset="-122"/>
              </a:rPr>
              <a:t>100km/(1000km/h)=6</a:t>
            </a:r>
            <a:r>
              <a:rPr lang="zh-CN" altLang="en-US" sz="2400" b="1" dirty="0">
                <a:ea typeface="华文中宋" panose="02010600040101010101" pitchFamily="2" charset="-122"/>
              </a:rPr>
              <a:t>分钟</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Char char="ü"/>
            </a:pPr>
            <a:r>
              <a:rPr lang="zh-CN" altLang="en-US" sz="2400" b="1" dirty="0">
                <a:solidFill>
                  <a:srgbClr val="FF0000"/>
                </a:solidFill>
                <a:ea typeface="华文中宋" panose="02010600040101010101" pitchFamily="2" charset="-122"/>
              </a:rPr>
              <a:t>传输时延：</a:t>
            </a:r>
            <a:r>
              <a:rPr lang="zh-CN" altLang="en-US" sz="2400" b="1" dirty="0">
                <a:ea typeface="华文中宋" panose="02010600040101010101" pitchFamily="2" charset="-122"/>
              </a:rPr>
              <a:t>收费站将整个车队推向公路需要</a:t>
            </a:r>
            <a:r>
              <a:rPr lang="en-US" altLang="zh-CN" sz="2400" b="1">
                <a:ea typeface="华文中宋" panose="02010600040101010101" pitchFamily="2" charset="-122"/>
              </a:rPr>
              <a:t>10</a:t>
            </a:r>
            <a:r>
              <a:rPr lang="zh-CN" altLang="en-US" sz="2400" b="1" dirty="0">
                <a:ea typeface="华文中宋" panose="02010600040101010101" pitchFamily="2" charset="-122"/>
              </a:rPr>
              <a:t>分钟</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None/>
            </a:pPr>
            <a:r>
              <a:rPr lang="zh-CN" altLang="en-US" sz="2400" b="1" dirty="0">
                <a:ea typeface="华文中宋" panose="02010600040101010101" pitchFamily="2" charset="-122"/>
              </a:rPr>
              <a:t>             即收费站服务车队的时间大于汽车行驶的时间。</a:t>
            </a:r>
            <a:endParaRPr lang="zh-CN" altLang="en-US" sz="2400" b="1" dirty="0">
              <a:ea typeface="华文中宋" panose="02010600040101010101" pitchFamily="2" charset="-122"/>
            </a:endParaRPr>
          </a:p>
          <a:p>
            <a:pPr>
              <a:buClr>
                <a:schemeClr val="accent2"/>
              </a:buClr>
              <a:buSzPct val="85000"/>
              <a:buFont typeface="Wingdings" panose="05000000000000000000" pitchFamily="2" charset="2"/>
              <a:buNone/>
            </a:pPr>
            <a:r>
              <a:rPr lang="en-US" altLang="zh-CN" sz="2400" b="1">
                <a:ea typeface="华文中宋" panose="02010600040101010101" pitchFamily="2" charset="-122"/>
              </a:rPr>
              <a:t>             7</a:t>
            </a:r>
            <a:r>
              <a:rPr lang="zh-CN" altLang="en-US" sz="2400" b="1" dirty="0">
                <a:ea typeface="华文中宋" panose="02010600040101010101" pitchFamily="2" charset="-122"/>
              </a:rPr>
              <a:t>分钟后，第一辆车到达第二个收费站，后面几辆车仍在第一个收费站。</a:t>
            </a:r>
            <a:endParaRPr lang="zh-CN" altLang="en-US" sz="2400" b="1" dirty="0">
              <a:ea typeface="华文中宋" panose="02010600040101010101" pitchFamily="2" charset="-122"/>
            </a:endParaRPr>
          </a:p>
        </p:txBody>
      </p:sp>
      <p:grpSp>
        <p:nvGrpSpPr>
          <p:cNvPr id="320516" name="组合 320515"/>
          <p:cNvGrpSpPr/>
          <p:nvPr/>
        </p:nvGrpSpPr>
        <p:grpSpPr>
          <a:xfrm>
            <a:off x="5548313" y="1239838"/>
            <a:ext cx="946150" cy="1066800"/>
            <a:chOff x="1317" y="938"/>
            <a:chExt cx="596" cy="672"/>
          </a:xfrm>
        </p:grpSpPr>
        <p:sp>
          <p:nvSpPr>
            <p:cNvPr id="320517" name="矩形 320516"/>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320518" name="文本框 320517"/>
            <p:cNvSpPr txBox="1"/>
            <p:nvPr/>
          </p:nvSpPr>
          <p:spPr>
            <a:xfrm>
              <a:off x="1317" y="1360"/>
              <a:ext cx="596" cy="250"/>
            </a:xfrm>
            <a:prstGeom prst="rect">
              <a:avLst/>
            </a:prstGeom>
            <a:noFill/>
            <a:ln w="9525">
              <a:noFill/>
            </a:ln>
          </p:spPr>
          <p:txBody>
            <a:bodyPr wrap="none" anchor="t" anchorCtr="0">
              <a:spAutoFit/>
            </a:bodyPr>
            <a:p>
              <a:r>
                <a:rPr lang="zh-CN" altLang="en-US" sz="2000" dirty="0">
                  <a:latin typeface="Comic Sans MS" panose="030F0902030302020204" charset="0"/>
                  <a:ea typeface="宋体" pitchFamily="2" charset="-122"/>
                </a:rPr>
                <a:t>收费站</a:t>
              </a:r>
              <a:endParaRPr lang="zh-CN" altLang="en-US" sz="2000" dirty="0">
                <a:latin typeface="Comic Sans MS" panose="030F0902030302020204" charset="0"/>
                <a:ea typeface="宋体" pitchFamily="2" charset="-122"/>
              </a:endParaRPr>
            </a:p>
          </p:txBody>
        </p:sp>
      </p:grpSp>
      <p:grpSp>
        <p:nvGrpSpPr>
          <p:cNvPr id="320519" name="组合 320518"/>
          <p:cNvGrpSpPr/>
          <p:nvPr/>
        </p:nvGrpSpPr>
        <p:grpSpPr>
          <a:xfrm>
            <a:off x="2695575" y="1239838"/>
            <a:ext cx="946150" cy="1066800"/>
            <a:chOff x="1317" y="938"/>
            <a:chExt cx="596" cy="672"/>
          </a:xfrm>
        </p:grpSpPr>
        <p:sp>
          <p:nvSpPr>
            <p:cNvPr id="320520" name="矩形 320519"/>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320521" name="文本框 320520"/>
            <p:cNvSpPr txBox="1"/>
            <p:nvPr/>
          </p:nvSpPr>
          <p:spPr>
            <a:xfrm>
              <a:off x="1317" y="1360"/>
              <a:ext cx="596" cy="250"/>
            </a:xfrm>
            <a:prstGeom prst="rect">
              <a:avLst/>
            </a:prstGeom>
            <a:noFill/>
            <a:ln w="9525">
              <a:noFill/>
            </a:ln>
          </p:spPr>
          <p:txBody>
            <a:bodyPr wrap="none" anchor="t" anchorCtr="0">
              <a:spAutoFit/>
            </a:bodyPr>
            <a:p>
              <a:r>
                <a:rPr lang="zh-CN" altLang="en-US" sz="2000" dirty="0">
                  <a:latin typeface="Comic Sans MS" panose="030F0902030302020204" charset="0"/>
                  <a:ea typeface="宋体" pitchFamily="2" charset="-122"/>
                </a:rPr>
                <a:t>收费站</a:t>
              </a:r>
              <a:endParaRPr lang="zh-CN" altLang="en-US" sz="2000" dirty="0">
                <a:latin typeface="Comic Sans MS" panose="030F0902030302020204" charset="0"/>
                <a:ea typeface="宋体" pitchFamily="2" charset="-122"/>
              </a:endParaRPr>
            </a:p>
          </p:txBody>
        </p:sp>
      </p:grpSp>
      <p:grpSp>
        <p:nvGrpSpPr>
          <p:cNvPr id="320522" name="组合 320521"/>
          <p:cNvGrpSpPr/>
          <p:nvPr/>
        </p:nvGrpSpPr>
        <p:grpSpPr>
          <a:xfrm>
            <a:off x="279400" y="1501775"/>
            <a:ext cx="293688" cy="244475"/>
            <a:chOff x="469" y="946"/>
            <a:chExt cx="185" cy="154"/>
          </a:xfrm>
        </p:grpSpPr>
        <p:sp>
          <p:nvSpPr>
            <p:cNvPr id="320523" name="矩形 320522"/>
            <p:cNvSpPr/>
            <p:nvPr/>
          </p:nvSpPr>
          <p:spPr>
            <a:xfrm>
              <a:off x="469" y="1023"/>
              <a:ext cx="185" cy="77"/>
            </a:xfrm>
            <a:prstGeom prst="rect">
              <a:avLst/>
            </a:prstGeom>
            <a:solidFill>
              <a:srgbClr val="FF0000"/>
            </a:solidFill>
            <a:ln w="9525">
              <a:noFill/>
            </a:ln>
          </p:spPr>
          <p:txBody>
            <a:bodyPr/>
            <a:p>
              <a:endParaRPr lang="zh-CN" altLang="en-US"/>
            </a:p>
          </p:txBody>
        </p:sp>
        <p:sp>
          <p:nvSpPr>
            <p:cNvPr id="320524" name="矩形 320523"/>
            <p:cNvSpPr/>
            <p:nvPr/>
          </p:nvSpPr>
          <p:spPr>
            <a:xfrm>
              <a:off x="469" y="946"/>
              <a:ext cx="77" cy="77"/>
            </a:xfrm>
            <a:prstGeom prst="rect">
              <a:avLst/>
            </a:prstGeom>
            <a:solidFill>
              <a:srgbClr val="FF0000"/>
            </a:solidFill>
            <a:ln w="9525">
              <a:noFill/>
            </a:ln>
          </p:spPr>
          <p:txBody>
            <a:bodyPr/>
            <a:p>
              <a:endParaRPr lang="zh-CN" altLang="en-US"/>
            </a:p>
          </p:txBody>
        </p:sp>
      </p:grpSp>
      <p:grpSp>
        <p:nvGrpSpPr>
          <p:cNvPr id="320525" name="组合 320524"/>
          <p:cNvGrpSpPr/>
          <p:nvPr/>
        </p:nvGrpSpPr>
        <p:grpSpPr>
          <a:xfrm>
            <a:off x="1836738" y="1501775"/>
            <a:ext cx="293687" cy="244475"/>
            <a:chOff x="469" y="946"/>
            <a:chExt cx="185" cy="154"/>
          </a:xfrm>
        </p:grpSpPr>
        <p:sp>
          <p:nvSpPr>
            <p:cNvPr id="320526" name="矩形 320525"/>
            <p:cNvSpPr/>
            <p:nvPr/>
          </p:nvSpPr>
          <p:spPr>
            <a:xfrm>
              <a:off x="469" y="1023"/>
              <a:ext cx="185" cy="77"/>
            </a:xfrm>
            <a:prstGeom prst="rect">
              <a:avLst/>
            </a:prstGeom>
            <a:solidFill>
              <a:srgbClr val="FF0000"/>
            </a:solidFill>
            <a:ln w="9525">
              <a:noFill/>
            </a:ln>
          </p:spPr>
          <p:txBody>
            <a:bodyPr/>
            <a:p>
              <a:endParaRPr lang="zh-CN" altLang="en-US"/>
            </a:p>
          </p:txBody>
        </p:sp>
        <p:sp>
          <p:nvSpPr>
            <p:cNvPr id="320527" name="矩形 320526"/>
            <p:cNvSpPr/>
            <p:nvPr/>
          </p:nvSpPr>
          <p:spPr>
            <a:xfrm>
              <a:off x="469" y="946"/>
              <a:ext cx="77" cy="77"/>
            </a:xfrm>
            <a:prstGeom prst="rect">
              <a:avLst/>
            </a:prstGeom>
            <a:solidFill>
              <a:srgbClr val="FF0000"/>
            </a:solidFill>
            <a:ln w="9525">
              <a:noFill/>
            </a:ln>
          </p:spPr>
          <p:txBody>
            <a:bodyPr/>
            <a:p>
              <a:endParaRPr lang="zh-CN" altLang="en-US"/>
            </a:p>
          </p:txBody>
        </p:sp>
      </p:grpSp>
      <p:grpSp>
        <p:nvGrpSpPr>
          <p:cNvPr id="320528" name="组合 320527"/>
          <p:cNvGrpSpPr/>
          <p:nvPr/>
        </p:nvGrpSpPr>
        <p:grpSpPr>
          <a:xfrm>
            <a:off x="2293938" y="1501775"/>
            <a:ext cx="293687" cy="244475"/>
            <a:chOff x="469" y="946"/>
            <a:chExt cx="185" cy="154"/>
          </a:xfrm>
        </p:grpSpPr>
        <p:sp>
          <p:nvSpPr>
            <p:cNvPr id="320529" name="矩形 320528"/>
            <p:cNvSpPr/>
            <p:nvPr/>
          </p:nvSpPr>
          <p:spPr>
            <a:xfrm>
              <a:off x="469" y="1023"/>
              <a:ext cx="185" cy="77"/>
            </a:xfrm>
            <a:prstGeom prst="rect">
              <a:avLst/>
            </a:prstGeom>
            <a:solidFill>
              <a:srgbClr val="FF0000"/>
            </a:solidFill>
            <a:ln w="9525">
              <a:noFill/>
            </a:ln>
          </p:spPr>
          <p:txBody>
            <a:bodyPr/>
            <a:p>
              <a:endParaRPr lang="zh-CN" altLang="en-US"/>
            </a:p>
          </p:txBody>
        </p:sp>
        <p:sp>
          <p:nvSpPr>
            <p:cNvPr id="320530" name="矩形 320529"/>
            <p:cNvSpPr/>
            <p:nvPr/>
          </p:nvSpPr>
          <p:spPr>
            <a:xfrm>
              <a:off x="469" y="946"/>
              <a:ext cx="77" cy="77"/>
            </a:xfrm>
            <a:prstGeom prst="rect">
              <a:avLst/>
            </a:prstGeom>
            <a:solidFill>
              <a:srgbClr val="FF0000"/>
            </a:solidFill>
            <a:ln w="9525">
              <a:noFill/>
            </a:ln>
          </p:spPr>
          <p:txBody>
            <a:bodyPr/>
            <a:p>
              <a:endParaRPr lang="zh-CN" altLang="en-US"/>
            </a:p>
          </p:txBody>
        </p:sp>
      </p:grpSp>
      <p:grpSp>
        <p:nvGrpSpPr>
          <p:cNvPr id="320531" name="组合 320530"/>
          <p:cNvGrpSpPr/>
          <p:nvPr/>
        </p:nvGrpSpPr>
        <p:grpSpPr>
          <a:xfrm>
            <a:off x="2735263" y="1501775"/>
            <a:ext cx="293687" cy="244475"/>
            <a:chOff x="469" y="946"/>
            <a:chExt cx="185" cy="154"/>
          </a:xfrm>
        </p:grpSpPr>
        <p:sp>
          <p:nvSpPr>
            <p:cNvPr id="320532" name="矩形 320531"/>
            <p:cNvSpPr/>
            <p:nvPr/>
          </p:nvSpPr>
          <p:spPr>
            <a:xfrm>
              <a:off x="469" y="1023"/>
              <a:ext cx="185" cy="77"/>
            </a:xfrm>
            <a:prstGeom prst="rect">
              <a:avLst/>
            </a:prstGeom>
            <a:solidFill>
              <a:srgbClr val="FF0000"/>
            </a:solidFill>
            <a:ln w="9525">
              <a:noFill/>
            </a:ln>
          </p:spPr>
          <p:txBody>
            <a:bodyPr/>
            <a:p>
              <a:endParaRPr lang="zh-CN" altLang="en-US"/>
            </a:p>
          </p:txBody>
        </p:sp>
        <p:sp>
          <p:nvSpPr>
            <p:cNvPr id="320533" name="矩形 320532"/>
            <p:cNvSpPr/>
            <p:nvPr/>
          </p:nvSpPr>
          <p:spPr>
            <a:xfrm>
              <a:off x="469" y="946"/>
              <a:ext cx="77" cy="77"/>
            </a:xfrm>
            <a:prstGeom prst="rect">
              <a:avLst/>
            </a:prstGeom>
            <a:solidFill>
              <a:srgbClr val="FF0000"/>
            </a:solidFill>
            <a:ln w="9525">
              <a:noFill/>
            </a:ln>
          </p:spPr>
          <p:txBody>
            <a:bodyPr/>
            <a:p>
              <a:endParaRPr lang="zh-CN" altLang="en-US"/>
            </a:p>
          </p:txBody>
        </p:sp>
      </p:grpSp>
      <p:grpSp>
        <p:nvGrpSpPr>
          <p:cNvPr id="320534" name="组合 320533"/>
          <p:cNvGrpSpPr/>
          <p:nvPr/>
        </p:nvGrpSpPr>
        <p:grpSpPr>
          <a:xfrm>
            <a:off x="730250" y="1501775"/>
            <a:ext cx="293688" cy="244475"/>
            <a:chOff x="469" y="946"/>
            <a:chExt cx="185" cy="154"/>
          </a:xfrm>
        </p:grpSpPr>
        <p:sp>
          <p:nvSpPr>
            <p:cNvPr id="320535" name="矩形 320534"/>
            <p:cNvSpPr/>
            <p:nvPr/>
          </p:nvSpPr>
          <p:spPr>
            <a:xfrm>
              <a:off x="469" y="1023"/>
              <a:ext cx="185" cy="77"/>
            </a:xfrm>
            <a:prstGeom prst="rect">
              <a:avLst/>
            </a:prstGeom>
            <a:solidFill>
              <a:srgbClr val="FF0000"/>
            </a:solidFill>
            <a:ln w="9525">
              <a:noFill/>
            </a:ln>
          </p:spPr>
          <p:txBody>
            <a:bodyPr/>
            <a:p>
              <a:endParaRPr lang="zh-CN" altLang="en-US"/>
            </a:p>
          </p:txBody>
        </p:sp>
        <p:sp>
          <p:nvSpPr>
            <p:cNvPr id="320536" name="矩形 320535"/>
            <p:cNvSpPr/>
            <p:nvPr/>
          </p:nvSpPr>
          <p:spPr>
            <a:xfrm>
              <a:off x="469" y="946"/>
              <a:ext cx="77" cy="77"/>
            </a:xfrm>
            <a:prstGeom prst="rect">
              <a:avLst/>
            </a:prstGeom>
            <a:solidFill>
              <a:srgbClr val="FF0000"/>
            </a:solidFill>
            <a:ln w="9525">
              <a:noFill/>
            </a:ln>
          </p:spPr>
          <p:txBody>
            <a:bodyPr/>
            <a:p>
              <a:endParaRPr lang="zh-CN" altLang="en-US"/>
            </a:p>
          </p:txBody>
        </p:sp>
      </p:grpSp>
      <p:sp>
        <p:nvSpPr>
          <p:cNvPr id="320537" name="椭圆 320536"/>
          <p:cNvSpPr/>
          <p:nvPr/>
        </p:nvSpPr>
        <p:spPr>
          <a:xfrm>
            <a:off x="1173163" y="1549400"/>
            <a:ext cx="74612"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320538" name="椭圆 320537"/>
          <p:cNvSpPr/>
          <p:nvPr/>
        </p:nvSpPr>
        <p:spPr>
          <a:xfrm>
            <a:off x="1325563" y="1549400"/>
            <a:ext cx="74612"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320539" name="椭圆 320538"/>
          <p:cNvSpPr/>
          <p:nvPr/>
        </p:nvSpPr>
        <p:spPr>
          <a:xfrm>
            <a:off x="1549400" y="1549400"/>
            <a:ext cx="74613" cy="74613"/>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320540" name="左大括号 320539"/>
          <p:cNvSpPr/>
          <p:nvPr/>
        </p:nvSpPr>
        <p:spPr>
          <a:xfrm rot="-5400000">
            <a:off x="1604963" y="487363"/>
            <a:ext cx="79375" cy="2767012"/>
          </a:xfrm>
          <a:prstGeom prst="leftBrace">
            <a:avLst>
              <a:gd name="adj1" fmla="val 290499"/>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320541" name="文本框 320540"/>
          <p:cNvSpPr txBox="1"/>
          <p:nvPr/>
        </p:nvSpPr>
        <p:spPr>
          <a:xfrm>
            <a:off x="971550" y="2006600"/>
            <a:ext cx="1978025" cy="396875"/>
          </a:xfrm>
          <a:prstGeom prst="rect">
            <a:avLst/>
          </a:prstGeom>
          <a:noFill/>
          <a:ln w="9525">
            <a:noFill/>
          </a:ln>
        </p:spPr>
        <p:txBody>
          <a:bodyPr wrap="none" anchor="t" anchorCtr="0">
            <a:spAutoFit/>
          </a:bodyPr>
          <a:p>
            <a:pPr algn="l"/>
            <a:r>
              <a:rPr lang="en-US" altLang="zh-CN" sz="2000">
                <a:latin typeface="Comic Sans MS" panose="030F0902030302020204" charset="0"/>
                <a:ea typeface="宋体" pitchFamily="2" charset="-122"/>
              </a:rPr>
              <a:t>10</a:t>
            </a:r>
            <a:r>
              <a:rPr lang="zh-CN" altLang="en-US" sz="2000" dirty="0">
                <a:latin typeface="Comic Sans MS" panose="030F0902030302020204" charset="0"/>
                <a:ea typeface="宋体" pitchFamily="2" charset="-122"/>
              </a:rPr>
              <a:t>辆车（</a:t>
            </a:r>
            <a:r>
              <a:rPr lang="zh-CN" altLang="en-US" sz="2000" dirty="0">
                <a:solidFill>
                  <a:srgbClr val="FF0000"/>
                </a:solidFill>
                <a:latin typeface="Comic Sans MS" panose="030F0902030302020204" charset="0"/>
                <a:ea typeface="宋体" pitchFamily="2" charset="-122"/>
              </a:rPr>
              <a:t>分组</a:t>
            </a:r>
            <a:r>
              <a:rPr lang="zh-CN" altLang="en-US" sz="2000" dirty="0">
                <a:latin typeface="Comic Sans MS" panose="030F0902030302020204" charset="0"/>
                <a:ea typeface="宋体" pitchFamily="2" charset="-122"/>
              </a:rPr>
              <a:t>）</a:t>
            </a:r>
            <a:endParaRPr lang="en-US" altLang="zh-CN" sz="2000">
              <a:ea typeface="宋体" pitchFamily="2" charset="-122"/>
            </a:endParaRPr>
          </a:p>
        </p:txBody>
      </p:sp>
      <p:sp>
        <p:nvSpPr>
          <p:cNvPr id="320542" name="直接连接符 320541"/>
          <p:cNvSpPr/>
          <p:nvPr/>
        </p:nvSpPr>
        <p:spPr>
          <a:xfrm flipH="1">
            <a:off x="3168650" y="1549400"/>
            <a:ext cx="823913" cy="0"/>
          </a:xfrm>
          <a:prstGeom prst="line">
            <a:avLst/>
          </a:prstGeom>
          <a:ln w="9525" cap="flat" cmpd="sng">
            <a:solidFill>
              <a:schemeClr val="tx1"/>
            </a:solidFill>
            <a:prstDash val="solid"/>
            <a:headEnd type="none" w="med" len="med"/>
            <a:tailEnd type="triangle" w="med" len="med"/>
          </a:ln>
        </p:spPr>
      </p:sp>
      <p:sp>
        <p:nvSpPr>
          <p:cNvPr id="320543" name="直接连接符 320542"/>
          <p:cNvSpPr/>
          <p:nvPr/>
        </p:nvSpPr>
        <p:spPr>
          <a:xfrm>
            <a:off x="5072063" y="1549400"/>
            <a:ext cx="866775" cy="0"/>
          </a:xfrm>
          <a:prstGeom prst="line">
            <a:avLst/>
          </a:prstGeom>
          <a:ln w="9525" cap="flat" cmpd="sng">
            <a:solidFill>
              <a:schemeClr val="tx1"/>
            </a:solidFill>
            <a:prstDash val="solid"/>
            <a:headEnd type="none" w="med" len="med"/>
            <a:tailEnd type="triangle" w="med" len="med"/>
          </a:ln>
        </p:spPr>
      </p:sp>
      <p:sp>
        <p:nvSpPr>
          <p:cNvPr id="320544" name="文本框 320543"/>
          <p:cNvSpPr txBox="1"/>
          <p:nvPr/>
        </p:nvSpPr>
        <p:spPr>
          <a:xfrm>
            <a:off x="3992563" y="1349375"/>
            <a:ext cx="1079500" cy="396875"/>
          </a:xfrm>
          <a:prstGeom prst="rect">
            <a:avLst/>
          </a:prstGeom>
          <a:noFill/>
          <a:ln w="9525">
            <a:noFill/>
          </a:ln>
        </p:spPr>
        <p:txBody>
          <a:bodyPr>
            <a:spAutoFit/>
          </a:bodyPr>
          <a:p>
            <a:pPr algn="l"/>
            <a:r>
              <a:rPr lang="en-US" altLang="zh-CN" sz="2000">
                <a:latin typeface="Comic Sans MS" panose="030F0902030302020204" charset="0"/>
                <a:ea typeface="宋体" pitchFamily="2" charset="-122"/>
              </a:rPr>
              <a:t>100 km</a:t>
            </a:r>
            <a:endParaRPr lang="en-US" altLang="zh-CN" sz="2000">
              <a:latin typeface="Comic Sans MS" panose="030F0902030302020204" charset="0"/>
              <a:ea typeface="宋体" pitchFamily="2" charset="-122"/>
            </a:endParaRPr>
          </a:p>
        </p:txBody>
      </p:sp>
      <p:sp>
        <p:nvSpPr>
          <p:cNvPr id="320545" name="直接连接符 320544"/>
          <p:cNvSpPr/>
          <p:nvPr/>
        </p:nvSpPr>
        <p:spPr>
          <a:xfrm flipH="1">
            <a:off x="6021388" y="1549400"/>
            <a:ext cx="927100" cy="0"/>
          </a:xfrm>
          <a:prstGeom prst="line">
            <a:avLst/>
          </a:prstGeom>
          <a:ln w="9525" cap="flat" cmpd="sng">
            <a:solidFill>
              <a:schemeClr val="tx1"/>
            </a:solidFill>
            <a:prstDash val="solid"/>
            <a:headEnd type="none" w="med" len="med"/>
            <a:tailEnd type="triangle" w="med" len="med"/>
          </a:ln>
        </p:spPr>
      </p:sp>
      <p:sp>
        <p:nvSpPr>
          <p:cNvPr id="320546" name="文本框 320545"/>
          <p:cNvSpPr txBox="1"/>
          <p:nvPr/>
        </p:nvSpPr>
        <p:spPr>
          <a:xfrm>
            <a:off x="6948488" y="1349375"/>
            <a:ext cx="1079500" cy="396875"/>
          </a:xfrm>
          <a:prstGeom prst="rect">
            <a:avLst/>
          </a:prstGeom>
          <a:noFill/>
          <a:ln w="9525">
            <a:noFill/>
          </a:ln>
        </p:spPr>
        <p:txBody>
          <a:bodyPr>
            <a:spAutoFit/>
          </a:bodyPr>
          <a:p>
            <a:pPr algn="l"/>
            <a:r>
              <a:rPr lang="en-US" altLang="zh-CN" sz="2000">
                <a:latin typeface="Comic Sans MS" panose="030F0902030302020204" charset="0"/>
                <a:ea typeface="宋体" pitchFamily="2" charset="-122"/>
              </a:rPr>
              <a:t>100 km</a:t>
            </a:r>
            <a:endParaRPr lang="en-US" altLang="zh-CN" sz="2000">
              <a:latin typeface="Comic Sans MS" panose="030F0902030302020204" charset="0"/>
              <a:ea typeface="宋体" pitchFamily="2" charset="-122"/>
            </a:endParaRPr>
          </a:p>
        </p:txBody>
      </p:sp>
      <p:sp>
        <p:nvSpPr>
          <p:cNvPr id="320547" name="直接连接符 320546"/>
          <p:cNvSpPr/>
          <p:nvPr/>
        </p:nvSpPr>
        <p:spPr>
          <a:xfrm>
            <a:off x="8027988" y="1549400"/>
            <a:ext cx="277812" cy="0"/>
          </a:xfrm>
          <a:prstGeom prst="line">
            <a:avLst/>
          </a:prstGeom>
          <a:ln w="9525" cap="flat" cmpd="sng">
            <a:solidFill>
              <a:schemeClr val="tx1"/>
            </a:solidFill>
            <a:prstDash val="solid"/>
            <a:headEnd type="none" w="med" len="med"/>
            <a:tailEnd type="none" w="med" len="med"/>
          </a:ln>
        </p:spPr>
      </p:sp>
      <p:sp>
        <p:nvSpPr>
          <p:cNvPr id="320548" name="文本框 320547"/>
          <p:cNvSpPr txBox="1"/>
          <p:nvPr/>
        </p:nvSpPr>
        <p:spPr>
          <a:xfrm>
            <a:off x="261938" y="5778500"/>
            <a:ext cx="8289925" cy="904875"/>
          </a:xfrm>
          <a:prstGeom prst="rect">
            <a:avLst/>
          </a:prstGeom>
          <a:noFill/>
          <a:ln w="9525" cap="flat" cmpd="sng">
            <a:solidFill>
              <a:schemeClr val="accent2"/>
            </a:solidFill>
            <a:prstDash val="solid"/>
            <a:miter/>
            <a:headEnd type="none" w="med" len="med"/>
            <a:tailEnd type="none" w="med" len="med"/>
          </a:ln>
        </p:spPr>
        <p:txBody>
          <a:bodyPr>
            <a:spAutoFit/>
          </a:bodyPr>
          <a:p>
            <a:pPr algn="l">
              <a:lnSpc>
                <a:spcPct val="110000"/>
              </a:lnSpc>
              <a:spcBef>
                <a:spcPct val="20000"/>
              </a:spcBef>
            </a:pPr>
            <a:r>
              <a:rPr lang="zh-CN" altLang="en-US" b="1" dirty="0">
                <a:solidFill>
                  <a:srgbClr val="FF0000"/>
                </a:solidFill>
                <a:latin typeface="华文中宋" panose="02010600040101010101" pitchFamily="2" charset="-122"/>
                <a:ea typeface="华文中宋" panose="02010600040101010101" pitchFamily="2" charset="-122"/>
              </a:rPr>
              <a:t>传输时延大于传播时延时</a:t>
            </a:r>
            <a:r>
              <a:rPr lang="zh-CN" altLang="en-US" b="1" dirty="0">
                <a:latin typeface="华文中宋" panose="02010600040101010101" pitchFamily="2" charset="-122"/>
                <a:ea typeface="华文中宋" panose="02010600040101010101" pitchFamily="2" charset="-122"/>
              </a:rPr>
              <a:t>，一个分组中的前几个比特已到达下一路由器，而余下的仍然在前面的路由器中等待传输。 </a:t>
            </a:r>
            <a:endParaRPr lang="zh-CN" altLang="en-US" b="1" dirty="0">
              <a:latin typeface="华文中宋" panose="02010600040101010101" pitchFamily="2" charset="-122"/>
              <a:ea typeface="华文中宋" panose="02010600040101010101" pitchFamily="2" charset="-122"/>
            </a:endParaRPr>
          </a:p>
        </p:txBody>
      </p:sp>
      <p:sp>
        <p:nvSpPr>
          <p:cNvPr id="320550" name="文本框 320549"/>
          <p:cNvSpPr txBox="1"/>
          <p:nvPr/>
        </p:nvSpPr>
        <p:spPr>
          <a:xfrm>
            <a:off x="1549400" y="1041400"/>
            <a:ext cx="866775" cy="396875"/>
          </a:xfrm>
          <a:prstGeom prst="rect">
            <a:avLst/>
          </a:prstGeom>
          <a:noFill/>
          <a:ln w="9525">
            <a:noFill/>
          </a:ln>
        </p:spPr>
        <p:txBody>
          <a:bodyPr>
            <a:spAutoFit/>
          </a:bodyPr>
          <a:p>
            <a:pPr>
              <a:spcBef>
                <a:spcPct val="50000"/>
              </a:spcBef>
            </a:pPr>
            <a:r>
              <a:rPr lang="zh-CN" altLang="en-US" sz="2000" dirty="0">
                <a:latin typeface="Comic Sans MS" panose="030F0902030302020204" charset="0"/>
                <a:ea typeface="宋体" pitchFamily="2" charset="-122"/>
              </a:rPr>
              <a:t>比特</a:t>
            </a:r>
            <a:endParaRPr lang="zh-CN" altLang="en-US" sz="2000" dirty="0">
              <a:latin typeface="Comic Sans MS" panose="030F0902030302020204" charset="0"/>
              <a:ea typeface="宋体" pitchFamily="2" charset="-122"/>
            </a:endParaRPr>
          </a:p>
        </p:txBody>
      </p:sp>
      <p:grpSp>
        <p:nvGrpSpPr>
          <p:cNvPr id="320551" name="组合 320550"/>
          <p:cNvGrpSpPr/>
          <p:nvPr/>
        </p:nvGrpSpPr>
        <p:grpSpPr>
          <a:xfrm>
            <a:off x="5594350" y="1427163"/>
            <a:ext cx="293688" cy="244475"/>
            <a:chOff x="469" y="946"/>
            <a:chExt cx="185" cy="154"/>
          </a:xfrm>
        </p:grpSpPr>
        <p:sp>
          <p:nvSpPr>
            <p:cNvPr id="320552" name="矩形 320551"/>
            <p:cNvSpPr/>
            <p:nvPr/>
          </p:nvSpPr>
          <p:spPr>
            <a:xfrm>
              <a:off x="469" y="1023"/>
              <a:ext cx="185" cy="77"/>
            </a:xfrm>
            <a:prstGeom prst="rect">
              <a:avLst/>
            </a:prstGeom>
            <a:solidFill>
              <a:srgbClr val="FF0000"/>
            </a:solidFill>
            <a:ln w="9525">
              <a:noFill/>
            </a:ln>
          </p:spPr>
          <p:txBody>
            <a:bodyPr/>
            <a:p>
              <a:endParaRPr lang="zh-CN" altLang="en-US"/>
            </a:p>
          </p:txBody>
        </p:sp>
        <p:sp>
          <p:nvSpPr>
            <p:cNvPr id="320553" name="矩形 320552"/>
            <p:cNvSpPr/>
            <p:nvPr/>
          </p:nvSpPr>
          <p:spPr>
            <a:xfrm>
              <a:off x="469" y="946"/>
              <a:ext cx="77" cy="77"/>
            </a:xfrm>
            <a:prstGeom prst="rect">
              <a:avLst/>
            </a:prstGeom>
            <a:solidFill>
              <a:srgbClr val="FF0000"/>
            </a:solidFill>
            <a:ln w="9525">
              <a:noFill/>
            </a:ln>
          </p:spPr>
          <p:txBody>
            <a:bodyPr/>
            <a:p>
              <a:endParaRPr lang="zh-CN" altLang="en-US"/>
            </a:p>
          </p:txBody>
        </p:sp>
      </p:grpSp>
      <p:sp>
        <p:nvSpPr>
          <p:cNvPr id="320554" name="任意多边形 320553"/>
          <p:cNvSpPr/>
          <p:nvPr/>
        </p:nvSpPr>
        <p:spPr>
          <a:xfrm>
            <a:off x="2949575" y="1501775"/>
            <a:ext cx="2689225" cy="47625"/>
          </a:xfrm>
          <a:custGeom>
            <a:avLst/>
            <a:gdLst/>
            <a:ahLst/>
            <a:cxnLst/>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headEnd type="none" w="med" len="med"/>
            <a:tailEnd type="triangle" w="med" len="med"/>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0554"/>
                                        </p:tgtEl>
                                        <p:attrNameLst>
                                          <p:attrName>style.visibility</p:attrName>
                                        </p:attrNameLst>
                                      </p:cBhvr>
                                      <p:to>
                                        <p:strVal val="visible"/>
                                      </p:to>
                                    </p:set>
                                    <p:animEffect transition="in" filter="wipe(down)">
                                      <p:cBhvr>
                                        <p:cTn id="7" dur="500"/>
                                        <p:tgtEl>
                                          <p:spTgt spid="3205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0551"/>
                                        </p:tgtEl>
                                        <p:attrNameLst>
                                          <p:attrName>style.visibility</p:attrName>
                                        </p:attrNameLst>
                                      </p:cBhvr>
                                      <p:to>
                                        <p:strVal val="visible"/>
                                      </p:to>
                                    </p:set>
                                    <p:animEffect transition="in" filter="wipe(left)">
                                      <p:cBhvr>
                                        <p:cTn id="11" dur="500"/>
                                        <p:tgtEl>
                                          <p:spTgt spid="320551"/>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20515">
                                            <p:txEl>
                                              <p:charRg st="0" end="40"/>
                                            </p:txEl>
                                          </p:spTgt>
                                        </p:tgtEl>
                                        <p:attrNameLst>
                                          <p:attrName>style.visibility</p:attrName>
                                        </p:attrNameLst>
                                      </p:cBhvr>
                                      <p:to>
                                        <p:strVal val="visible"/>
                                      </p:to>
                                    </p:set>
                                    <p:animEffect transition="in" filter="box(in)">
                                      <p:cBhvr>
                                        <p:cTn id="16" dur="500"/>
                                        <p:tgtEl>
                                          <p:spTgt spid="320515">
                                            <p:txEl>
                                              <p:charRg st="0" end="4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20515">
                                            <p:txEl>
                                              <p:charRg st="40" end="66"/>
                                            </p:txEl>
                                          </p:spTgt>
                                        </p:tgtEl>
                                        <p:attrNameLst>
                                          <p:attrName>style.visibility</p:attrName>
                                        </p:attrNameLst>
                                      </p:cBhvr>
                                      <p:to>
                                        <p:strVal val="visible"/>
                                      </p:to>
                                    </p:set>
                                    <p:animEffect transition="in" filter="box(in)">
                                      <p:cBhvr>
                                        <p:cTn id="21" dur="500"/>
                                        <p:tgtEl>
                                          <p:spTgt spid="320515">
                                            <p:txEl>
                                              <p:charRg st="40" end="6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20515">
                                            <p:txEl>
                                              <p:charRg st="66" end="90"/>
                                            </p:txEl>
                                          </p:spTgt>
                                        </p:tgtEl>
                                        <p:attrNameLst>
                                          <p:attrName>style.visibility</p:attrName>
                                        </p:attrNameLst>
                                      </p:cBhvr>
                                      <p:to>
                                        <p:strVal val="visible"/>
                                      </p:to>
                                    </p:set>
                                    <p:animEffect transition="in" filter="box(in)">
                                      <p:cBhvr>
                                        <p:cTn id="26" dur="500"/>
                                        <p:tgtEl>
                                          <p:spTgt spid="320515">
                                            <p:txEl>
                                              <p:charRg st="66" end="9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20515">
                                            <p:txEl>
                                              <p:charRg st="90" end="125"/>
                                            </p:txEl>
                                          </p:spTgt>
                                        </p:tgtEl>
                                        <p:attrNameLst>
                                          <p:attrName>style.visibility</p:attrName>
                                        </p:attrNameLst>
                                      </p:cBhvr>
                                      <p:to>
                                        <p:strVal val="visible"/>
                                      </p:to>
                                    </p:set>
                                    <p:animEffect transition="in" filter="box(in)">
                                      <p:cBhvr>
                                        <p:cTn id="31" dur="500"/>
                                        <p:tgtEl>
                                          <p:spTgt spid="320515">
                                            <p:txEl>
                                              <p:charRg st="90" end="12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320515">
                                            <p:txEl>
                                              <p:charRg st="125" end="171"/>
                                            </p:txEl>
                                          </p:spTgt>
                                        </p:tgtEl>
                                        <p:attrNameLst>
                                          <p:attrName>style.visibility</p:attrName>
                                        </p:attrNameLst>
                                      </p:cBhvr>
                                      <p:to>
                                        <p:strVal val="visible"/>
                                      </p:to>
                                    </p:set>
                                    <p:animEffect transition="in" filter="box(in)">
                                      <p:cBhvr>
                                        <p:cTn id="36" dur="500"/>
                                        <p:tgtEl>
                                          <p:spTgt spid="320515">
                                            <p:txEl>
                                              <p:charRg st="125" end="17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20548"/>
                                        </p:tgtEl>
                                        <p:attrNameLst>
                                          <p:attrName>style.visibility</p:attrName>
                                        </p:attrNameLst>
                                      </p:cBhvr>
                                      <p:to>
                                        <p:strVal val="visible"/>
                                      </p:to>
                                    </p:set>
                                    <p:animEffect transition="in" filter="box(in)">
                                      <p:cBhvr>
                                        <p:cTn id="41" dur="500"/>
                                        <p:tgtEl>
                                          <p:spTgt spid="32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P spid="32054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96258" name="标题 96257"/>
          <p:cNvSpPr>
            <a:spLocks noGrp="1"/>
          </p:cNvSpPr>
          <p:nvPr>
            <p:ph type="title"/>
          </p:nvPr>
        </p:nvSpPr>
        <p:spPr/>
        <p:txBody>
          <a:bodyPr anchor="ctr" anchorCtr="0"/>
          <a:p>
            <a:r>
              <a:rPr lang="zh-CN" altLang="en-US" sz="3600" dirty="0"/>
              <a:t>节点总时延</a:t>
            </a:r>
            <a:endParaRPr lang="zh-CN" altLang="en-US" sz="3600" dirty="0"/>
          </a:p>
        </p:txBody>
      </p:sp>
      <p:sp>
        <p:nvSpPr>
          <p:cNvPr id="96259" name="文本占位符 96258"/>
          <p:cNvSpPr>
            <a:spLocks noGrp="1"/>
          </p:cNvSpPr>
          <p:nvPr>
            <p:ph type="body" idx="1"/>
          </p:nvPr>
        </p:nvSpPr>
        <p:spPr>
          <a:xfrm>
            <a:off x="533400" y="2547938"/>
            <a:ext cx="7772400" cy="3700462"/>
          </a:xfrm>
        </p:spPr>
        <p:txBody>
          <a:bodyPr/>
          <a:p>
            <a:pPr>
              <a:lnSpc>
                <a:spcPct val="110000"/>
              </a:lnSpc>
              <a:spcBef>
                <a:spcPct val="30000"/>
              </a:spcBef>
            </a:pPr>
            <a:r>
              <a:rPr lang="en-US" altLang="zh-CN" sz="2400" b="1">
                <a:ea typeface="华文中宋" panose="02010600040101010101" pitchFamily="2" charset="-122"/>
              </a:rPr>
              <a:t>d</a:t>
            </a:r>
            <a:r>
              <a:rPr lang="en-US" altLang="zh-CN" sz="2400" b="1" baseline="-25000">
                <a:ea typeface="华文中宋" panose="02010600040101010101" pitchFamily="2" charset="-122"/>
              </a:rPr>
              <a:t>proc</a:t>
            </a:r>
            <a:r>
              <a:rPr lang="en-US" altLang="zh-CN" sz="2400" b="1">
                <a:ea typeface="华文中宋" panose="02010600040101010101" pitchFamily="2" charset="-122"/>
              </a:rPr>
              <a:t> = </a:t>
            </a:r>
            <a:r>
              <a:rPr lang="zh-CN" altLang="en-US" sz="2400" b="1" dirty="0">
                <a:ea typeface="华文中宋" panose="02010600040101010101" pitchFamily="2" charset="-122"/>
              </a:rPr>
              <a:t>处理时延</a:t>
            </a:r>
            <a:endParaRPr lang="zh-CN" altLang="en-US" sz="2400" b="1" dirty="0">
              <a:ea typeface="华文中宋" panose="02010600040101010101" pitchFamily="2" charset="-122"/>
            </a:endParaRPr>
          </a:p>
          <a:p>
            <a:pPr lvl="1">
              <a:lnSpc>
                <a:spcPct val="110000"/>
              </a:lnSpc>
              <a:spcBef>
                <a:spcPct val="30000"/>
              </a:spcBef>
            </a:pPr>
            <a:r>
              <a:rPr lang="zh-CN" altLang="en-US" sz="2000" b="1" dirty="0">
                <a:ea typeface="华文中宋" panose="02010600040101010101" pitchFamily="2" charset="-122"/>
              </a:rPr>
              <a:t>通常几个微秒或更少</a:t>
            </a:r>
            <a:endParaRPr lang="en-US" altLang="zh-CN" sz="2000" b="1">
              <a:ea typeface="华文中宋" panose="02010600040101010101" pitchFamily="2" charset="-122"/>
            </a:endParaRPr>
          </a:p>
          <a:p>
            <a:pPr>
              <a:lnSpc>
                <a:spcPct val="110000"/>
              </a:lnSpc>
              <a:spcBef>
                <a:spcPct val="30000"/>
              </a:spcBef>
            </a:pPr>
            <a:r>
              <a:rPr lang="en-US" altLang="zh-CN" sz="2400" b="1">
                <a:ea typeface="华文中宋" panose="02010600040101010101" pitchFamily="2" charset="-122"/>
              </a:rPr>
              <a:t>d</a:t>
            </a:r>
            <a:r>
              <a:rPr lang="en-US" altLang="zh-CN" sz="2400" b="1" baseline="-25000">
                <a:ea typeface="华文中宋" panose="02010600040101010101" pitchFamily="2" charset="-122"/>
              </a:rPr>
              <a:t>queue</a:t>
            </a:r>
            <a:r>
              <a:rPr lang="en-US" altLang="zh-CN" sz="2400" b="1">
                <a:ea typeface="华文中宋" panose="02010600040101010101" pitchFamily="2" charset="-122"/>
              </a:rPr>
              <a:t> = </a:t>
            </a:r>
            <a:r>
              <a:rPr lang="zh-CN" altLang="en-US" sz="2400" b="1" dirty="0">
                <a:ea typeface="华文中宋" panose="02010600040101010101" pitchFamily="2" charset="-122"/>
              </a:rPr>
              <a:t>排队时延</a:t>
            </a:r>
            <a:endParaRPr lang="zh-CN" altLang="en-US" sz="2400" b="1" dirty="0">
              <a:ea typeface="华文中宋" panose="02010600040101010101" pitchFamily="2" charset="-122"/>
            </a:endParaRPr>
          </a:p>
          <a:p>
            <a:pPr lvl="1">
              <a:lnSpc>
                <a:spcPct val="110000"/>
              </a:lnSpc>
              <a:spcBef>
                <a:spcPct val="30000"/>
              </a:spcBef>
            </a:pPr>
            <a:r>
              <a:rPr lang="zh-CN" altLang="en-US" sz="2000" b="1" dirty="0">
                <a:ea typeface="华文中宋" panose="02010600040101010101" pitchFamily="2" charset="-122"/>
              </a:rPr>
              <a:t>取决于拥塞</a:t>
            </a:r>
            <a:endParaRPr lang="en-US" altLang="zh-CN" sz="2000" b="1">
              <a:ea typeface="华文中宋" panose="02010600040101010101" pitchFamily="2" charset="-122"/>
            </a:endParaRPr>
          </a:p>
          <a:p>
            <a:pPr>
              <a:lnSpc>
                <a:spcPct val="110000"/>
              </a:lnSpc>
              <a:spcBef>
                <a:spcPct val="30000"/>
              </a:spcBef>
            </a:pPr>
            <a:r>
              <a:rPr lang="en-US" altLang="zh-CN" sz="2400" b="1">
                <a:ea typeface="华文中宋" panose="02010600040101010101" pitchFamily="2" charset="-122"/>
              </a:rPr>
              <a:t>d</a:t>
            </a:r>
            <a:r>
              <a:rPr lang="en-US" altLang="zh-CN" sz="2400" b="1" baseline="-25000">
                <a:ea typeface="华文中宋" panose="02010600040101010101" pitchFamily="2" charset="-122"/>
              </a:rPr>
              <a:t>trans</a:t>
            </a:r>
            <a:r>
              <a:rPr lang="en-US" altLang="zh-CN" sz="2400" b="1">
                <a:ea typeface="华文中宋" panose="02010600040101010101" pitchFamily="2" charset="-122"/>
              </a:rPr>
              <a:t> = </a:t>
            </a:r>
            <a:r>
              <a:rPr lang="zh-CN" altLang="en-US" sz="2400" b="1" dirty="0">
                <a:ea typeface="华文中宋" panose="02010600040101010101" pitchFamily="2" charset="-122"/>
              </a:rPr>
              <a:t>传输时延</a:t>
            </a:r>
            <a:endParaRPr lang="zh-CN" altLang="en-US" sz="2400" b="1" dirty="0">
              <a:ea typeface="华文中宋" panose="02010600040101010101" pitchFamily="2" charset="-122"/>
            </a:endParaRPr>
          </a:p>
          <a:p>
            <a:pPr lvl="1">
              <a:lnSpc>
                <a:spcPct val="110000"/>
              </a:lnSpc>
              <a:spcBef>
                <a:spcPct val="30000"/>
              </a:spcBef>
            </a:pPr>
            <a:r>
              <a:rPr lang="en-US" altLang="zh-CN" sz="2000" b="1">
                <a:ea typeface="华文中宋" panose="02010600040101010101" pitchFamily="2" charset="-122"/>
              </a:rPr>
              <a:t>= L/R, </a:t>
            </a:r>
            <a:r>
              <a:rPr lang="zh-CN" altLang="en-US" sz="2000" b="1" dirty="0">
                <a:ea typeface="华文中宋" panose="02010600040101010101" pitchFamily="2" charset="-122"/>
              </a:rPr>
              <a:t>对低速链路很大</a:t>
            </a:r>
            <a:endParaRPr lang="en-US" altLang="zh-CN" sz="2000" b="1">
              <a:ea typeface="华文中宋" panose="02010600040101010101" pitchFamily="2" charset="-122"/>
            </a:endParaRPr>
          </a:p>
          <a:p>
            <a:pPr>
              <a:lnSpc>
                <a:spcPct val="110000"/>
              </a:lnSpc>
              <a:spcBef>
                <a:spcPct val="30000"/>
              </a:spcBef>
            </a:pPr>
            <a:r>
              <a:rPr lang="en-US" altLang="zh-CN" sz="2400" b="1">
                <a:ea typeface="华文中宋" panose="02010600040101010101" pitchFamily="2" charset="-122"/>
              </a:rPr>
              <a:t>d</a:t>
            </a:r>
            <a:r>
              <a:rPr lang="en-US" altLang="zh-CN" sz="2400" b="1" baseline="-25000">
                <a:ea typeface="华文中宋" panose="02010600040101010101" pitchFamily="2" charset="-122"/>
              </a:rPr>
              <a:t>prop</a:t>
            </a:r>
            <a:r>
              <a:rPr lang="en-US" altLang="zh-CN" sz="2400" b="1">
                <a:ea typeface="华文中宋" panose="02010600040101010101" pitchFamily="2" charset="-122"/>
              </a:rPr>
              <a:t> = </a:t>
            </a:r>
            <a:r>
              <a:rPr lang="zh-CN" altLang="en-US" sz="2400" b="1" dirty="0">
                <a:ea typeface="华文中宋" panose="02010600040101010101" pitchFamily="2" charset="-122"/>
              </a:rPr>
              <a:t>传播时延</a:t>
            </a:r>
            <a:endParaRPr lang="zh-CN" altLang="en-US" sz="2400" b="1" dirty="0">
              <a:ea typeface="华文中宋" panose="02010600040101010101" pitchFamily="2" charset="-122"/>
            </a:endParaRPr>
          </a:p>
          <a:p>
            <a:pPr lvl="1">
              <a:lnSpc>
                <a:spcPct val="110000"/>
              </a:lnSpc>
              <a:spcBef>
                <a:spcPct val="30000"/>
              </a:spcBef>
            </a:pPr>
            <a:r>
              <a:rPr lang="zh-CN" altLang="en-US" sz="2000" b="1" dirty="0">
                <a:ea typeface="华文中宋" panose="02010600040101010101" pitchFamily="2" charset="-122"/>
              </a:rPr>
              <a:t>几微秒到几百毫秒</a:t>
            </a:r>
            <a:endParaRPr lang="en-US" altLang="zh-CN" sz="2000" b="1">
              <a:ea typeface="华文中宋" panose="02010600040101010101" pitchFamily="2" charset="-122"/>
            </a:endParaRPr>
          </a:p>
        </p:txBody>
      </p:sp>
      <p:graphicFrame>
        <p:nvGraphicFramePr>
          <p:cNvPr id="96260" name="对象 96259"/>
          <p:cNvGraphicFramePr/>
          <p:nvPr/>
        </p:nvGraphicFramePr>
        <p:xfrm>
          <a:off x="1887538" y="1689100"/>
          <a:ext cx="5314950" cy="635000"/>
        </p:xfrm>
        <a:graphic>
          <a:graphicData uri="http://schemas.openxmlformats.org/presentationml/2006/ole">
            <mc:AlternateContent xmlns:mc="http://schemas.openxmlformats.org/markup-compatibility/2006">
              <mc:Choice xmlns:v="urn:schemas-microsoft-com:vml" Requires="v">
                <p:oleObj spid="_x0000_s3203" name="" r:id="rId1" imgW="2005965" imgH="241300" progId="Equation.3">
                  <p:embed/>
                </p:oleObj>
              </mc:Choice>
              <mc:Fallback>
                <p:oleObj name="" r:id="rId1" imgW="2005965" imgH="241300" progId="Equation.3">
                  <p:embed/>
                  <p:pic>
                    <p:nvPicPr>
                      <p:cNvPr id="0" name="图片 3202"/>
                      <p:cNvPicPr/>
                      <p:nvPr/>
                    </p:nvPicPr>
                    <p:blipFill>
                      <a:blip r:embed="rId2"/>
                      <a:stretch>
                        <a:fillRect/>
                      </a:stretch>
                    </p:blipFill>
                    <p:spPr>
                      <a:xfrm>
                        <a:off x="1887538" y="1689100"/>
                        <a:ext cx="5314950" cy="635000"/>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328706" name="标题 328705"/>
          <p:cNvSpPr>
            <a:spLocks noGrp="1"/>
          </p:cNvSpPr>
          <p:nvPr>
            <p:ph type="title"/>
          </p:nvPr>
        </p:nvSpPr>
        <p:spPr/>
        <p:txBody>
          <a:bodyPr anchor="ctr" anchorCtr="0"/>
          <a:p>
            <a:r>
              <a:rPr lang="en-US" altLang="zh-CN" sz="3600"/>
              <a:t>3</a:t>
            </a:r>
            <a:r>
              <a:rPr lang="zh-CN" altLang="en-US" sz="3600" dirty="0"/>
              <a:t>、端到端时延</a:t>
            </a:r>
            <a:endParaRPr lang="zh-CN" altLang="en-US" sz="3600" dirty="0"/>
          </a:p>
        </p:txBody>
      </p:sp>
      <p:sp>
        <p:nvSpPr>
          <p:cNvPr id="328707" name="文本占位符 328706"/>
          <p:cNvSpPr>
            <a:spLocks noGrp="1"/>
          </p:cNvSpPr>
          <p:nvPr>
            <p:ph type="body" idx="1"/>
          </p:nvPr>
        </p:nvSpPr>
        <p:spPr>
          <a:xfrm>
            <a:off x="533400" y="1371600"/>
            <a:ext cx="7772400" cy="4876800"/>
          </a:xfrm>
        </p:spPr>
        <p:txBody>
          <a:bodyPr/>
          <a:p>
            <a:pPr>
              <a:lnSpc>
                <a:spcPct val="110000"/>
              </a:lnSpc>
              <a:buNone/>
            </a:pPr>
            <a:r>
              <a:rPr lang="zh-CN" altLang="en-US" sz="2400" b="1" dirty="0"/>
              <a:t>    </a:t>
            </a:r>
            <a:r>
              <a:rPr lang="zh-CN" altLang="en-US" sz="2400" b="1" dirty="0">
                <a:solidFill>
                  <a:srgbClr val="FF0000"/>
                </a:solidFill>
                <a:ea typeface="华文中宋" panose="02010600040101010101" pitchFamily="2" charset="-122"/>
              </a:rPr>
              <a:t>从源到目的地的时延。</a:t>
            </a:r>
            <a:endParaRPr lang="zh-CN" altLang="en-US" sz="2400" b="1" dirty="0">
              <a:solidFill>
                <a:srgbClr val="FF0000"/>
              </a:solidFill>
              <a:ea typeface="华文中宋" panose="02010600040101010101" pitchFamily="2" charset="-122"/>
            </a:endParaRPr>
          </a:p>
          <a:p>
            <a:pPr>
              <a:lnSpc>
                <a:spcPct val="110000"/>
              </a:lnSpc>
              <a:buFont typeface="Wingdings" panose="05000000000000000000" pitchFamily="2" charset="2"/>
              <a:buChar char="ü"/>
            </a:pPr>
            <a:r>
              <a:rPr lang="zh-CN" altLang="en-US" sz="2400" b="1" dirty="0">
                <a:ea typeface="华文中宋" panose="02010600040101010101" pitchFamily="2" charset="-122"/>
              </a:rPr>
              <a:t>设源主机和目的主机之间有</a:t>
            </a:r>
            <a:r>
              <a:rPr lang="en-US" altLang="zh-CN" sz="2400" b="1" i="1">
                <a:ea typeface="华文中宋" panose="02010600040101010101" pitchFamily="2" charset="-122"/>
              </a:rPr>
              <a:t>N-</a:t>
            </a:r>
            <a:r>
              <a:rPr lang="en-US" altLang="zh-CN" sz="2400" b="1">
                <a:ea typeface="华文中宋" panose="02010600040101010101" pitchFamily="2" charset="-122"/>
              </a:rPr>
              <a:t>1</a:t>
            </a:r>
            <a:r>
              <a:rPr lang="zh-CN" altLang="en-US" sz="2400" b="1" dirty="0">
                <a:ea typeface="华文中宋" panose="02010600040101010101" pitchFamily="2" charset="-122"/>
              </a:rPr>
              <a:t>个路由器</a:t>
            </a:r>
            <a:endParaRPr lang="zh-CN" altLang="en-US" sz="2400" b="1" dirty="0">
              <a:ea typeface="华文中宋" panose="02010600040101010101" pitchFamily="2" charset="-122"/>
            </a:endParaRPr>
          </a:p>
          <a:p>
            <a:pPr>
              <a:lnSpc>
                <a:spcPct val="110000"/>
              </a:lnSpc>
              <a:buFont typeface="Wingdings" panose="05000000000000000000" pitchFamily="2" charset="2"/>
              <a:buChar char="ü"/>
            </a:pPr>
            <a:r>
              <a:rPr lang="zh-CN" altLang="en-US" sz="2400" b="1" dirty="0">
                <a:ea typeface="华文中宋" panose="02010600040101010101" pitchFamily="2" charset="-122"/>
              </a:rPr>
              <a:t>网络无拥塞，忽略排队时延</a:t>
            </a:r>
            <a:endParaRPr lang="zh-CN" altLang="en-US" sz="2400" b="1" dirty="0">
              <a:ea typeface="华文中宋" panose="02010600040101010101" pitchFamily="2" charset="-122"/>
            </a:endParaRPr>
          </a:p>
          <a:p>
            <a:pPr>
              <a:lnSpc>
                <a:spcPct val="110000"/>
              </a:lnSpc>
              <a:buFont typeface="Wingdings" panose="05000000000000000000" pitchFamily="2" charset="2"/>
              <a:buChar char="ü"/>
            </a:pPr>
            <a:r>
              <a:rPr lang="zh-CN" altLang="en-US" sz="2400" b="1" dirty="0">
                <a:ea typeface="华文中宋" panose="02010600040101010101" pitchFamily="2" charset="-122"/>
              </a:rPr>
              <a:t>路由器和源主机的</a:t>
            </a:r>
            <a:r>
              <a:rPr lang="zh-CN" altLang="en-US" sz="2400" b="1" dirty="0">
                <a:solidFill>
                  <a:srgbClr val="FF0000"/>
                </a:solidFill>
                <a:ea typeface="华文中宋" panose="02010600040101010101" pitchFamily="2" charset="-122"/>
              </a:rPr>
              <a:t>处理时延是</a:t>
            </a:r>
            <a:r>
              <a:rPr lang="en-US" altLang="zh-CN" sz="2400" b="1" i="1">
                <a:solidFill>
                  <a:srgbClr val="FF0000"/>
                </a:solidFill>
                <a:ea typeface="华文中宋" panose="02010600040101010101" pitchFamily="2" charset="-122"/>
              </a:rPr>
              <a:t>d</a:t>
            </a:r>
            <a:r>
              <a:rPr lang="en-US" altLang="zh-CN" sz="2400" b="1" baseline="-16000">
                <a:solidFill>
                  <a:srgbClr val="FF0000"/>
                </a:solidFill>
                <a:ea typeface="华文中宋" panose="02010600040101010101" pitchFamily="2" charset="-122"/>
              </a:rPr>
              <a:t>proc</a:t>
            </a:r>
            <a:endParaRPr lang="en-US" altLang="zh-CN" sz="2400" b="1" baseline="-16000">
              <a:solidFill>
                <a:srgbClr val="FF0000"/>
              </a:solidFill>
              <a:ea typeface="华文中宋" panose="02010600040101010101" pitchFamily="2" charset="-122"/>
            </a:endParaRPr>
          </a:p>
          <a:p>
            <a:pPr>
              <a:lnSpc>
                <a:spcPct val="110000"/>
              </a:lnSpc>
              <a:buFont typeface="Wingdings" panose="05000000000000000000" pitchFamily="2" charset="2"/>
              <a:buChar char="ü"/>
            </a:pPr>
            <a:r>
              <a:rPr lang="zh-CN" altLang="en-US" sz="2400" b="1" dirty="0">
                <a:ea typeface="华文中宋" panose="02010600040101010101" pitchFamily="2" charset="-122"/>
              </a:rPr>
              <a:t>路由器和源主机的输出速率是</a:t>
            </a:r>
            <a:r>
              <a:rPr lang="en-US" altLang="zh-CN" sz="2400" b="1" i="1" err="1">
                <a:solidFill>
                  <a:srgbClr val="FF0000"/>
                </a:solidFill>
                <a:ea typeface="华文中宋" panose="02010600040101010101" pitchFamily="2" charset="-122"/>
              </a:rPr>
              <a:t>R</a:t>
            </a:r>
            <a:r>
              <a:rPr lang="en-US" altLang="zh-CN" sz="2400" b="1" err="1">
                <a:solidFill>
                  <a:srgbClr val="FF0000"/>
                </a:solidFill>
                <a:ea typeface="华文中宋" panose="02010600040101010101" pitchFamily="2" charset="-122"/>
              </a:rPr>
              <a:t>bit/s</a:t>
            </a:r>
            <a:endParaRPr lang="zh-CN" altLang="en-US" sz="2400" b="1" dirty="0">
              <a:solidFill>
                <a:srgbClr val="FF0000"/>
              </a:solidFill>
              <a:ea typeface="华文中宋" panose="02010600040101010101" pitchFamily="2" charset="-122"/>
            </a:endParaRPr>
          </a:p>
          <a:p>
            <a:pPr>
              <a:lnSpc>
                <a:spcPct val="110000"/>
              </a:lnSpc>
              <a:buFont typeface="Wingdings" panose="05000000000000000000" pitchFamily="2" charset="2"/>
              <a:buChar char="ü"/>
            </a:pPr>
            <a:r>
              <a:rPr lang="zh-CN" altLang="en-US" sz="2400" b="1" dirty="0">
                <a:ea typeface="华文中宋" panose="02010600040101010101" pitchFamily="2" charset="-122"/>
              </a:rPr>
              <a:t>每条链路的</a:t>
            </a:r>
            <a:r>
              <a:rPr lang="zh-CN" altLang="en-US" sz="2400" b="1" dirty="0">
                <a:solidFill>
                  <a:srgbClr val="FF0000"/>
                </a:solidFill>
                <a:ea typeface="华文中宋" panose="02010600040101010101" pitchFamily="2" charset="-122"/>
              </a:rPr>
              <a:t>传播时延是</a:t>
            </a:r>
            <a:r>
              <a:rPr lang="en-US" altLang="zh-CN" sz="2400" b="1" i="1" err="1">
                <a:solidFill>
                  <a:srgbClr val="FF0000"/>
                </a:solidFill>
                <a:ea typeface="华文中宋" panose="02010600040101010101" pitchFamily="2" charset="-122"/>
              </a:rPr>
              <a:t>d</a:t>
            </a:r>
            <a:r>
              <a:rPr lang="en-US" altLang="zh-CN" sz="2400" b="1" baseline="-16000" err="1">
                <a:solidFill>
                  <a:srgbClr val="FF0000"/>
                </a:solidFill>
                <a:ea typeface="华文中宋" panose="02010600040101010101" pitchFamily="2" charset="-122"/>
              </a:rPr>
              <a:t>prop</a:t>
            </a:r>
            <a:endParaRPr lang="zh-CN" altLang="en-US" sz="2400" b="1" baseline="-16000" dirty="0">
              <a:solidFill>
                <a:srgbClr val="FF0000"/>
              </a:solidFill>
              <a:ea typeface="华文中宋" panose="02010600040101010101" pitchFamily="2" charset="-122"/>
            </a:endParaRPr>
          </a:p>
          <a:p>
            <a:pPr>
              <a:lnSpc>
                <a:spcPct val="110000"/>
              </a:lnSpc>
              <a:buFont typeface="Wingdings" panose="05000000000000000000" pitchFamily="2" charset="2"/>
              <a:buChar char="m"/>
            </a:pPr>
            <a:r>
              <a:rPr lang="zh-CN" altLang="en-US" sz="2400" b="1" dirty="0">
                <a:ea typeface="华文中宋" panose="02010600040101010101" pitchFamily="2" charset="-122"/>
              </a:rPr>
              <a:t>每个节点时延： </a:t>
            </a:r>
            <a:r>
              <a:rPr lang="en-US" altLang="zh-CN" sz="2400" b="1" i="1">
                <a:ea typeface="华文中宋" panose="02010600040101010101" pitchFamily="2" charset="-122"/>
              </a:rPr>
              <a:t>d</a:t>
            </a:r>
            <a:r>
              <a:rPr lang="en-US" altLang="zh-CN" sz="2400" b="1" baseline="-16000">
                <a:ea typeface="华文中宋" panose="02010600040101010101" pitchFamily="2" charset="-122"/>
              </a:rPr>
              <a:t>proc</a:t>
            </a:r>
            <a:r>
              <a:rPr lang="en-US" altLang="zh-CN" sz="2400" b="1">
                <a:ea typeface="华文中宋" panose="02010600040101010101" pitchFamily="2" charset="-122"/>
              </a:rPr>
              <a:t>+</a:t>
            </a:r>
            <a:r>
              <a:rPr lang="en-US" altLang="zh-CN" sz="2400" b="1" i="1">
                <a:ea typeface="华文中宋" panose="02010600040101010101" pitchFamily="2" charset="-122"/>
              </a:rPr>
              <a:t>d</a:t>
            </a:r>
            <a:r>
              <a:rPr lang="en-US" altLang="zh-CN" sz="2400" b="1" baseline="-25000">
                <a:ea typeface="华文中宋" panose="02010600040101010101" pitchFamily="2" charset="-122"/>
              </a:rPr>
              <a:t>trans</a:t>
            </a:r>
            <a:r>
              <a:rPr lang="en-US" altLang="zh-CN" sz="2400" b="1">
                <a:ea typeface="华文中宋" panose="02010600040101010101" pitchFamily="2" charset="-122"/>
              </a:rPr>
              <a:t>+</a:t>
            </a:r>
            <a:r>
              <a:rPr lang="en-US" altLang="zh-CN" sz="2400" b="1" i="1">
                <a:ea typeface="华文中宋" panose="02010600040101010101" pitchFamily="2" charset="-122"/>
              </a:rPr>
              <a:t>d</a:t>
            </a:r>
            <a:r>
              <a:rPr lang="en-US" altLang="zh-CN" sz="2400" b="1" baseline="-16000">
                <a:ea typeface="华文中宋" panose="02010600040101010101" pitchFamily="2" charset="-122"/>
              </a:rPr>
              <a:t>prop</a:t>
            </a:r>
            <a:endParaRPr lang="en-US" altLang="zh-CN" sz="2400" b="1" baseline="-16000">
              <a:ea typeface="华文中宋" panose="02010600040101010101" pitchFamily="2" charset="-122"/>
            </a:endParaRPr>
          </a:p>
          <a:p>
            <a:pPr>
              <a:lnSpc>
                <a:spcPct val="110000"/>
              </a:lnSpc>
              <a:buFont typeface="Wingdings" panose="05000000000000000000" pitchFamily="2" charset="2"/>
              <a:buChar char="m"/>
            </a:pPr>
            <a:r>
              <a:rPr lang="zh-CN" altLang="en-US" sz="2400" b="1" dirty="0">
                <a:ea typeface="华文中宋" panose="02010600040101010101" pitchFamily="2" charset="-122"/>
              </a:rPr>
              <a:t>端到端时延：</a:t>
            </a:r>
            <a:endParaRPr lang="zh-CN" altLang="en-US" sz="2400" b="1" dirty="0">
              <a:ea typeface="华文中宋" panose="02010600040101010101" pitchFamily="2" charset="-122"/>
            </a:endParaRPr>
          </a:p>
          <a:p>
            <a:pPr>
              <a:lnSpc>
                <a:spcPct val="110000"/>
              </a:lnSpc>
              <a:buNone/>
            </a:pPr>
            <a:r>
              <a:rPr lang="zh-CN" altLang="en-US" sz="2400" b="1" dirty="0">
                <a:ea typeface="华文中宋" panose="02010600040101010101" pitchFamily="2" charset="-122"/>
              </a:rPr>
              <a:t>           </a:t>
            </a:r>
            <a:r>
              <a:rPr lang="en-US" altLang="zh-CN" sz="2400" b="1" i="1">
                <a:ea typeface="华文中宋" panose="02010600040101010101" pitchFamily="2" charset="-122"/>
              </a:rPr>
              <a:t>d</a:t>
            </a:r>
            <a:r>
              <a:rPr lang="en-US" altLang="zh-CN" sz="2400" b="1" baseline="-25000">
                <a:ea typeface="华文中宋" panose="02010600040101010101" pitchFamily="2" charset="-122"/>
              </a:rPr>
              <a:t>end-end</a:t>
            </a:r>
            <a:r>
              <a:rPr lang="en-US" altLang="zh-CN" sz="2400" b="1">
                <a:ea typeface="华文中宋" panose="02010600040101010101" pitchFamily="2" charset="-122"/>
              </a:rPr>
              <a:t> =</a:t>
            </a:r>
            <a:r>
              <a:rPr lang="en-US" altLang="zh-CN" sz="2400" b="1" i="1">
                <a:ea typeface="华文中宋" panose="02010600040101010101" pitchFamily="2" charset="-122"/>
              </a:rPr>
              <a:t>N</a:t>
            </a:r>
            <a:r>
              <a:rPr lang="en-US" altLang="zh-CN" sz="2400" b="1">
                <a:ea typeface="华文中宋" panose="02010600040101010101" pitchFamily="2" charset="-122"/>
              </a:rPr>
              <a:t>(</a:t>
            </a:r>
            <a:r>
              <a:rPr lang="en-US" altLang="zh-CN" sz="2400" b="1" i="1">
                <a:ea typeface="华文中宋" panose="02010600040101010101" pitchFamily="2" charset="-122"/>
              </a:rPr>
              <a:t>d</a:t>
            </a:r>
            <a:r>
              <a:rPr lang="en-US" altLang="zh-CN" sz="2400" b="1" baseline="-16000">
                <a:ea typeface="华文中宋" panose="02010600040101010101" pitchFamily="2" charset="-122"/>
              </a:rPr>
              <a:t>proc</a:t>
            </a:r>
            <a:r>
              <a:rPr lang="en-US" altLang="zh-CN" sz="2400" b="1">
                <a:ea typeface="华文中宋" panose="02010600040101010101" pitchFamily="2" charset="-122"/>
              </a:rPr>
              <a:t>+</a:t>
            </a:r>
            <a:r>
              <a:rPr lang="en-US" altLang="zh-CN" sz="2400" b="1" i="1">
                <a:ea typeface="华文中宋" panose="02010600040101010101" pitchFamily="2" charset="-122"/>
              </a:rPr>
              <a:t>d</a:t>
            </a:r>
            <a:r>
              <a:rPr lang="en-US" altLang="zh-CN" sz="2400" b="1" baseline="-25000">
                <a:ea typeface="华文中宋" panose="02010600040101010101" pitchFamily="2" charset="-122"/>
              </a:rPr>
              <a:t>trans</a:t>
            </a:r>
            <a:r>
              <a:rPr lang="en-US" altLang="zh-CN" sz="2400" b="1">
                <a:ea typeface="华文中宋" panose="02010600040101010101" pitchFamily="2" charset="-122"/>
              </a:rPr>
              <a:t>+</a:t>
            </a:r>
            <a:r>
              <a:rPr lang="en-US" altLang="zh-CN" sz="2400" b="1" i="1">
                <a:ea typeface="华文中宋" panose="02010600040101010101" pitchFamily="2" charset="-122"/>
              </a:rPr>
              <a:t>d</a:t>
            </a:r>
            <a:r>
              <a:rPr lang="en-US" altLang="zh-CN" sz="2400" b="1" baseline="-16000">
                <a:ea typeface="华文中宋" panose="02010600040101010101" pitchFamily="2" charset="-122"/>
              </a:rPr>
              <a:t>prop</a:t>
            </a:r>
            <a:r>
              <a:rPr lang="en-US" altLang="zh-CN" sz="2400" b="1">
                <a:ea typeface="华文中宋" panose="02010600040101010101" pitchFamily="2" charset="-122"/>
              </a:rPr>
              <a:t>)        </a:t>
            </a:r>
            <a:endParaRPr lang="en-US" altLang="zh-CN" sz="2400" b="1">
              <a:ea typeface="华文中宋" panose="02010600040101010101" pitchFamily="2" charset="-122"/>
            </a:endParaRPr>
          </a:p>
          <a:p>
            <a:pPr>
              <a:lnSpc>
                <a:spcPct val="110000"/>
              </a:lnSpc>
              <a:buNone/>
            </a:pPr>
            <a:r>
              <a:rPr lang="en-US" altLang="zh-CN" sz="2400" b="1">
                <a:ea typeface="华文中宋" panose="02010600040101010101" pitchFamily="2" charset="-122"/>
              </a:rPr>
              <a:t>        </a:t>
            </a:r>
            <a:r>
              <a:rPr lang="en-US" altLang="zh-CN" sz="2400" b="1" i="1">
                <a:ea typeface="华文中宋" panose="02010600040101010101" pitchFamily="2" charset="-122"/>
              </a:rPr>
              <a:t>  d</a:t>
            </a:r>
            <a:r>
              <a:rPr lang="en-US" altLang="zh-CN" sz="2400" b="1" baseline="-25000">
                <a:ea typeface="华文中宋" panose="02010600040101010101" pitchFamily="2" charset="-122"/>
              </a:rPr>
              <a:t>trans</a:t>
            </a:r>
            <a:r>
              <a:rPr lang="en-US" altLang="zh-CN" sz="2400" b="1">
                <a:ea typeface="华文中宋" panose="02010600040101010101" pitchFamily="2" charset="-122"/>
              </a:rPr>
              <a:t>=</a:t>
            </a:r>
            <a:r>
              <a:rPr lang="en-US" altLang="zh-CN" sz="2400" b="1" i="1">
                <a:ea typeface="华文中宋" panose="02010600040101010101" pitchFamily="2" charset="-122"/>
              </a:rPr>
              <a:t>L/R</a:t>
            </a:r>
            <a:r>
              <a:rPr lang="en-US" altLang="zh-CN" sz="2400" b="1">
                <a:ea typeface="华文中宋" panose="02010600040101010101" pitchFamily="2" charset="-122"/>
              </a:rPr>
              <a:t> </a:t>
            </a:r>
            <a:endParaRPr lang="zh-CN" altLang="en-US" sz="2400" b="1" dirty="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15" end="35"/>
                                            </p:txEl>
                                          </p:spTgt>
                                        </p:tgtEl>
                                        <p:attrNameLst>
                                          <p:attrName>style.visibility</p:attrName>
                                        </p:attrNameLst>
                                      </p:cBhvr>
                                      <p:to>
                                        <p:strVal val="visible"/>
                                      </p:to>
                                    </p:set>
                                    <p:animEffect transition="in" filter="blinds(horizontal)">
                                      <p:cBhvr>
                                        <p:cTn id="7" dur="500"/>
                                        <p:tgtEl>
                                          <p:spTgt spid="328707">
                                            <p:txEl>
                                              <p:charRg st="15" end="3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8707">
                                            <p:txEl>
                                              <p:charRg st="35" end="48"/>
                                            </p:txEl>
                                          </p:spTgt>
                                        </p:tgtEl>
                                        <p:attrNameLst>
                                          <p:attrName>style.visibility</p:attrName>
                                        </p:attrNameLst>
                                      </p:cBhvr>
                                      <p:to>
                                        <p:strVal val="visible"/>
                                      </p:to>
                                    </p:set>
                                    <p:animEffect transition="in" filter="blinds(horizontal)">
                                      <p:cBhvr>
                                        <p:cTn id="10" dur="500"/>
                                        <p:tgtEl>
                                          <p:spTgt spid="328707">
                                            <p:txEl>
                                              <p:charRg st="35" end="4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8707">
                                            <p:txEl>
                                              <p:charRg st="48" end="67"/>
                                            </p:txEl>
                                          </p:spTgt>
                                        </p:tgtEl>
                                        <p:attrNameLst>
                                          <p:attrName>style.visibility</p:attrName>
                                        </p:attrNameLst>
                                      </p:cBhvr>
                                      <p:to>
                                        <p:strVal val="visible"/>
                                      </p:to>
                                    </p:set>
                                    <p:animEffect transition="in" filter="blinds(horizontal)">
                                      <p:cBhvr>
                                        <p:cTn id="13" dur="500"/>
                                        <p:tgtEl>
                                          <p:spTgt spid="328707">
                                            <p:txEl>
                                              <p:charRg st="48" end="6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8707">
                                            <p:txEl>
                                              <p:charRg st="67" end="87"/>
                                            </p:txEl>
                                          </p:spTgt>
                                        </p:tgtEl>
                                        <p:attrNameLst>
                                          <p:attrName>style.visibility</p:attrName>
                                        </p:attrNameLst>
                                      </p:cBhvr>
                                      <p:to>
                                        <p:strVal val="visible"/>
                                      </p:to>
                                    </p:set>
                                    <p:animEffect transition="in" filter="blinds(horizontal)">
                                      <p:cBhvr>
                                        <p:cTn id="16" dur="500"/>
                                        <p:tgtEl>
                                          <p:spTgt spid="328707">
                                            <p:txEl>
                                              <p:charRg st="67" end="8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28707">
                                            <p:txEl>
                                              <p:charRg st="87" end="103"/>
                                            </p:txEl>
                                          </p:spTgt>
                                        </p:tgtEl>
                                        <p:attrNameLst>
                                          <p:attrName>style.visibility</p:attrName>
                                        </p:attrNameLst>
                                      </p:cBhvr>
                                      <p:to>
                                        <p:strVal val="visible"/>
                                      </p:to>
                                    </p:set>
                                    <p:animEffect transition="in" filter="blinds(horizontal)">
                                      <p:cBhvr>
                                        <p:cTn id="19" dur="500"/>
                                        <p:tgtEl>
                                          <p:spTgt spid="328707">
                                            <p:txEl>
                                              <p:charRg st="87" end="10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28707">
                                            <p:txEl>
                                              <p:charRg st="103" end="130"/>
                                            </p:txEl>
                                          </p:spTgt>
                                        </p:tgtEl>
                                        <p:attrNameLst>
                                          <p:attrName>style.visibility</p:attrName>
                                        </p:attrNameLst>
                                      </p:cBhvr>
                                      <p:to>
                                        <p:strVal val="visible"/>
                                      </p:to>
                                    </p:set>
                                    <p:animEffect transition="in" filter="blinds(horizontal)">
                                      <p:cBhvr>
                                        <p:cTn id="24" dur="500"/>
                                        <p:tgtEl>
                                          <p:spTgt spid="328707">
                                            <p:txEl>
                                              <p:charRg st="103" end="13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28707">
                                            <p:txEl>
                                              <p:charRg st="130" end="137"/>
                                            </p:txEl>
                                          </p:spTgt>
                                        </p:tgtEl>
                                        <p:attrNameLst>
                                          <p:attrName>style.visibility</p:attrName>
                                        </p:attrNameLst>
                                      </p:cBhvr>
                                      <p:to>
                                        <p:strVal val="visible"/>
                                      </p:to>
                                    </p:set>
                                    <p:animEffect transition="in" filter="blinds(horizontal)">
                                      <p:cBhvr>
                                        <p:cTn id="29" dur="500"/>
                                        <p:tgtEl>
                                          <p:spTgt spid="328707">
                                            <p:txEl>
                                              <p:charRg st="130" end="13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8707">
                                            <p:txEl>
                                              <p:charRg st="137" end="188"/>
                                            </p:txEl>
                                          </p:spTgt>
                                        </p:tgtEl>
                                        <p:attrNameLst>
                                          <p:attrName>style.visibility</p:attrName>
                                        </p:attrNameLst>
                                      </p:cBhvr>
                                      <p:to>
                                        <p:strVal val="visible"/>
                                      </p:to>
                                    </p:set>
                                    <p:animEffect transition="in" filter="blinds(horizontal)">
                                      <p:cBhvr>
                                        <p:cTn id="32" dur="500"/>
                                        <p:tgtEl>
                                          <p:spTgt spid="328707">
                                            <p:txEl>
                                              <p:charRg st="137" end="18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28707">
                                            <p:txEl>
                                              <p:charRg st="188" end="210"/>
                                            </p:txEl>
                                          </p:spTgt>
                                        </p:tgtEl>
                                        <p:attrNameLst>
                                          <p:attrName>style.visibility</p:attrName>
                                        </p:attrNameLst>
                                      </p:cBhvr>
                                      <p:to>
                                        <p:strVal val="visible"/>
                                      </p:to>
                                    </p:set>
                                    <p:animEffect transition="in" filter="blinds(horizontal)">
                                      <p:cBhvr>
                                        <p:cTn id="35" dur="500"/>
                                        <p:tgtEl>
                                          <p:spTgt spid="328707">
                                            <p:txEl>
                                              <p:charRg st="188" end="2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1" name="矩形 3"/>
          <p:cNvSpPr/>
          <p:nvPr/>
        </p:nvSpPr>
        <p:spPr>
          <a:xfrm>
            <a:off x="-36195" y="-99695"/>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pic>
        <p:nvPicPr>
          <p:cNvPr id="106505" name="Picture 13"/>
          <p:cNvPicPr>
            <a:picLocks noChangeAspect="1"/>
          </p:cNvPicPr>
          <p:nvPr>
            <p:custDataLst>
              <p:tags r:id="rId2"/>
            </p:custDataLst>
          </p:nvPr>
        </p:nvPicPr>
        <p:blipFill>
          <a:blip r:embed="rId3"/>
          <a:stretch>
            <a:fillRect/>
          </a:stretch>
        </p:blipFill>
        <p:spPr>
          <a:xfrm>
            <a:off x="7383463" y="4935538"/>
            <a:ext cx="1546225" cy="1239837"/>
          </a:xfrm>
          <a:prstGeom prst="rect">
            <a:avLst/>
          </a:prstGeom>
          <a:noFill/>
          <a:ln w="9525">
            <a:noFill/>
          </a:ln>
        </p:spPr>
      </p:pic>
      <p:pic>
        <p:nvPicPr>
          <p:cNvPr id="106506" name="Picture 14"/>
          <p:cNvPicPr>
            <a:picLocks noChangeAspect="1"/>
          </p:cNvPicPr>
          <p:nvPr>
            <p:custDataLst>
              <p:tags r:id="rId4"/>
            </p:custDataLst>
          </p:nvPr>
        </p:nvPicPr>
        <p:blipFill>
          <a:blip r:embed="rId5"/>
          <a:stretch>
            <a:fillRect/>
          </a:stretch>
        </p:blipFill>
        <p:spPr>
          <a:xfrm>
            <a:off x="6146800" y="4197350"/>
            <a:ext cx="1481138" cy="1117600"/>
          </a:xfrm>
          <a:prstGeom prst="rect">
            <a:avLst/>
          </a:prstGeom>
          <a:noFill/>
          <a:ln w="9525">
            <a:noFill/>
          </a:ln>
        </p:spPr>
      </p:pic>
      <p:sp>
        <p:nvSpPr>
          <p:cNvPr id="106507" name="Text Box 15"/>
          <p:cNvSpPr txBox="1"/>
          <p:nvPr>
            <p:custDataLst>
              <p:tags r:id="rId6"/>
            </p:custDataLst>
          </p:nvPr>
        </p:nvSpPr>
        <p:spPr>
          <a:xfrm>
            <a:off x="7554913" y="4141788"/>
            <a:ext cx="105410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1800">
                <a:latin typeface="Arial" panose="020B0604020202090204" pitchFamily="34" charset="0"/>
              </a:rPr>
              <a:t>La/R ~ 0</a:t>
            </a:r>
            <a:endParaRPr lang="en-US" altLang="zh-CN" sz="1800">
              <a:latin typeface="Arial" panose="020B0604020202090204" pitchFamily="34" charset="0"/>
            </a:endParaRPr>
          </a:p>
        </p:txBody>
      </p:sp>
      <p:sp>
        <p:nvSpPr>
          <p:cNvPr id="106509" name="Text Box 16"/>
          <p:cNvSpPr txBox="1"/>
          <p:nvPr>
            <p:custDataLst>
              <p:tags r:id="rId7"/>
            </p:custDataLst>
          </p:nvPr>
        </p:nvSpPr>
        <p:spPr>
          <a:xfrm>
            <a:off x="7885113" y="6110288"/>
            <a:ext cx="113030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1800">
                <a:latin typeface="Arial" panose="020B0604020202090204" pitchFamily="34" charset="0"/>
              </a:rPr>
              <a:t>La/R -&gt; 1</a:t>
            </a:r>
            <a:endParaRPr lang="en-US" altLang="zh-CN" sz="1800">
              <a:latin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标题 1"/>
          <p:cNvSpPr>
            <a:spLocks noGrp="1"/>
          </p:cNvSpPr>
          <p:nvPr>
            <p:ph type="title"/>
          </p:nvPr>
        </p:nvSpPr>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rPr>
              <a:t>与时俱进的遥远农村</a:t>
            </a:r>
            <a:endParaRPr lang="zh-CN" altLang="en-US" kern="1200">
              <a:latin typeface="微软雅黑" panose="020B0503020204020204" charset="-122"/>
              <a:ea typeface="微软雅黑" panose="020B0503020204020204" charset="-122"/>
              <a:cs typeface="+mj-cs"/>
            </a:endParaRPr>
          </a:p>
        </p:txBody>
      </p:sp>
      <p:sp>
        <p:nvSpPr>
          <p:cNvPr id="3" name="内容占位符 2"/>
          <p:cNvSpPr>
            <a:spLocks noGrp="1"/>
          </p:cNvSpPr>
          <p:nvPr>
            <p:ph idx="1"/>
          </p:nvPr>
        </p:nvSpPr>
        <p:spPr>
          <a:xfrm>
            <a:off x="609600" y="1927225"/>
            <a:ext cx="4814888" cy="3937000"/>
          </a:xfrm>
        </p:spPr>
        <p:txBody>
          <a:bodyPr vert="horz" lIns="91440" tIns="45720" rIns="91440" bIns="45720" rtlCol="0"/>
          <a:p>
            <a:pPr marL="269875" indent="-269875" defTabSz="685800">
              <a:spcBef>
                <a:spcPts val="225"/>
              </a:spcBef>
            </a:pPr>
            <a:r>
              <a:rPr lang="zh-CN" altLang="en-US" sz="1900" kern="1200">
                <a:latin typeface="微软雅黑" panose="020B0503020204020204" charset="-122"/>
                <a:ea typeface="微软雅黑" panose="020B0503020204020204" charset="-122"/>
                <a:cs typeface="+mn-cs"/>
              </a:rPr>
              <a:t>直播：春晚、游戏，还是带货？</a:t>
            </a:r>
            <a:endParaRPr lang="en-US" altLang="zh-CN" sz="1900" kern="1200">
              <a:latin typeface="微软雅黑" panose="020B0503020204020204" charset="-122"/>
              <a:ea typeface="微软雅黑" panose="020B0503020204020204" charset="-122"/>
              <a:cs typeface="+mn-cs"/>
            </a:endParaRPr>
          </a:p>
          <a:p>
            <a:pPr marL="269875" indent="-269875" defTabSz="685800">
              <a:spcBef>
                <a:spcPts val="225"/>
              </a:spcBef>
            </a:pPr>
            <a:r>
              <a:rPr lang="zh-CN" altLang="en-US" sz="1900" kern="1200">
                <a:latin typeface="微软雅黑" panose="020B0503020204020204" charset="-122"/>
                <a:ea typeface="微软雅黑" panose="020B0503020204020204" charset="-122"/>
                <a:cs typeface="+mn-cs"/>
              </a:rPr>
              <a:t>新时代的“新农业”</a:t>
            </a:r>
            <a:endParaRPr lang="en-US" altLang="zh-CN" sz="19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直播成为新农活</a:t>
            </a:r>
            <a:endParaRPr lang="en-US" altLang="zh-CN" sz="17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手机成为新农具</a:t>
            </a:r>
            <a:endParaRPr lang="en-US" altLang="zh-CN" sz="17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数据成为新资产</a:t>
            </a:r>
            <a:endParaRPr lang="en-US" altLang="zh-CN" sz="1700" kern="1200">
              <a:latin typeface="微软雅黑" panose="020B0503020204020204" charset="-122"/>
              <a:ea typeface="微软雅黑" panose="020B0503020204020204" charset="-122"/>
              <a:cs typeface="+mn-cs"/>
            </a:endParaRPr>
          </a:p>
          <a:p>
            <a:pPr marL="269875" indent="-269875" defTabSz="685800">
              <a:spcBef>
                <a:spcPts val="225"/>
              </a:spcBef>
            </a:pPr>
            <a:r>
              <a:rPr lang="zh-CN" altLang="en-US" sz="1900" kern="1200">
                <a:latin typeface="微软雅黑" panose="020B0503020204020204" charset="-122"/>
                <a:ea typeface="微软雅黑" panose="020B0503020204020204" charset="-122"/>
                <a:cs typeface="+mn-cs"/>
              </a:rPr>
              <a:t>习总书记在陕西柞水县金米村考察</a:t>
            </a:r>
            <a:endParaRPr lang="en-US" altLang="zh-CN" sz="19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电商作为新兴业态，既可以推销农副产品、帮助群众脱贫致富，又可以推动乡村振兴，是大有可为的</a:t>
            </a:r>
            <a:endParaRPr lang="en-US" altLang="zh-CN" sz="1700" kern="1200">
              <a:latin typeface="微软雅黑" panose="020B0503020204020204" charset="-122"/>
              <a:ea typeface="微软雅黑" panose="020B0503020204020204" charset="-122"/>
              <a:cs typeface="+mn-cs"/>
            </a:endParaRPr>
          </a:p>
          <a:p>
            <a:pPr marL="269875" indent="-269875" defTabSz="685800">
              <a:spcBef>
                <a:spcPts val="225"/>
              </a:spcBef>
            </a:pPr>
            <a:r>
              <a:rPr lang="zh-CN" altLang="en-US" sz="1900" kern="1200">
                <a:latin typeface="微软雅黑" panose="020B0503020204020204" charset="-122"/>
                <a:ea typeface="微软雅黑" panose="020B0503020204020204" charset="-122"/>
                <a:cs typeface="+mn-cs"/>
              </a:rPr>
              <a:t>女副县长雪地策马奔腾</a:t>
            </a:r>
            <a:endParaRPr lang="zh-CN" altLang="en-US" sz="19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新疆伊犁州昭苏县</a:t>
            </a:r>
            <a:r>
              <a:rPr lang="en-US" altLang="zh-CN" sz="1700" kern="1200">
                <a:latin typeface="微软雅黑" panose="020B0503020204020204" charset="-122"/>
                <a:ea typeface="微软雅黑" panose="020B0503020204020204" charset="-122"/>
                <a:cs typeface="+mn-cs"/>
              </a:rPr>
              <a:t>@2020</a:t>
            </a:r>
            <a:r>
              <a:rPr lang="zh-CN" altLang="en-US" sz="1700" kern="1200">
                <a:latin typeface="微软雅黑" panose="020B0503020204020204" charset="-122"/>
                <a:ea typeface="微软雅黑" panose="020B0503020204020204" charset="-122"/>
                <a:cs typeface="+mn-cs"/>
              </a:rPr>
              <a:t>年</a:t>
            </a:r>
            <a:r>
              <a:rPr lang="en-US" altLang="zh-CN" sz="1700" kern="1200">
                <a:latin typeface="微软雅黑" panose="020B0503020204020204" charset="-122"/>
                <a:ea typeface="微软雅黑" panose="020B0503020204020204" charset="-122"/>
                <a:cs typeface="+mn-cs"/>
              </a:rPr>
              <a:t>11</a:t>
            </a:r>
            <a:r>
              <a:rPr lang="zh-CN" altLang="en-US" sz="1700" kern="1200">
                <a:latin typeface="微软雅黑" panose="020B0503020204020204" charset="-122"/>
                <a:ea typeface="微软雅黑" panose="020B0503020204020204" charset="-122"/>
                <a:cs typeface="+mn-cs"/>
              </a:rPr>
              <a:t>月</a:t>
            </a:r>
            <a:endParaRPr lang="en-US" altLang="zh-CN" sz="1700" kern="1200">
              <a:latin typeface="微软雅黑" panose="020B0503020204020204" charset="-122"/>
              <a:ea typeface="微软雅黑" panose="020B0503020204020204" charset="-122"/>
              <a:cs typeface="+mn-cs"/>
            </a:endParaRPr>
          </a:p>
          <a:p>
            <a:pPr lvl="1" defTabSz="685800">
              <a:spcBef>
                <a:spcPts val="225"/>
              </a:spcBef>
            </a:pPr>
            <a:r>
              <a:rPr lang="zh-CN" altLang="en-US" sz="1700" kern="1200">
                <a:latin typeface="微软雅黑" panose="020B0503020204020204" charset="-122"/>
                <a:ea typeface="微软雅黑" panose="020B0503020204020204" charset="-122"/>
                <a:cs typeface="+mn-cs"/>
              </a:rPr>
              <a:t>在抖音上宣传旅游和推销农产品</a:t>
            </a:r>
            <a:endParaRPr lang="en-US" altLang="zh-CN" sz="1700" kern="1200">
              <a:latin typeface="微软雅黑" panose="020B0503020204020204" charset="-122"/>
              <a:ea typeface="微软雅黑" panose="020B0503020204020204" charset="-122"/>
              <a:cs typeface="+mn-cs"/>
            </a:endParaRPr>
          </a:p>
          <a:p>
            <a:pPr lvl="1" defTabSz="685800">
              <a:spcBef>
                <a:spcPts val="225"/>
              </a:spcBef>
            </a:pPr>
            <a:r>
              <a:rPr lang="en-US" altLang="zh-CN" sz="1700" kern="1200">
                <a:latin typeface="微软雅黑" panose="020B0503020204020204" charset="-122"/>
                <a:ea typeface="微软雅黑" panose="020B0503020204020204" charset="-122"/>
                <a:cs typeface="+mn-cs"/>
              </a:rPr>
              <a:t>18</a:t>
            </a:r>
            <a:r>
              <a:rPr lang="zh-CN" altLang="en-US" sz="1700" kern="1200">
                <a:latin typeface="微软雅黑" panose="020B0503020204020204" charset="-122"/>
                <a:ea typeface="微软雅黑" panose="020B0503020204020204" charset="-122"/>
                <a:cs typeface="+mn-cs"/>
              </a:rPr>
              <a:t>场次直播带货，销售</a:t>
            </a:r>
            <a:r>
              <a:rPr lang="en-US" altLang="zh-CN" sz="1700" kern="1200">
                <a:latin typeface="微软雅黑" panose="020B0503020204020204" charset="-122"/>
                <a:ea typeface="微软雅黑" panose="020B0503020204020204" charset="-122"/>
                <a:cs typeface="+mn-cs"/>
              </a:rPr>
              <a:t>97</a:t>
            </a:r>
            <a:r>
              <a:rPr lang="zh-CN" altLang="en-US" sz="1700" kern="1200">
                <a:latin typeface="微软雅黑" panose="020B0503020204020204" charset="-122"/>
                <a:ea typeface="微软雅黑" panose="020B0503020204020204" charset="-122"/>
                <a:cs typeface="+mn-cs"/>
              </a:rPr>
              <a:t>万元农副产品</a:t>
            </a:r>
            <a:endParaRPr lang="en-US" altLang="zh-CN" sz="1700" kern="1200">
              <a:latin typeface="微软雅黑" panose="020B0503020204020204" charset="-122"/>
              <a:ea typeface="微软雅黑" panose="020B0503020204020204" charset="-122"/>
              <a:cs typeface="+mn-cs"/>
            </a:endParaRPr>
          </a:p>
          <a:p>
            <a:pPr lvl="1" defTabSz="685800">
              <a:spcBef>
                <a:spcPts val="225"/>
              </a:spcBef>
            </a:pPr>
            <a:endParaRPr lang="zh-CN" altLang="en-US" sz="1700" kern="1200">
              <a:latin typeface="微软雅黑" panose="020B0503020204020204" charset="-122"/>
              <a:ea typeface="微软雅黑" panose="020B0503020204020204" charset="-122"/>
              <a:cs typeface="+mn-cs"/>
            </a:endParaRPr>
          </a:p>
        </p:txBody>
      </p:sp>
      <p:pic>
        <p:nvPicPr>
          <p:cNvPr id="5" name="Picture 2"/>
          <p:cNvPicPr>
            <a:picLocks noChangeAspect="1" noChangeArrowheads="1"/>
          </p:cNvPicPr>
          <p:nvPr/>
        </p:nvPicPr>
        <p:blipFill>
          <a:blip r:embed="rId1"/>
          <a:srcRect/>
          <a:stretch>
            <a:fillRect/>
          </a:stretch>
        </p:blipFill>
        <p:spPr bwMode="auto">
          <a:xfrm>
            <a:off x="5668963" y="1995488"/>
            <a:ext cx="2846388" cy="1747838"/>
          </a:xfrm>
          <a:prstGeom prst="rect">
            <a:avLst/>
          </a:prstGeom>
          <a:noFill/>
          <a:ln>
            <a:solidFill>
              <a:schemeClr val="bg2">
                <a:lumMod val="75000"/>
              </a:schemeClr>
            </a:solidFill>
          </a:ln>
        </p:spPr>
      </p:pic>
      <p:sp>
        <p:nvSpPr>
          <p:cNvPr id="6" name="十二角星 5"/>
          <p:cNvSpPr/>
          <p:nvPr/>
        </p:nvSpPr>
        <p:spPr>
          <a:xfrm>
            <a:off x="4881563" y="1873250"/>
            <a:ext cx="1576388" cy="787400"/>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1" lang="zh-CN" altLang="en-US" sz="2100" b="0"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直播</a:t>
            </a:r>
            <a:endParaRPr kumimoji="1" lang="zh-CN" altLang="en-US" sz="1350" b="0"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endParaRPr>
          </a:p>
        </p:txBody>
      </p:sp>
      <p:pic>
        <p:nvPicPr>
          <p:cNvPr id="7" name="videolib_repo_2011_29_1wzvl34a9bg_SD_1wzvl34a9bg-mobile.mp4" descr="videolib_repo_2011_29_1wzvl34a9bg_SD_1wzvl34a9bg-mobile.mp4">
            <a:hlinkClick r:id="" action="ppaction://media"/>
          </p:cNvPr>
          <p:cNvPicPr>
            <a:picLocks noChangeAspect="1"/>
          </p:cNvPicPr>
          <p:nvPr/>
        </p:nvPicPr>
        <p:blipFill>
          <a:blip r:embed="rId2"/>
          <a:stretch>
            <a:fillRect/>
          </a:stretch>
        </p:blipFill>
        <p:spPr>
          <a:xfrm>
            <a:off x="5668963" y="3930650"/>
            <a:ext cx="2846387" cy="1601788"/>
          </a:xfrm>
          <a:prstGeom prst="rect">
            <a:avLst/>
          </a:prstGeom>
          <a:noFill/>
          <a:ln w="9525">
            <a:noFill/>
          </a:ln>
        </p:spPr>
      </p:pic>
      <p:pic>
        <p:nvPicPr>
          <p:cNvPr id="164870" name="Picture 2"/>
          <p:cNvPicPr>
            <a:picLocks noChangeAspect="1"/>
          </p:cNvPicPr>
          <p:nvPr/>
        </p:nvPicPr>
        <p:blipFill>
          <a:blip r:embed="rId3"/>
          <a:stretch>
            <a:fillRect/>
          </a:stretch>
        </p:blipFill>
        <p:spPr>
          <a:xfrm>
            <a:off x="7685088" y="3811588"/>
            <a:ext cx="1074737" cy="658812"/>
          </a:xfrm>
          <a:prstGeom prst="rect">
            <a:avLst/>
          </a:prstGeom>
          <a:noFill/>
          <a:ln w="9525">
            <a:noFill/>
          </a:ln>
        </p:spPr>
      </p:pic>
      <p:sp>
        <p:nvSpPr>
          <p:cNvPr id="8" name="椭圆 7"/>
          <p:cNvSpPr/>
          <p:nvPr/>
        </p:nvSpPr>
        <p:spPr>
          <a:xfrm>
            <a:off x="5584825" y="2698750"/>
            <a:ext cx="703263" cy="90011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4872" name="灯片编号占位符 8"/>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7"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0"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
        <p:nvSpPr>
          <p:cNvPr id="2" name="Oval 6"/>
          <p:cNvSpPr/>
          <p:nvPr>
            <p:custDataLst>
              <p:tags r:id="rId2"/>
            </p:custDataLst>
          </p:nvPr>
        </p:nvSpPr>
        <p:spPr>
          <a:xfrm>
            <a:off x="3042920" y="5570855"/>
            <a:ext cx="1198563" cy="369888"/>
          </a:xfrm>
          <a:prstGeom prst="ellipse">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3" name="Rectangle 7"/>
          <p:cNvSpPr/>
          <p:nvPr>
            <p:custDataLst>
              <p:tags r:id="rId3"/>
            </p:custDataLst>
          </p:nvPr>
        </p:nvSpPr>
        <p:spPr>
          <a:xfrm>
            <a:off x="3042920" y="5502593"/>
            <a:ext cx="1198563" cy="263525"/>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4" name="Oval 8"/>
          <p:cNvSpPr/>
          <p:nvPr>
            <p:custDataLst>
              <p:tags r:id="rId4"/>
            </p:custDataLst>
          </p:nvPr>
        </p:nvSpPr>
        <p:spPr>
          <a:xfrm>
            <a:off x="3052445" y="5273993"/>
            <a:ext cx="1198563" cy="430212"/>
          </a:xfrm>
          <a:prstGeom prst="ellipse">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grpSp>
        <p:nvGrpSpPr>
          <p:cNvPr id="5" name="Group 9"/>
          <p:cNvGrpSpPr/>
          <p:nvPr/>
        </p:nvGrpSpPr>
        <p:grpSpPr>
          <a:xfrm>
            <a:off x="3398520" y="5304155"/>
            <a:ext cx="498475" cy="119063"/>
            <a:chOff x="2208" y="2184"/>
            <a:chExt cx="176" cy="69"/>
          </a:xfrm>
        </p:grpSpPr>
        <p:grpSp>
          <p:nvGrpSpPr>
            <p:cNvPr id="6" name="Group 10"/>
            <p:cNvGrpSpPr/>
            <p:nvPr/>
          </p:nvGrpSpPr>
          <p:grpSpPr>
            <a:xfrm>
              <a:off x="2208" y="2185"/>
              <a:ext cx="176" cy="68"/>
              <a:chOff x="2848" y="848"/>
              <a:chExt cx="140" cy="98"/>
            </a:xfrm>
          </p:grpSpPr>
          <p:sp>
            <p:nvSpPr>
              <p:cNvPr id="7" name="Line 11"/>
              <p:cNvSpPr/>
              <p:nvPr>
                <p:custDataLst>
                  <p:tags r:id="rId5"/>
                </p:custDataLst>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 name="Line 12"/>
              <p:cNvSpPr/>
              <p:nvPr>
                <p:custDataLst>
                  <p:tags r:id="rId6"/>
                </p:custDataLst>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9" name="Line 13"/>
              <p:cNvSpPr/>
              <p:nvPr>
                <p:custDataLst>
                  <p:tags r:id="rId7"/>
                </p:custDataLst>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 name="Group 14"/>
            <p:cNvGrpSpPr/>
            <p:nvPr/>
          </p:nvGrpSpPr>
          <p:grpSpPr>
            <a:xfrm flipV="1">
              <a:off x="2208" y="2184"/>
              <a:ext cx="176" cy="68"/>
              <a:chOff x="2848" y="848"/>
              <a:chExt cx="140" cy="98"/>
            </a:xfrm>
          </p:grpSpPr>
          <p:sp>
            <p:nvSpPr>
              <p:cNvPr id="11" name="Line 15"/>
              <p:cNvSpPr/>
              <p:nvPr>
                <p:custDataLst>
                  <p:tags r:id="rId8"/>
                </p:custDataLst>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 name="Line 16"/>
              <p:cNvSpPr/>
              <p:nvPr>
                <p:custDataLst>
                  <p:tags r:id="rId9"/>
                </p:custDataLst>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3" name="Line 17"/>
              <p:cNvSpPr/>
              <p:nvPr>
                <p:custDataLst>
                  <p:tags r:id="rId10"/>
                </p:custDataLst>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4" name="Line 23"/>
          <p:cNvSpPr/>
          <p:nvPr>
            <p:custDataLst>
              <p:tags r:id="rId11"/>
            </p:custDataLst>
          </p:nvPr>
        </p:nvSpPr>
        <p:spPr>
          <a:xfrm>
            <a:off x="2312670" y="5208905"/>
            <a:ext cx="698500" cy="333375"/>
          </a:xfrm>
          <a:prstGeom prst="line">
            <a:avLst/>
          </a:prstGeom>
          <a:ln w="19050" cap="flat" cmpd="sng">
            <a:solidFill>
              <a:schemeClr val="tx1"/>
            </a:solidFill>
            <a:prstDash val="solid"/>
            <a:headEnd type="none" w="med" len="med"/>
            <a:tailEnd type="none" w="med" len="med"/>
          </a:ln>
        </p:spPr>
      </p:sp>
      <p:sp>
        <p:nvSpPr>
          <p:cNvPr id="15" name="Line 24"/>
          <p:cNvSpPr/>
          <p:nvPr>
            <p:custDataLst>
              <p:tags r:id="rId12"/>
            </p:custDataLst>
          </p:nvPr>
        </p:nvSpPr>
        <p:spPr>
          <a:xfrm flipV="1">
            <a:off x="2617470" y="5674043"/>
            <a:ext cx="411163" cy="525462"/>
          </a:xfrm>
          <a:prstGeom prst="line">
            <a:avLst/>
          </a:prstGeom>
          <a:ln w="19050" cap="flat" cmpd="sng">
            <a:solidFill>
              <a:schemeClr val="tx1"/>
            </a:solidFill>
            <a:prstDash val="solid"/>
            <a:headEnd type="none" w="med" len="med"/>
            <a:tailEnd type="none" w="med" len="med"/>
          </a:ln>
        </p:spPr>
      </p:sp>
      <p:sp>
        <p:nvSpPr>
          <p:cNvPr id="16" name="Line 25"/>
          <p:cNvSpPr/>
          <p:nvPr>
            <p:custDataLst>
              <p:tags r:id="rId13"/>
            </p:custDataLst>
          </p:nvPr>
        </p:nvSpPr>
        <p:spPr>
          <a:xfrm>
            <a:off x="4236720" y="5628005"/>
            <a:ext cx="1933575" cy="9525"/>
          </a:xfrm>
          <a:prstGeom prst="line">
            <a:avLst/>
          </a:prstGeom>
          <a:ln w="19050" cap="flat" cmpd="sng">
            <a:solidFill>
              <a:schemeClr val="tx1"/>
            </a:solidFill>
            <a:prstDash val="solid"/>
            <a:headEnd type="none" w="med" len="med"/>
            <a:tailEnd type="triangle" w="med" len="med"/>
          </a:ln>
        </p:spPr>
      </p:sp>
      <p:sp>
        <p:nvSpPr>
          <p:cNvPr id="17" name="Rectangle 28"/>
          <p:cNvSpPr/>
          <p:nvPr>
            <p:custDataLst>
              <p:tags r:id="rId14"/>
            </p:custDataLst>
          </p:nvPr>
        </p:nvSpPr>
        <p:spPr>
          <a:xfrm>
            <a:off x="5155883" y="542798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18" name="Rectangle 29"/>
          <p:cNvSpPr/>
          <p:nvPr>
            <p:custDataLst>
              <p:tags r:id="rId15"/>
            </p:custDataLst>
          </p:nvPr>
        </p:nvSpPr>
        <p:spPr>
          <a:xfrm>
            <a:off x="3903345" y="549941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19" name="Rectangle 30"/>
          <p:cNvSpPr/>
          <p:nvPr>
            <p:custDataLst>
              <p:tags r:id="rId16"/>
            </p:custDataLst>
          </p:nvPr>
        </p:nvSpPr>
        <p:spPr>
          <a:xfrm>
            <a:off x="4065270" y="5499418"/>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20" name="Rectangle 31"/>
          <p:cNvSpPr/>
          <p:nvPr>
            <p:custDataLst>
              <p:tags r:id="rId17"/>
            </p:custDataLst>
          </p:nvPr>
        </p:nvSpPr>
        <p:spPr>
          <a:xfrm>
            <a:off x="2815908" y="5847080"/>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21" name="Line 33"/>
          <p:cNvSpPr/>
          <p:nvPr>
            <p:custDataLst>
              <p:tags r:id="rId18"/>
            </p:custDataLst>
          </p:nvPr>
        </p:nvSpPr>
        <p:spPr>
          <a:xfrm flipV="1">
            <a:off x="2785745" y="5693093"/>
            <a:ext cx="106363" cy="146050"/>
          </a:xfrm>
          <a:prstGeom prst="line">
            <a:avLst/>
          </a:prstGeom>
          <a:ln w="9525" cap="flat" cmpd="sng">
            <a:solidFill>
              <a:schemeClr val="tx1"/>
            </a:solidFill>
            <a:prstDash val="solid"/>
            <a:headEnd type="none" w="med" len="med"/>
            <a:tailEnd type="triangle" w="med" len="med"/>
          </a:ln>
        </p:spPr>
      </p:sp>
      <p:sp>
        <p:nvSpPr>
          <p:cNvPr id="22" name="Text Box 35"/>
          <p:cNvSpPr txBox="1"/>
          <p:nvPr>
            <p:custDataLst>
              <p:tags r:id="rId19"/>
            </p:custDataLst>
          </p:nvPr>
        </p:nvSpPr>
        <p:spPr>
          <a:xfrm>
            <a:off x="1368108" y="4759643"/>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solidFill>
                  <a:srgbClr val="006600"/>
                </a:solidFill>
                <a:latin typeface="Arial" panose="020B0604020202090204" pitchFamily="34" charset="0"/>
              </a:rPr>
              <a:t>A</a:t>
            </a:r>
            <a:endParaRPr lang="en-US" altLang="zh-CN" sz="2400">
              <a:solidFill>
                <a:srgbClr val="006600"/>
              </a:solidFill>
              <a:latin typeface="Arial" panose="020B0604020202090204" pitchFamily="34" charset="0"/>
            </a:endParaRPr>
          </a:p>
        </p:txBody>
      </p:sp>
      <p:sp>
        <p:nvSpPr>
          <p:cNvPr id="23" name="Text Box 36"/>
          <p:cNvSpPr txBox="1"/>
          <p:nvPr>
            <p:custDataLst>
              <p:tags r:id="rId20"/>
            </p:custDataLst>
          </p:nvPr>
        </p:nvSpPr>
        <p:spPr>
          <a:xfrm>
            <a:off x="1688783" y="5745480"/>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a:solidFill>
                  <a:srgbClr val="000099"/>
                </a:solidFill>
                <a:latin typeface="Arial" panose="020B0604020202090204" pitchFamily="34" charset="0"/>
              </a:rPr>
              <a:t>B</a:t>
            </a:r>
            <a:endParaRPr lang="en-US" altLang="zh-CN" sz="2400">
              <a:solidFill>
                <a:srgbClr val="000099"/>
              </a:solidFill>
              <a:latin typeface="Arial" panose="020B0604020202090204" pitchFamily="34" charset="0"/>
            </a:endParaRPr>
          </a:p>
        </p:txBody>
      </p:sp>
      <p:sp>
        <p:nvSpPr>
          <p:cNvPr id="24" name="Text Box 40"/>
          <p:cNvSpPr txBox="1"/>
          <p:nvPr>
            <p:custDataLst>
              <p:tags r:id="rId21"/>
            </p:custDataLst>
          </p:nvPr>
        </p:nvSpPr>
        <p:spPr>
          <a:xfrm>
            <a:off x="4716145" y="4669155"/>
            <a:ext cx="26733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packet being transmitted</a:t>
            </a:r>
            <a:endParaRPr lang="en-US" altLang="zh-CN" sz="1800">
              <a:solidFill>
                <a:srgbClr val="CC0000"/>
              </a:solidFill>
              <a:latin typeface="Arial" panose="020B0604020202090204" pitchFamily="34" charset="0"/>
            </a:endParaRPr>
          </a:p>
        </p:txBody>
      </p:sp>
      <p:sp>
        <p:nvSpPr>
          <p:cNvPr id="25" name="Line 41"/>
          <p:cNvSpPr/>
          <p:nvPr>
            <p:custDataLst>
              <p:tags r:id="rId22"/>
            </p:custDataLst>
          </p:nvPr>
        </p:nvSpPr>
        <p:spPr>
          <a:xfrm rot="-10800000" flipV="1">
            <a:off x="4279583" y="4961255"/>
            <a:ext cx="681037" cy="565150"/>
          </a:xfrm>
          <a:prstGeom prst="line">
            <a:avLst/>
          </a:prstGeom>
          <a:ln w="9525" cap="flat" cmpd="sng">
            <a:solidFill>
              <a:srgbClr val="CC0000"/>
            </a:solidFill>
            <a:prstDash val="solid"/>
            <a:headEnd type="none" w="med" len="med"/>
            <a:tailEnd type="none" w="med" len="med"/>
          </a:ln>
        </p:spPr>
      </p:sp>
      <p:sp>
        <p:nvSpPr>
          <p:cNvPr id="26" name="Rectangle 56"/>
          <p:cNvSpPr/>
          <p:nvPr>
            <p:custDataLst>
              <p:tags r:id="rId23"/>
            </p:custDataLst>
          </p:nvPr>
        </p:nvSpPr>
        <p:spPr>
          <a:xfrm>
            <a:off x="3739833" y="5497830"/>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27" name="Rectangle 57"/>
          <p:cNvSpPr/>
          <p:nvPr>
            <p:custDataLst>
              <p:tags r:id="rId24"/>
            </p:custDataLst>
          </p:nvPr>
        </p:nvSpPr>
        <p:spPr>
          <a:xfrm>
            <a:off x="3577908" y="549783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28" name="Rectangle 58"/>
          <p:cNvSpPr/>
          <p:nvPr>
            <p:custDataLst>
              <p:tags r:id="rId25"/>
            </p:custDataLst>
          </p:nvPr>
        </p:nvSpPr>
        <p:spPr>
          <a:xfrm>
            <a:off x="3412808" y="549783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29" name="Rectangle 59"/>
          <p:cNvSpPr/>
          <p:nvPr>
            <p:custDataLst>
              <p:tags r:id="rId26"/>
            </p:custDataLst>
          </p:nvPr>
        </p:nvSpPr>
        <p:spPr>
          <a:xfrm>
            <a:off x="3249295" y="5497830"/>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30" name="Rectangle 61"/>
          <p:cNvSpPr/>
          <p:nvPr>
            <p:custDataLst>
              <p:tags r:id="rId27"/>
            </p:custDataLst>
          </p:nvPr>
        </p:nvSpPr>
        <p:spPr>
          <a:xfrm>
            <a:off x="3084195" y="549941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31" name="Rectangle 62"/>
          <p:cNvSpPr/>
          <p:nvPr>
            <p:custDataLst>
              <p:tags r:id="rId28"/>
            </p:custDataLst>
          </p:nvPr>
        </p:nvSpPr>
        <p:spPr>
          <a:xfrm>
            <a:off x="3055620" y="5475605"/>
            <a:ext cx="1171575" cy="242888"/>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solidFill>
                <a:srgbClr val="CC0000"/>
              </a:solidFill>
              <a:latin typeface="Arial" panose="020B0604020202090204" pitchFamily="34" charset="0"/>
            </a:endParaRPr>
          </a:p>
        </p:txBody>
      </p:sp>
      <p:sp>
        <p:nvSpPr>
          <p:cNvPr id="32" name="Line 63"/>
          <p:cNvSpPr/>
          <p:nvPr>
            <p:custDataLst>
              <p:tags r:id="rId29"/>
            </p:custDataLst>
          </p:nvPr>
        </p:nvSpPr>
        <p:spPr>
          <a:xfrm rot="10800000">
            <a:off x="3042920" y="5967730"/>
            <a:ext cx="687388" cy="331788"/>
          </a:xfrm>
          <a:prstGeom prst="line">
            <a:avLst/>
          </a:prstGeom>
          <a:ln w="9525" cap="flat" cmpd="sng">
            <a:solidFill>
              <a:srgbClr val="CC0000"/>
            </a:solidFill>
            <a:prstDash val="solid"/>
            <a:headEnd type="none" w="med" len="med"/>
            <a:tailEnd type="none" w="med" len="med"/>
          </a:ln>
        </p:spPr>
      </p:sp>
      <p:sp>
        <p:nvSpPr>
          <p:cNvPr id="33" name="Text Box 64"/>
          <p:cNvSpPr txBox="1"/>
          <p:nvPr>
            <p:custDataLst>
              <p:tags r:id="rId30"/>
            </p:custDataLst>
          </p:nvPr>
        </p:nvSpPr>
        <p:spPr>
          <a:xfrm>
            <a:off x="3658870" y="6126480"/>
            <a:ext cx="1924050"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packet arriving to</a:t>
            </a:r>
            <a:endParaRPr lang="en-US" altLang="zh-CN" sz="1800">
              <a:solidFill>
                <a:srgbClr val="CC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full buffer is </a:t>
            </a:r>
            <a:r>
              <a:rPr lang="en-US" altLang="zh-CN" sz="1800" i="1">
                <a:solidFill>
                  <a:srgbClr val="CC0000"/>
                </a:solidFill>
                <a:latin typeface="Arial" panose="020B0604020202090204" pitchFamily="34" charset="0"/>
              </a:rPr>
              <a:t>lost</a:t>
            </a:r>
            <a:endParaRPr lang="en-US" altLang="zh-CN" sz="1800" i="1">
              <a:solidFill>
                <a:srgbClr val="CC0000"/>
              </a:solidFill>
              <a:latin typeface="Arial" panose="020B0604020202090204" pitchFamily="34" charset="0"/>
            </a:endParaRPr>
          </a:p>
        </p:txBody>
      </p:sp>
      <p:sp>
        <p:nvSpPr>
          <p:cNvPr id="34" name="Text Box 65"/>
          <p:cNvSpPr txBox="1"/>
          <p:nvPr>
            <p:custDataLst>
              <p:tags r:id="rId31"/>
            </p:custDataLst>
          </p:nvPr>
        </p:nvSpPr>
        <p:spPr>
          <a:xfrm>
            <a:off x="2931795" y="4488180"/>
            <a:ext cx="1568450"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1800">
                <a:solidFill>
                  <a:srgbClr val="CC0000"/>
                </a:solidFill>
                <a:latin typeface="Arial" panose="020B0604020202090204" pitchFamily="34" charset="0"/>
              </a:rPr>
              <a:t>buffer </a:t>
            </a:r>
            <a:endParaRPr lang="en-US" altLang="zh-CN" sz="1800">
              <a:solidFill>
                <a:srgbClr val="CC0000"/>
              </a:solidFill>
              <a:latin typeface="Arial" panose="020B0604020202090204" pitchFamily="34" charset="0"/>
            </a:endParaRPr>
          </a:p>
          <a:p>
            <a:pPr marL="0" lvl="0" indent="0" algn="ctr">
              <a:lnSpc>
                <a:spcPct val="100000"/>
              </a:lnSpc>
              <a:spcBef>
                <a:spcPct val="0"/>
              </a:spcBef>
              <a:buClrTx/>
              <a:buSzTx/>
              <a:buFontTx/>
              <a:buNone/>
            </a:pPr>
            <a:r>
              <a:rPr lang="en-US" altLang="zh-CN" sz="1800">
                <a:solidFill>
                  <a:srgbClr val="CC0000"/>
                </a:solidFill>
                <a:latin typeface="Arial" panose="020B0604020202090204" pitchFamily="34" charset="0"/>
              </a:rPr>
              <a:t>(waiting area)</a:t>
            </a:r>
            <a:endParaRPr lang="en-US" altLang="zh-CN" sz="1800">
              <a:solidFill>
                <a:srgbClr val="CC0000"/>
              </a:solidFill>
              <a:latin typeface="Arial" panose="020B0604020202090204" pitchFamily="34" charset="0"/>
            </a:endParaRPr>
          </a:p>
        </p:txBody>
      </p:sp>
      <p:sp>
        <p:nvSpPr>
          <p:cNvPr id="35" name="Line 66"/>
          <p:cNvSpPr/>
          <p:nvPr>
            <p:custDataLst>
              <p:tags r:id="rId32"/>
            </p:custDataLst>
          </p:nvPr>
        </p:nvSpPr>
        <p:spPr>
          <a:xfrm>
            <a:off x="3188970" y="5096193"/>
            <a:ext cx="0" cy="333375"/>
          </a:xfrm>
          <a:prstGeom prst="line">
            <a:avLst/>
          </a:prstGeom>
          <a:ln w="9525" cap="flat" cmpd="sng">
            <a:solidFill>
              <a:srgbClr val="CC0000"/>
            </a:solidFill>
            <a:prstDash val="solid"/>
            <a:headEnd type="none" w="med" len="med"/>
            <a:tailEnd type="none" w="med" len="med"/>
          </a:ln>
        </p:spPr>
      </p:sp>
      <p:grpSp>
        <p:nvGrpSpPr>
          <p:cNvPr id="36" name="Group 48"/>
          <p:cNvGrpSpPr/>
          <p:nvPr/>
        </p:nvGrpSpPr>
        <p:grpSpPr>
          <a:xfrm>
            <a:off x="1544320" y="4780280"/>
            <a:ext cx="820738" cy="688975"/>
            <a:chOff x="-44" y="1473"/>
            <a:chExt cx="981" cy="1105"/>
          </a:xfrm>
        </p:grpSpPr>
        <p:pic>
          <p:nvPicPr>
            <p:cNvPr id="37" name="Picture 49" descr="desktop_computer_stylized_medium"/>
            <p:cNvPicPr>
              <a:picLocks noChangeAspect="1"/>
            </p:cNvPicPr>
            <p:nvPr>
              <p:custDataLst>
                <p:tags r:id="rId33"/>
              </p:custDataLst>
            </p:nvPr>
          </p:nvPicPr>
          <p:blipFill>
            <a:blip r:embed="rId34"/>
            <a:stretch>
              <a:fillRect/>
            </a:stretch>
          </p:blipFill>
          <p:spPr>
            <a:xfrm flipH="1">
              <a:off x="-44" y="1473"/>
              <a:ext cx="981" cy="1105"/>
            </a:xfrm>
            <a:prstGeom prst="rect">
              <a:avLst/>
            </a:prstGeom>
            <a:noFill/>
            <a:ln w="9525">
              <a:noFill/>
            </a:ln>
          </p:spPr>
        </p:pic>
        <p:sp>
          <p:nvSpPr>
            <p:cNvPr id="38" name="Freeform 50"/>
            <p:cNvSpPr/>
            <p:nvPr>
              <p:custDataLst>
                <p:tags r:id="rId35"/>
              </p:custDataLst>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39" name="Group 51"/>
          <p:cNvGrpSpPr/>
          <p:nvPr/>
        </p:nvGrpSpPr>
        <p:grpSpPr>
          <a:xfrm>
            <a:off x="1872933" y="5770880"/>
            <a:ext cx="820737" cy="688975"/>
            <a:chOff x="-44" y="1473"/>
            <a:chExt cx="981" cy="1105"/>
          </a:xfrm>
        </p:grpSpPr>
        <p:pic>
          <p:nvPicPr>
            <p:cNvPr id="40" name="Picture 52" descr="desktop_computer_stylized_medium"/>
            <p:cNvPicPr>
              <a:picLocks noChangeAspect="1"/>
            </p:cNvPicPr>
            <p:nvPr>
              <p:custDataLst>
                <p:tags r:id="rId36"/>
              </p:custDataLst>
            </p:nvPr>
          </p:nvPicPr>
          <p:blipFill>
            <a:blip r:embed="rId34"/>
            <a:stretch>
              <a:fillRect/>
            </a:stretch>
          </p:blipFill>
          <p:spPr>
            <a:xfrm flipH="1">
              <a:off x="-44" y="1473"/>
              <a:ext cx="981" cy="1105"/>
            </a:xfrm>
            <a:prstGeom prst="rect">
              <a:avLst/>
            </a:prstGeom>
            <a:noFill/>
            <a:ln w="9525">
              <a:noFill/>
            </a:ln>
          </p:spPr>
        </p:pic>
        <p:sp>
          <p:nvSpPr>
            <p:cNvPr id="41" name="Freeform 53"/>
            <p:cNvSpPr/>
            <p:nvPr>
              <p:custDataLst>
                <p:tags r:id="rId37"/>
              </p:custDataLst>
            </p:nvPr>
          </p:nvSpPr>
          <p:spPr>
            <a:xfrm flipH="1">
              <a:off x="374" y="1579"/>
              <a:ext cx="477" cy="506"/>
            </a:xfrm>
            <a:custGeom>
              <a:avLst/>
              <a:gdLst>
                <a:gd name="txL" fmla="*/ 0 w 356"/>
                <a:gd name="txT" fmla="*/ 0 h 368"/>
                <a:gd name="txR" fmla="*/ 356 w 356"/>
                <a:gd name="txB" fmla="*/ 368 h 368"/>
              </a:gdLst>
              <a:ahLst/>
              <a:cxnLst>
                <a:cxn ang="0">
                  <a:pos x="0" y="0"/>
                </a:cxn>
                <a:cxn ang="0">
                  <a:pos x="13459" y="887"/>
                </a:cxn>
                <a:cxn ang="0">
                  <a:pos x="15967" y="18491"/>
                </a:cxn>
                <a:cxn ang="0">
                  <a:pos x="3519" y="23125"/>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14690" name="AutoShape 327"/>
          <p:cNvSpPr/>
          <p:nvPr/>
        </p:nvSpPr>
        <p:spPr>
          <a:xfrm>
            <a:off x="401638" y="3671888"/>
            <a:ext cx="500062" cy="581025"/>
          </a:xfrm>
          <a:prstGeom prst="can">
            <a:avLst>
              <a:gd name="adj" fmla="val 23491"/>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114691" name="Group 64"/>
          <p:cNvGrpSpPr/>
          <p:nvPr/>
        </p:nvGrpSpPr>
        <p:grpSpPr>
          <a:xfrm>
            <a:off x="974725" y="4071938"/>
            <a:ext cx="352425" cy="876300"/>
            <a:chOff x="4140" y="429"/>
            <a:chExt cx="1425" cy="2396"/>
          </a:xfrm>
        </p:grpSpPr>
        <p:sp>
          <p:nvSpPr>
            <p:cNvPr id="114737" name="Freeform 65"/>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4738" name="Rectangle 66"/>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39" name="Freeform 67"/>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4740" name="Freeform 68"/>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4741" name="Rectangle 69"/>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4742" name="Group 70"/>
            <p:cNvGrpSpPr/>
            <p:nvPr/>
          </p:nvGrpSpPr>
          <p:grpSpPr>
            <a:xfrm>
              <a:off x="4749" y="668"/>
              <a:ext cx="581" cy="145"/>
              <a:chOff x="614" y="2568"/>
              <a:chExt cx="725" cy="139"/>
            </a:xfrm>
          </p:grpSpPr>
          <p:sp>
            <p:nvSpPr>
              <p:cNvPr id="114767" name="AutoShape 71"/>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68" name="AutoShape 72"/>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4743" name="Rectangle 73"/>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4744" name="Group 74"/>
            <p:cNvGrpSpPr/>
            <p:nvPr/>
          </p:nvGrpSpPr>
          <p:grpSpPr>
            <a:xfrm>
              <a:off x="4747" y="994"/>
              <a:ext cx="581" cy="134"/>
              <a:chOff x="614" y="2568"/>
              <a:chExt cx="725" cy="139"/>
            </a:xfrm>
          </p:grpSpPr>
          <p:sp>
            <p:nvSpPr>
              <p:cNvPr id="114765" name="AutoShape 75"/>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66" name="AutoShape 76"/>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4745" name="Rectangle 77"/>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46" name="Rectangle 78"/>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4747" name="Group 79"/>
            <p:cNvGrpSpPr/>
            <p:nvPr/>
          </p:nvGrpSpPr>
          <p:grpSpPr>
            <a:xfrm>
              <a:off x="4735" y="1627"/>
              <a:ext cx="582" cy="151"/>
              <a:chOff x="614" y="2568"/>
              <a:chExt cx="725" cy="139"/>
            </a:xfrm>
          </p:grpSpPr>
          <p:sp>
            <p:nvSpPr>
              <p:cNvPr id="114763" name="AutoShape 80"/>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64" name="AutoShape 81"/>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4748" name="Freeform 82"/>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4749" name="Group 83"/>
            <p:cNvGrpSpPr/>
            <p:nvPr/>
          </p:nvGrpSpPr>
          <p:grpSpPr>
            <a:xfrm>
              <a:off x="4739" y="1327"/>
              <a:ext cx="582" cy="139"/>
              <a:chOff x="614" y="2568"/>
              <a:chExt cx="725" cy="139"/>
            </a:xfrm>
          </p:grpSpPr>
          <p:sp>
            <p:nvSpPr>
              <p:cNvPr id="114761" name="AutoShape 84"/>
              <p:cNvSpPr/>
              <p:nvPr/>
            </p:nvSpPr>
            <p:spPr>
              <a:xfrm>
                <a:off x="611" y="2568"/>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62" name="AutoShape 8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4750" name="Rectangle 8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51" name="Freeform 87"/>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4752" name="Freeform 88"/>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4753" name="Oval 89"/>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54" name="Freeform 90"/>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4755" name="AutoShape 91"/>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56" name="AutoShape 92"/>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57" name="Oval 93"/>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58" name="Oval 94"/>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4759" name="Oval 95"/>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4760" name="Rectangle 96"/>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14692" name="Group 61"/>
          <p:cNvGrpSpPr/>
          <p:nvPr/>
        </p:nvGrpSpPr>
        <p:grpSpPr>
          <a:xfrm flipH="1">
            <a:off x="7948613" y="4133850"/>
            <a:ext cx="1192212" cy="1171575"/>
            <a:chOff x="-44" y="1473"/>
            <a:chExt cx="981" cy="1105"/>
          </a:xfrm>
        </p:grpSpPr>
        <p:pic>
          <p:nvPicPr>
            <p:cNvPr id="114735" name="Picture 62"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4736" name="Freeform 63"/>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14693" name="Rectangle 2"/>
          <p:cNvSpPr>
            <a:spLocks noGrp="1"/>
          </p:cNvSpPr>
          <p:nvPr>
            <p:ph type="title" idx="4294967295"/>
          </p:nvPr>
        </p:nvSpPr>
        <p:spPr>
          <a:xfrm>
            <a:off x="347663" y="114300"/>
            <a:ext cx="7772400" cy="1143000"/>
          </a:xfrm>
        </p:spPr>
        <p:txBody>
          <a:bodyPr vert="horz" wrap="square" lIns="91440" tIns="45720" rIns="91440" bIns="45720" anchor="ctr" anchorCtr="0"/>
          <a:p>
            <a:pPr eaLnBrk="1" hangingPunct="1"/>
            <a:r>
              <a:rPr lang="zh-CN" altLang="en-US"/>
              <a:t>吞吐量</a:t>
            </a:r>
            <a:endParaRPr lang="zh-CN" altLang="en-US"/>
          </a:p>
        </p:txBody>
      </p:sp>
      <p:sp>
        <p:nvSpPr>
          <p:cNvPr id="114694" name="Rectangle 3"/>
          <p:cNvSpPr>
            <a:spLocks noGrp="1"/>
          </p:cNvSpPr>
          <p:nvPr>
            <p:ph type="body" idx="4294967295"/>
          </p:nvPr>
        </p:nvSpPr>
        <p:spPr>
          <a:xfrm>
            <a:off x="519113" y="1447800"/>
            <a:ext cx="7772400" cy="1779588"/>
          </a:xfrm>
        </p:spPr>
        <p:txBody>
          <a:bodyPr vert="horz" wrap="square" lIns="91440" tIns="45720" rIns="91440" bIns="45720" anchor="t" anchorCtr="0"/>
          <a:p>
            <a:pPr eaLnBrk="1" hangingPunct="1">
              <a:buSzPct val="75000"/>
            </a:pPr>
            <a:r>
              <a:rPr lang="zh-CN" altLang="en-US" i="1">
                <a:solidFill>
                  <a:srgbClr val="CC0000"/>
                </a:solidFill>
              </a:rPr>
              <a:t>吞吐量</a:t>
            </a:r>
            <a:r>
              <a:rPr lang="en-US" altLang="zh-CN" i="1">
                <a:solidFill>
                  <a:srgbClr val="CC0000"/>
                </a:solidFill>
              </a:rPr>
              <a:t>: </a:t>
            </a:r>
            <a:r>
              <a:rPr lang="zh-CN" altLang="en-US"/>
              <a:t>数据传输速率</a:t>
            </a:r>
            <a:r>
              <a:rPr lang="en-US" altLang="zh-CN"/>
              <a:t> (bits/time unit)</a:t>
            </a:r>
            <a:endParaRPr lang="en-US" altLang="zh-CN"/>
          </a:p>
          <a:p>
            <a:pPr marL="0" indent="0" eaLnBrk="1" hangingPunct="1">
              <a:buSzPct val="75000"/>
              <a:buNone/>
            </a:pPr>
            <a:r>
              <a:rPr lang="en-US" altLang="zh-CN"/>
              <a:t>    </a:t>
            </a:r>
            <a:r>
              <a:rPr lang="zh-CN" altLang="en-US"/>
              <a:t>瞬时吞吐量</a:t>
            </a:r>
            <a:r>
              <a:rPr lang="en-US" altLang="zh-CN" i="1">
                <a:solidFill>
                  <a:srgbClr val="CC0000"/>
                </a:solidFill>
                <a:ea typeface="宋体" pitchFamily="2" charset="-122"/>
              </a:rPr>
              <a:t>:</a:t>
            </a:r>
            <a:r>
              <a:rPr lang="en-US" altLang="zh-CN">
                <a:ea typeface="宋体" pitchFamily="2" charset="-122"/>
              </a:rPr>
              <a:t> rate at given point in time</a:t>
            </a:r>
            <a:endParaRPr lang="en-US" altLang="zh-CN">
              <a:ea typeface="宋体" pitchFamily="2" charset="-122"/>
            </a:endParaRPr>
          </a:p>
          <a:p>
            <a:pPr marL="457200" lvl="1" indent="0" eaLnBrk="1" hangingPunct="1">
              <a:buNone/>
            </a:pPr>
            <a:r>
              <a:rPr lang="en-US" altLang="zh-CN" sz="3200">
                <a:ea typeface="宋体" pitchFamily="2" charset="-122"/>
              </a:rPr>
              <a:t>平均吞吐量: </a:t>
            </a:r>
            <a:r>
              <a:rPr lang="en-US" altLang="zh-CN">
                <a:ea typeface="宋体" pitchFamily="2" charset="-122"/>
              </a:rPr>
              <a:t>rate over longer period of time</a:t>
            </a:r>
            <a:endParaRPr lang="en-US" altLang="zh-CN">
              <a:ea typeface="宋体" pitchFamily="2" charset="-122"/>
            </a:endParaRPr>
          </a:p>
        </p:txBody>
      </p:sp>
      <p:sp>
        <p:nvSpPr>
          <p:cNvPr id="114695" name="Text Box 325"/>
          <p:cNvSpPr txBox="1"/>
          <p:nvPr/>
        </p:nvSpPr>
        <p:spPr>
          <a:xfrm>
            <a:off x="368300" y="5043488"/>
            <a:ext cx="1874838" cy="8683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server, with</a:t>
            </a:r>
            <a:endParaRPr lang="en-US" altLang="zh-CN" sz="2000"/>
          </a:p>
          <a:p>
            <a:pPr marL="0" lvl="0" indent="0" algn="ctr">
              <a:spcBef>
                <a:spcPct val="0"/>
              </a:spcBef>
              <a:buClrTx/>
              <a:buSzTx/>
              <a:buFontTx/>
              <a:buNone/>
            </a:pPr>
            <a:r>
              <a:rPr lang="en-US" altLang="zh-CN" sz="2000"/>
              <a:t>file of F bits </a:t>
            </a:r>
            <a:endParaRPr lang="en-US" altLang="zh-CN" sz="2000"/>
          </a:p>
          <a:p>
            <a:pPr marL="0" lvl="0" indent="0" algn="ctr">
              <a:spcBef>
                <a:spcPct val="0"/>
              </a:spcBef>
              <a:buClrTx/>
              <a:buSzTx/>
              <a:buFontTx/>
              <a:buNone/>
            </a:pPr>
            <a:r>
              <a:rPr lang="en-US" altLang="zh-CN" sz="2000"/>
              <a:t>to send to client</a:t>
            </a:r>
            <a:endParaRPr lang="en-US" altLang="zh-CN" sz="2000"/>
          </a:p>
        </p:txBody>
      </p:sp>
      <p:sp>
        <p:nvSpPr>
          <p:cNvPr id="114696" name="Text Box 328"/>
          <p:cNvSpPr txBox="1"/>
          <p:nvPr/>
        </p:nvSpPr>
        <p:spPr>
          <a:xfrm>
            <a:off x="2784475" y="5040313"/>
            <a:ext cx="1430338" cy="6096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link capacity</a:t>
            </a:r>
            <a:endParaRPr lang="en-US" altLang="zh-CN" sz="2000"/>
          </a:p>
          <a:p>
            <a:pPr marL="0" lvl="0" indent="0" algn="ctr">
              <a:spcBef>
                <a:spcPct val="0"/>
              </a:spcBef>
              <a:buClrTx/>
              <a:buSzTx/>
              <a:buFontTx/>
              <a:buNone/>
            </a:pPr>
            <a:r>
              <a:rPr lang="en-US" altLang="zh-CN" sz="2000"/>
              <a:t> R</a:t>
            </a:r>
            <a:r>
              <a:rPr lang="en-US" altLang="zh-CN" baseline="-25000"/>
              <a:t>s</a:t>
            </a:r>
            <a:r>
              <a:rPr lang="en-US" altLang="zh-CN" sz="2000" baseline="-25000"/>
              <a:t> </a:t>
            </a:r>
            <a:r>
              <a:rPr lang="en-US" altLang="zh-CN" sz="2000"/>
              <a:t>bits/sec</a:t>
            </a:r>
            <a:endParaRPr lang="en-US" altLang="zh-CN" sz="2000"/>
          </a:p>
        </p:txBody>
      </p:sp>
      <p:sp>
        <p:nvSpPr>
          <p:cNvPr id="114697" name="Text Box 329"/>
          <p:cNvSpPr txBox="1"/>
          <p:nvPr/>
        </p:nvSpPr>
        <p:spPr>
          <a:xfrm>
            <a:off x="5653088" y="5048250"/>
            <a:ext cx="1430337" cy="6096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link capacity</a:t>
            </a:r>
            <a:endParaRPr lang="en-US" altLang="zh-CN" sz="2000"/>
          </a:p>
          <a:p>
            <a:pPr marL="0" lvl="0" indent="0" algn="ctr">
              <a:spcBef>
                <a:spcPct val="0"/>
              </a:spcBef>
              <a:buClrTx/>
              <a:buSzTx/>
              <a:buFontTx/>
              <a:buNone/>
            </a:pPr>
            <a:r>
              <a:rPr lang="en-US" altLang="zh-CN" sz="2000"/>
              <a:t> R</a:t>
            </a:r>
            <a:r>
              <a:rPr lang="en-US" altLang="zh-CN" baseline="-25000"/>
              <a:t>c</a:t>
            </a:r>
            <a:r>
              <a:rPr lang="en-US" altLang="zh-CN" sz="2000" baseline="-25000"/>
              <a:t> </a:t>
            </a:r>
            <a:r>
              <a:rPr lang="en-US" altLang="zh-CN" sz="2000"/>
              <a:t>bits/sec</a:t>
            </a:r>
            <a:endParaRPr lang="en-US" altLang="zh-CN" sz="2000"/>
          </a:p>
        </p:txBody>
      </p:sp>
      <p:sp>
        <p:nvSpPr>
          <p:cNvPr id="114698" name="Line 337"/>
          <p:cNvSpPr/>
          <p:nvPr/>
        </p:nvSpPr>
        <p:spPr>
          <a:xfrm flipH="1" flipV="1">
            <a:off x="2997200" y="4806950"/>
            <a:ext cx="282575" cy="303213"/>
          </a:xfrm>
          <a:prstGeom prst="line">
            <a:avLst/>
          </a:prstGeom>
          <a:ln w="9525" cap="flat" cmpd="sng">
            <a:solidFill>
              <a:srgbClr val="CC0000"/>
            </a:solidFill>
            <a:prstDash val="solid"/>
            <a:headEnd type="none" w="med" len="med"/>
            <a:tailEnd type="none" w="med" len="med"/>
          </a:ln>
        </p:spPr>
      </p:sp>
      <p:sp>
        <p:nvSpPr>
          <p:cNvPr id="114699" name="Line 347"/>
          <p:cNvSpPr/>
          <p:nvPr/>
        </p:nvSpPr>
        <p:spPr>
          <a:xfrm flipH="1" flipV="1">
            <a:off x="6119813" y="4876800"/>
            <a:ext cx="193675" cy="203200"/>
          </a:xfrm>
          <a:prstGeom prst="line">
            <a:avLst/>
          </a:prstGeom>
          <a:ln w="9525" cap="flat" cmpd="sng">
            <a:solidFill>
              <a:srgbClr val="CC0000"/>
            </a:solidFill>
            <a:prstDash val="solid"/>
            <a:headEnd type="none" w="med" len="med"/>
            <a:tailEnd type="none" w="med" len="med"/>
          </a:ln>
        </p:spPr>
      </p:sp>
      <p:sp>
        <p:nvSpPr>
          <p:cNvPr id="114700" name="Line 352"/>
          <p:cNvSpPr/>
          <p:nvPr/>
        </p:nvSpPr>
        <p:spPr>
          <a:xfrm flipH="1">
            <a:off x="801688" y="4716463"/>
            <a:ext cx="11112" cy="411162"/>
          </a:xfrm>
          <a:prstGeom prst="line">
            <a:avLst/>
          </a:prstGeom>
          <a:ln w="9525" cap="flat" cmpd="sng">
            <a:solidFill>
              <a:srgbClr val="CC0000"/>
            </a:solidFill>
            <a:prstDash val="solid"/>
            <a:headEnd type="none" w="med" len="med"/>
            <a:tailEnd type="none" w="med" len="med"/>
          </a:ln>
        </p:spPr>
      </p:sp>
      <p:sp>
        <p:nvSpPr>
          <p:cNvPr id="114701" name="Line 321"/>
          <p:cNvSpPr/>
          <p:nvPr/>
        </p:nvSpPr>
        <p:spPr>
          <a:xfrm>
            <a:off x="1441450" y="4530725"/>
            <a:ext cx="6316663" cy="0"/>
          </a:xfrm>
          <a:prstGeom prst="line">
            <a:avLst/>
          </a:prstGeom>
          <a:ln w="9525" cap="flat" cmpd="sng">
            <a:solidFill>
              <a:schemeClr val="tx1"/>
            </a:solidFill>
            <a:prstDash val="solid"/>
            <a:headEnd type="none" w="med" len="med"/>
            <a:tailEnd type="none" w="med" len="med"/>
          </a:ln>
        </p:spPr>
      </p:sp>
      <p:grpSp>
        <p:nvGrpSpPr>
          <p:cNvPr id="114702" name="Group 246"/>
          <p:cNvGrpSpPr/>
          <p:nvPr/>
        </p:nvGrpSpPr>
        <p:grpSpPr>
          <a:xfrm>
            <a:off x="3806825" y="4394200"/>
            <a:ext cx="1055688" cy="360363"/>
            <a:chOff x="3600" y="219"/>
            <a:chExt cx="360" cy="175"/>
          </a:xfrm>
        </p:grpSpPr>
        <p:sp>
          <p:nvSpPr>
            <p:cNvPr id="114722" name="Oval 24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14723" name="Line 24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14724" name="Line 24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4725" name="Rectangle 250"/>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114726" name="Oval 25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114727" name="Group 252"/>
            <p:cNvGrpSpPr/>
            <p:nvPr/>
          </p:nvGrpSpPr>
          <p:grpSpPr>
            <a:xfrm>
              <a:off x="3686" y="244"/>
              <a:ext cx="177" cy="66"/>
              <a:chOff x="2848" y="848"/>
              <a:chExt cx="140" cy="98"/>
            </a:xfrm>
          </p:grpSpPr>
          <p:sp>
            <p:nvSpPr>
              <p:cNvPr id="114732" name="Line 25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4733" name="Line 25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4734" name="Line 25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4728" name="Group 256"/>
            <p:cNvGrpSpPr/>
            <p:nvPr/>
          </p:nvGrpSpPr>
          <p:grpSpPr>
            <a:xfrm flipV="1">
              <a:off x="3686" y="243"/>
              <a:ext cx="177" cy="66"/>
              <a:chOff x="2848" y="848"/>
              <a:chExt cx="140" cy="98"/>
            </a:xfrm>
          </p:grpSpPr>
          <p:sp>
            <p:nvSpPr>
              <p:cNvPr id="114729" name="Line 25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4730" name="Line 25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4731" name="Line 25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14703" name="AutoShape 350"/>
          <p:cNvSpPr/>
          <p:nvPr/>
        </p:nvSpPr>
        <p:spPr>
          <a:xfrm>
            <a:off x="7286625" y="4325938"/>
            <a:ext cx="889000" cy="485775"/>
          </a:xfrm>
          <a:prstGeom prst="rightArrow">
            <a:avLst>
              <a:gd name="adj1" fmla="val 50000"/>
              <a:gd name="adj2" fmla="val 45751"/>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114704" name="Group 335"/>
          <p:cNvGrpSpPr/>
          <p:nvPr/>
        </p:nvGrpSpPr>
        <p:grpSpPr>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sp>
          <p:nvSpPr>
            <p:cNvPr id="114720" name="Oval 331"/>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grpSp>
      <p:grpSp>
        <p:nvGrpSpPr>
          <p:cNvPr id="114705" name="Group 341"/>
          <p:cNvGrpSpPr/>
          <p:nvPr/>
        </p:nvGrpSpPr>
        <p:grpSpPr>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sp>
          <p:nvSpPr>
            <p:cNvPr id="114716" name="Oval 344"/>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503050405090304" charset="0"/>
                <a:ea typeface="MS PGothic" panose="020B0600070205080204" charset="-128"/>
                <a:cs typeface="MS PGothic" panose="020B0600070205080204" charset="-128"/>
              </a:endParaRPr>
            </a:p>
          </p:txBody>
        </p:sp>
      </p:grpSp>
      <p:grpSp>
        <p:nvGrpSpPr>
          <p:cNvPr id="13" name="Group 99"/>
          <p:cNvGrpSpPr/>
          <p:nvPr/>
        </p:nvGrpSpPr>
        <p:grpSpPr>
          <a:xfrm>
            <a:off x="239713" y="5111750"/>
            <a:ext cx="8235950" cy="896938"/>
            <a:chOff x="0" y="3803"/>
            <a:chExt cx="5188" cy="565"/>
          </a:xfrm>
        </p:grpSpPr>
        <p:sp>
          <p:nvSpPr>
            <p:cNvPr id="114711" name="Text Box 353"/>
            <p:cNvSpPr txBox="1"/>
            <p:nvPr/>
          </p:nvSpPr>
          <p:spPr>
            <a:xfrm>
              <a:off x="0" y="3821"/>
              <a:ext cx="1461" cy="547"/>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server sends bits </a:t>
              </a:r>
              <a:endParaRPr lang="en-US" altLang="zh-CN" sz="2000"/>
            </a:p>
            <a:p>
              <a:pPr marL="0" lvl="0" indent="0" algn="ctr">
                <a:spcBef>
                  <a:spcPct val="0"/>
                </a:spcBef>
                <a:buClrTx/>
                <a:buSzTx/>
                <a:buFontTx/>
                <a:buNone/>
              </a:pPr>
              <a:r>
                <a:rPr lang="en-US" altLang="zh-CN" sz="2000"/>
                <a:t>(fluid) into pipe</a:t>
              </a:r>
              <a:endParaRPr lang="en-US" altLang="zh-CN" sz="2000"/>
            </a:p>
            <a:p>
              <a:pPr marL="0" lvl="0" indent="0" algn="ctr">
                <a:spcBef>
                  <a:spcPct val="0"/>
                </a:spcBef>
                <a:buClrTx/>
                <a:buSzTx/>
                <a:buFontTx/>
                <a:buNone/>
              </a:pPr>
              <a:endParaRPr lang="en-US" altLang="zh-CN" sz="2000"/>
            </a:p>
          </p:txBody>
        </p:sp>
        <p:sp>
          <p:nvSpPr>
            <p:cNvPr id="114712" name="Text Box 336"/>
            <p:cNvSpPr txBox="1"/>
            <p:nvPr/>
          </p:nvSpPr>
          <p:spPr>
            <a:xfrm>
              <a:off x="1573" y="3803"/>
              <a:ext cx="1769" cy="547"/>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 pipe that can carry</a:t>
              </a:r>
              <a:endParaRPr lang="en-US" altLang="zh-CN" sz="2000"/>
            </a:p>
            <a:p>
              <a:pPr marL="0" lvl="0" indent="0" algn="ctr">
                <a:spcBef>
                  <a:spcPct val="0"/>
                </a:spcBef>
                <a:buClrTx/>
                <a:buSzTx/>
                <a:buFontTx/>
                <a:buNone/>
              </a:pPr>
              <a:r>
                <a:rPr lang="en-US" altLang="zh-CN" sz="2000"/>
                <a:t>fluid at rate</a:t>
              </a:r>
              <a:endParaRPr lang="en-US" altLang="zh-CN" sz="2000"/>
            </a:p>
            <a:p>
              <a:pPr marL="0" lvl="0" indent="0" algn="ctr">
                <a:spcBef>
                  <a:spcPct val="0"/>
                </a:spcBef>
                <a:buClrTx/>
                <a:buSzTx/>
                <a:buFontTx/>
                <a:buNone/>
              </a:pPr>
              <a:r>
                <a:rPr lang="en-US" altLang="zh-CN" sz="2000"/>
                <a:t> R</a:t>
              </a:r>
              <a:r>
                <a:rPr lang="en-US" altLang="zh-CN" baseline="-25000"/>
                <a:t>s</a:t>
              </a:r>
              <a:r>
                <a:rPr lang="en-US" altLang="zh-CN" sz="2000" baseline="-25000"/>
                <a:t> </a:t>
              </a:r>
              <a:r>
                <a:rPr lang="en-US" altLang="zh-CN" sz="2000"/>
                <a:t>bits/sec)</a:t>
              </a:r>
              <a:endParaRPr lang="en-US" altLang="zh-CN" sz="2000"/>
            </a:p>
          </p:txBody>
        </p:sp>
        <p:sp>
          <p:nvSpPr>
            <p:cNvPr id="114713" name="Text Box 346"/>
            <p:cNvSpPr txBox="1"/>
            <p:nvPr/>
          </p:nvSpPr>
          <p:spPr>
            <a:xfrm>
              <a:off x="3328" y="3812"/>
              <a:ext cx="1860" cy="547"/>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spcBef>
                  <a:spcPct val="0"/>
                </a:spcBef>
                <a:buClrTx/>
                <a:buSzTx/>
                <a:buFontTx/>
                <a:buNone/>
              </a:pPr>
              <a:r>
                <a:rPr lang="en-US" altLang="zh-CN" sz="2000"/>
                <a:t> pipe that can carry</a:t>
              </a:r>
              <a:endParaRPr lang="en-US" altLang="zh-CN" sz="2000"/>
            </a:p>
            <a:p>
              <a:pPr marL="0" lvl="0" indent="0" algn="ctr">
                <a:spcBef>
                  <a:spcPct val="0"/>
                </a:spcBef>
                <a:buClrTx/>
                <a:buSzTx/>
                <a:buFontTx/>
                <a:buNone/>
              </a:pPr>
              <a:r>
                <a:rPr lang="en-US" altLang="zh-CN" sz="2000"/>
                <a:t>fluid at rate</a:t>
              </a:r>
              <a:endParaRPr lang="en-US" altLang="zh-CN" sz="2000"/>
            </a:p>
            <a:p>
              <a:pPr marL="0" lvl="0" indent="0" algn="ctr">
                <a:spcBef>
                  <a:spcPct val="0"/>
                </a:spcBef>
                <a:buClrTx/>
                <a:buSzTx/>
                <a:buFontTx/>
                <a:buNone/>
              </a:pPr>
              <a:r>
                <a:rPr lang="en-US" altLang="zh-CN" sz="2000"/>
                <a:t> R</a:t>
              </a:r>
              <a:r>
                <a:rPr lang="en-US" altLang="zh-CN" baseline="-25000"/>
                <a:t>c</a:t>
              </a:r>
              <a:r>
                <a:rPr lang="en-US" altLang="zh-CN" sz="2000" baseline="-25000"/>
                <a:t> </a:t>
              </a:r>
              <a:r>
                <a:rPr lang="en-US" altLang="zh-CN" sz="2000"/>
                <a:t>bits/sec)</a:t>
              </a:r>
              <a:endParaRPr lang="en-US" altLang="zh-CN" sz="2000"/>
            </a:p>
          </p:txBody>
        </p:sp>
      </p:grpSp>
      <p:pic>
        <p:nvPicPr>
          <p:cNvPr id="114707" name="Picture 60" descr="underline_base"/>
          <p:cNvPicPr/>
          <p:nvPr/>
        </p:nvPicPr>
        <p:blipFill>
          <a:blip r:embed="rId2"/>
          <a:stretch>
            <a:fillRect/>
          </a:stretch>
        </p:blipFill>
        <p:spPr>
          <a:xfrm>
            <a:off x="430213" y="931863"/>
            <a:ext cx="2913062" cy="160337"/>
          </a:xfrm>
          <a:prstGeom prst="rect">
            <a:avLst/>
          </a:prstGeom>
          <a:noFill/>
          <a:ln w="9525">
            <a:noFill/>
          </a:ln>
        </p:spPr>
      </p:pic>
      <p:sp>
        <p:nvSpPr>
          <p:cNvPr id="114708" name="AutoShape 351"/>
          <p:cNvSpPr/>
          <p:nvPr/>
        </p:nvSpPr>
        <p:spPr>
          <a:xfrm>
            <a:off x="3732213" y="4308475"/>
            <a:ext cx="1279525" cy="485775"/>
          </a:xfrm>
          <a:prstGeom prst="rightArrow">
            <a:avLst>
              <a:gd name="adj1" fmla="val 50000"/>
              <a:gd name="adj2" fmla="val 65849"/>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14709" name="AutoShape 349"/>
          <p:cNvSpPr/>
          <p:nvPr/>
        </p:nvSpPr>
        <p:spPr>
          <a:xfrm flipV="1">
            <a:off x="508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p>
            <a:endParaRPr lang="zh-CN" altLang="en-US"/>
          </a:p>
        </p:txBody>
      </p:sp>
      <p:sp>
        <p:nvSpPr>
          <p:cNvPr id="114710"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pic>
        <p:nvPicPr>
          <p:cNvPr id="115714" name="Picture 208" descr="underline_base"/>
          <p:cNvPicPr/>
          <p:nvPr/>
        </p:nvPicPr>
        <p:blipFill>
          <a:blip r:embed="rId1"/>
          <a:stretch>
            <a:fillRect/>
          </a:stretch>
        </p:blipFill>
        <p:spPr>
          <a:xfrm>
            <a:off x="381000" y="892175"/>
            <a:ext cx="4570413" cy="173038"/>
          </a:xfrm>
          <a:prstGeom prst="rect">
            <a:avLst/>
          </a:prstGeom>
          <a:noFill/>
          <a:ln w="9525">
            <a:noFill/>
          </a:ln>
        </p:spPr>
      </p:pic>
      <p:grpSp>
        <p:nvGrpSpPr>
          <p:cNvPr id="115715" name="Group 140"/>
          <p:cNvGrpSpPr/>
          <p:nvPr/>
        </p:nvGrpSpPr>
        <p:grpSpPr>
          <a:xfrm>
            <a:off x="1614488" y="2254250"/>
            <a:ext cx="352425" cy="876300"/>
            <a:chOff x="4140" y="429"/>
            <a:chExt cx="1425" cy="2396"/>
          </a:xfrm>
        </p:grpSpPr>
        <p:sp>
          <p:nvSpPr>
            <p:cNvPr id="115826" name="Freeform 141"/>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5827" name="Rectangle 142"/>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28" name="Freeform 143"/>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5829" name="Freeform 144"/>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830" name="Rectangle 145"/>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831" name="Group 146"/>
            <p:cNvGrpSpPr/>
            <p:nvPr/>
          </p:nvGrpSpPr>
          <p:grpSpPr>
            <a:xfrm>
              <a:off x="4749" y="668"/>
              <a:ext cx="581" cy="145"/>
              <a:chOff x="614" y="2568"/>
              <a:chExt cx="725" cy="139"/>
            </a:xfrm>
          </p:grpSpPr>
          <p:sp>
            <p:nvSpPr>
              <p:cNvPr id="115856" name="AutoShape 147"/>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57" name="AutoShape 148"/>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832" name="Rectangle 149"/>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833" name="Group 150"/>
            <p:cNvGrpSpPr/>
            <p:nvPr/>
          </p:nvGrpSpPr>
          <p:grpSpPr>
            <a:xfrm>
              <a:off x="4747" y="994"/>
              <a:ext cx="581" cy="134"/>
              <a:chOff x="614" y="2568"/>
              <a:chExt cx="725" cy="139"/>
            </a:xfrm>
          </p:grpSpPr>
          <p:sp>
            <p:nvSpPr>
              <p:cNvPr id="115854" name="AutoShape 151"/>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55" name="AutoShape 152"/>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834" name="Rectangle 153"/>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35" name="Rectangle 154"/>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836" name="Group 155"/>
            <p:cNvGrpSpPr/>
            <p:nvPr/>
          </p:nvGrpSpPr>
          <p:grpSpPr>
            <a:xfrm>
              <a:off x="4735" y="1627"/>
              <a:ext cx="582" cy="151"/>
              <a:chOff x="614" y="2568"/>
              <a:chExt cx="725" cy="139"/>
            </a:xfrm>
          </p:grpSpPr>
          <p:sp>
            <p:nvSpPr>
              <p:cNvPr id="115852" name="AutoShape 156"/>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53" name="AutoShape 157"/>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837" name="Freeform 158"/>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5838" name="Group 159"/>
            <p:cNvGrpSpPr/>
            <p:nvPr/>
          </p:nvGrpSpPr>
          <p:grpSpPr>
            <a:xfrm>
              <a:off x="4739" y="1327"/>
              <a:ext cx="582" cy="139"/>
              <a:chOff x="614" y="2568"/>
              <a:chExt cx="725" cy="139"/>
            </a:xfrm>
          </p:grpSpPr>
          <p:sp>
            <p:nvSpPr>
              <p:cNvPr id="115850" name="AutoShape 160"/>
              <p:cNvSpPr/>
              <p:nvPr/>
            </p:nvSpPr>
            <p:spPr>
              <a:xfrm>
                <a:off x="611" y="2569"/>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51" name="AutoShape 161"/>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839" name="Rectangle 162"/>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0" name="Freeform 163"/>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841" name="Freeform 164"/>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842" name="Oval 165"/>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3" name="Freeform 166"/>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5844" name="AutoShape 167"/>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5" name="AutoShape 168"/>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6" name="Oval 169"/>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7" name="Oval 170"/>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5848" name="Oval 171"/>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49" name="Rectangle 172"/>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16" name="Rectangle 3"/>
          <p:cNvSpPr>
            <a:spLocks noGrp="1"/>
          </p:cNvSpPr>
          <p:nvPr>
            <p:ph type="title" idx="4294967295"/>
          </p:nvPr>
        </p:nvSpPr>
        <p:spPr>
          <a:xfrm>
            <a:off x="276225" y="100013"/>
            <a:ext cx="7772400" cy="1143000"/>
          </a:xfrm>
        </p:spPr>
        <p:txBody>
          <a:bodyPr vert="horz" wrap="square" lIns="91440" tIns="45720" rIns="91440" bIns="45720" anchor="ctr" anchorCtr="0"/>
          <a:p>
            <a:pPr eaLnBrk="1" hangingPunct="1"/>
            <a:r>
              <a:rPr lang="zh-CN" altLang="en-US">
                <a:sym typeface="+mn-ea"/>
              </a:rPr>
              <a:t>吞吐量</a:t>
            </a:r>
            <a:endParaRPr lang="en-US" altLang="zh-CN"/>
          </a:p>
        </p:txBody>
      </p:sp>
      <p:sp>
        <p:nvSpPr>
          <p:cNvPr id="115717" name="Rectangle 4"/>
          <p:cNvSpPr>
            <a:spLocks noGrp="1"/>
          </p:cNvSpPr>
          <p:nvPr>
            <p:ph type="body" idx="4294967295"/>
          </p:nvPr>
        </p:nvSpPr>
        <p:spPr>
          <a:xfrm>
            <a:off x="519113" y="1447800"/>
            <a:ext cx="8150225" cy="554038"/>
          </a:xfrm>
        </p:spPr>
        <p:txBody>
          <a:bodyPr vert="horz" wrap="square" lIns="91440" tIns="45720" rIns="91440" bIns="45720" anchor="t" anchorCtr="0"/>
          <a:p>
            <a:pPr eaLnBrk="1" hangingPunct="1">
              <a:buSzPct val="75000"/>
            </a:pPr>
            <a:r>
              <a:rPr lang="en-US" altLang="zh-CN" sz="2400" i="1">
                <a:solidFill>
                  <a:srgbClr val="CC0000"/>
                </a:solidFill>
              </a:rPr>
              <a:t>R</a:t>
            </a:r>
            <a:r>
              <a:rPr lang="en-US" altLang="zh-CN" sz="2400" i="1" baseline="-25000">
                <a:solidFill>
                  <a:srgbClr val="CC0000"/>
                </a:solidFill>
              </a:rPr>
              <a:t>s</a:t>
            </a:r>
            <a:r>
              <a:rPr lang="en-US" altLang="zh-CN" sz="2400" i="1">
                <a:solidFill>
                  <a:srgbClr val="CC0000"/>
                </a:solidFill>
              </a:rPr>
              <a:t> &lt; R</a:t>
            </a:r>
            <a:r>
              <a:rPr lang="en-US" altLang="zh-CN" sz="2400" i="1" baseline="-25000">
                <a:solidFill>
                  <a:srgbClr val="CC0000"/>
                </a:solidFill>
              </a:rPr>
              <a:t>c</a:t>
            </a:r>
            <a:r>
              <a:rPr lang="en-US" altLang="zh-CN" sz="2400" i="1">
                <a:solidFill>
                  <a:srgbClr val="FF3300"/>
                </a:solidFill>
              </a:rPr>
              <a:t>  </a:t>
            </a:r>
            <a:r>
              <a:rPr lang="en-US" altLang="zh-CN" sz="2400"/>
              <a:t>What is average end-end throughput?</a:t>
            </a:r>
            <a:endParaRPr lang="en-US" altLang="zh-CN" sz="2400"/>
          </a:p>
        </p:txBody>
      </p:sp>
      <p:grpSp>
        <p:nvGrpSpPr>
          <p:cNvPr id="115718" name="Group 34"/>
          <p:cNvGrpSpPr/>
          <p:nvPr/>
        </p:nvGrpSpPr>
        <p:grpSpPr>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5824" name="Oval 37"/>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grpSp>
      <p:sp>
        <p:nvSpPr>
          <p:cNvPr id="115719" name="Text Box 39"/>
          <p:cNvSpPr txBox="1"/>
          <p:nvPr/>
        </p:nvSpPr>
        <p:spPr>
          <a:xfrm>
            <a:off x="1855788" y="2562225"/>
            <a:ext cx="2586037" cy="396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  R</a:t>
            </a:r>
            <a:r>
              <a:rPr lang="en-US" altLang="zh-CN" baseline="-25000">
                <a:latin typeface="Arial" panose="020B0604020202090204" pitchFamily="34" charset="0"/>
              </a:rPr>
              <a:t>s</a:t>
            </a:r>
            <a:r>
              <a:rPr lang="en-US" altLang="zh-CN" sz="2000" baseline="-25000">
                <a:latin typeface="Arial" panose="020B0604020202090204" pitchFamily="34" charset="0"/>
              </a:rPr>
              <a:t> </a:t>
            </a:r>
            <a:r>
              <a:rPr lang="en-US" altLang="zh-CN" sz="2000">
                <a:latin typeface="Arial" panose="020B0604020202090204" pitchFamily="34" charset="0"/>
              </a:rPr>
              <a:t>bits/sec</a:t>
            </a:r>
            <a:endParaRPr lang="en-US" altLang="zh-CN" sz="2000">
              <a:latin typeface="Arial" panose="020B0604020202090204" pitchFamily="34" charset="0"/>
            </a:endParaRPr>
          </a:p>
        </p:txBody>
      </p:sp>
      <p:sp>
        <p:nvSpPr>
          <p:cNvPr id="115720" name="AutoShape 42"/>
          <p:cNvSpPr/>
          <p:nvPr/>
        </p:nvSpPr>
        <p:spPr>
          <a:xfrm flipV="1">
            <a:off x="1255713" y="2374900"/>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p>
            <a:endParaRPr lang="zh-CN" altLang="en-US"/>
          </a:p>
        </p:txBody>
      </p:sp>
      <p:sp>
        <p:nvSpPr>
          <p:cNvPr id="115721" name="AutoShape 43"/>
          <p:cNvSpPr/>
          <p:nvPr/>
        </p:nvSpPr>
        <p:spPr>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22" name="Group 54"/>
          <p:cNvGrpSpPr/>
          <p:nvPr/>
        </p:nvGrpSpPr>
        <p:grpSpPr>
          <a:xfrm>
            <a:off x="5440363" y="2473325"/>
            <a:ext cx="2790825" cy="569913"/>
            <a:chOff x="3130" y="3069"/>
            <a:chExt cx="1911" cy="366"/>
          </a:xfrm>
        </p:grpSpPr>
        <p:grpSp>
          <p:nvGrpSpPr>
            <p:cNvPr id="115816"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5820" name="Oval 48"/>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grpSp>
        <p:sp>
          <p:nvSpPr>
            <p:cNvPr id="115817" name="Text Box 50"/>
            <p:cNvSpPr txBox="1"/>
            <p:nvPr/>
          </p:nvSpPr>
          <p:spPr>
            <a:xfrm>
              <a:off x="3181" y="3135"/>
              <a:ext cx="1860" cy="25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c</a:t>
              </a:r>
              <a:r>
                <a:rPr lang="en-US" altLang="zh-CN" sz="2000" baseline="-25000">
                  <a:latin typeface="Arial" panose="020B0604020202090204" pitchFamily="34" charset="0"/>
                </a:rPr>
                <a:t> </a:t>
              </a:r>
              <a:r>
                <a:rPr lang="en-US" altLang="zh-CN" sz="2000">
                  <a:latin typeface="Arial" panose="020B0604020202090204" pitchFamily="34" charset="0"/>
                </a:rPr>
                <a:t>bits/sec</a:t>
              </a:r>
              <a:endParaRPr lang="en-US" altLang="zh-CN" sz="2000">
                <a:latin typeface="Arial" panose="020B0604020202090204" pitchFamily="34" charset="0"/>
              </a:endParaRPr>
            </a:p>
          </p:txBody>
        </p:sp>
      </p:grpSp>
      <p:grpSp>
        <p:nvGrpSpPr>
          <p:cNvPr id="115723" name="Group 5"/>
          <p:cNvGrpSpPr/>
          <p:nvPr/>
        </p:nvGrpSpPr>
        <p:grpSpPr>
          <a:xfrm>
            <a:off x="4289425" y="2633663"/>
            <a:ext cx="971550" cy="282575"/>
            <a:chOff x="3600" y="219"/>
            <a:chExt cx="360" cy="175"/>
          </a:xfrm>
        </p:grpSpPr>
        <p:sp>
          <p:nvSpPr>
            <p:cNvPr id="115803" name="Oval 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804" name="Line 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15805" name="Line 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5806" name="Rectangle 9"/>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Arial" panose="020B0604020202090204" pitchFamily="34" charset="0"/>
              </a:endParaRPr>
            </a:p>
          </p:txBody>
        </p:sp>
        <p:sp>
          <p:nvSpPr>
            <p:cNvPr id="115807" name="Oval 1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808" name="Group 11"/>
            <p:cNvGrpSpPr/>
            <p:nvPr/>
          </p:nvGrpSpPr>
          <p:grpSpPr>
            <a:xfrm>
              <a:off x="3686" y="244"/>
              <a:ext cx="177" cy="66"/>
              <a:chOff x="2848" y="848"/>
              <a:chExt cx="140" cy="98"/>
            </a:xfrm>
          </p:grpSpPr>
          <p:sp>
            <p:nvSpPr>
              <p:cNvPr id="115813" name="Line 1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5814" name="Line 1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5815" name="Line 1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5809" name="Group 15"/>
            <p:cNvGrpSpPr/>
            <p:nvPr/>
          </p:nvGrpSpPr>
          <p:grpSpPr>
            <a:xfrm flipV="1">
              <a:off x="3686" y="243"/>
              <a:ext cx="177" cy="66"/>
              <a:chOff x="2848" y="848"/>
              <a:chExt cx="140" cy="98"/>
            </a:xfrm>
          </p:grpSpPr>
          <p:sp>
            <p:nvSpPr>
              <p:cNvPr id="115810" name="Line 1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5811" name="Line 1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5812" name="Line 1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25623" name="Rectangle 56"/>
          <p:cNvSpPr/>
          <p:nvPr/>
        </p:nvSpPr>
        <p:spPr>
          <a:xfrm>
            <a:off x="555625" y="3330575"/>
            <a:ext cx="8062913" cy="554038"/>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342900" lvl="0" indent="-342900">
              <a:lnSpc>
                <a:spcPct val="100000"/>
              </a:lnSpc>
              <a:buSzPct val="75000"/>
            </a:pPr>
            <a:r>
              <a:rPr lang="en-US" altLang="zh-CN" sz="2400" i="1">
                <a:solidFill>
                  <a:srgbClr val="CC0000"/>
                </a:solidFill>
              </a:rPr>
              <a:t>R</a:t>
            </a:r>
            <a:r>
              <a:rPr lang="en-US" altLang="zh-CN" sz="2400" i="1" baseline="-25000">
                <a:solidFill>
                  <a:srgbClr val="CC0000"/>
                </a:solidFill>
              </a:rPr>
              <a:t>s</a:t>
            </a:r>
            <a:r>
              <a:rPr lang="en-US" altLang="zh-CN" sz="2400" i="1">
                <a:solidFill>
                  <a:srgbClr val="CC0000"/>
                </a:solidFill>
              </a:rPr>
              <a:t> &gt; R</a:t>
            </a:r>
            <a:r>
              <a:rPr lang="en-US" altLang="zh-CN" sz="2400" i="1" baseline="-25000">
                <a:solidFill>
                  <a:srgbClr val="CC0000"/>
                </a:solidFill>
              </a:rPr>
              <a:t>c</a:t>
            </a:r>
            <a:r>
              <a:rPr lang="en-US" altLang="zh-CN" sz="2400" i="1">
                <a:solidFill>
                  <a:srgbClr val="FF3300"/>
                </a:solidFill>
              </a:rPr>
              <a:t>  </a:t>
            </a:r>
            <a:r>
              <a:rPr lang="en-US" altLang="zh-CN" sz="2400"/>
              <a:t>What is average end-end throughput?</a:t>
            </a:r>
            <a:endParaRPr lang="en-US" altLang="zh-CN" sz="2400"/>
          </a:p>
        </p:txBody>
      </p:sp>
      <p:grpSp>
        <p:nvGrpSpPr>
          <p:cNvPr id="13" name="Group 209"/>
          <p:cNvGrpSpPr/>
          <p:nvPr/>
        </p:nvGrpSpPr>
        <p:grpSpPr>
          <a:xfrm>
            <a:off x="295275" y="5167313"/>
            <a:ext cx="8577263" cy="1211262"/>
            <a:chOff x="186" y="3255"/>
            <a:chExt cx="5403" cy="763"/>
          </a:xfrm>
        </p:grpSpPr>
        <p:sp>
          <p:nvSpPr>
            <p:cNvPr id="115800" name="Rectangle 102"/>
            <p:cNvSpPr/>
            <p:nvPr/>
          </p:nvSpPr>
          <p:spPr>
            <a:xfrm>
              <a:off x="186" y="3378"/>
              <a:ext cx="5403" cy="640"/>
            </a:xfrm>
            <a:prstGeom prst="rect">
              <a:avLst/>
            </a:prstGeom>
            <a:solidFill>
              <a:schemeClr val="bg1"/>
            </a:solidFill>
            <a:ln w="2857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p>
          </p:txBody>
        </p:sp>
        <p:sp>
          <p:nvSpPr>
            <p:cNvPr id="115801" name="Text Box 101"/>
            <p:cNvSpPr txBox="1"/>
            <p:nvPr/>
          </p:nvSpPr>
          <p:spPr>
            <a:xfrm>
              <a:off x="231" y="3549"/>
              <a:ext cx="5342" cy="32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a:sym typeface="+mn-ea"/>
                </a:rPr>
                <a:t>限制端到端吞吐量的链路</a:t>
              </a:r>
              <a:endParaRPr lang="en-US" altLang="zh-CN">
                <a:sym typeface="+mn-ea"/>
              </a:endParaRPr>
            </a:p>
          </p:txBody>
        </p:sp>
        <p:sp>
          <p:nvSpPr>
            <p:cNvPr id="115802" name="Text Box 104"/>
            <p:cNvSpPr txBox="1"/>
            <p:nvPr/>
          </p:nvSpPr>
          <p:spPr>
            <a:xfrm>
              <a:off x="466" y="3255"/>
              <a:ext cx="1403" cy="329"/>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zh-CN" altLang="en-US" i="1">
                  <a:solidFill>
                    <a:srgbClr val="CC0000"/>
                  </a:solidFill>
                  <a:ea typeface="宋体" pitchFamily="2" charset="-122"/>
                </a:rPr>
                <a:t>瓶颈链路</a:t>
              </a:r>
              <a:endParaRPr lang="en-US" altLang="zh-CN" i="1">
                <a:solidFill>
                  <a:srgbClr val="CC0000"/>
                </a:solidFill>
              </a:endParaRPr>
            </a:p>
          </p:txBody>
        </p:sp>
      </p:grpSp>
      <p:sp>
        <p:nvSpPr>
          <p:cNvPr id="115726" name="AutoShape 51"/>
          <p:cNvSpPr/>
          <p:nvPr/>
        </p:nvSpPr>
        <p:spPr>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27" name="Group 132"/>
          <p:cNvGrpSpPr/>
          <p:nvPr/>
        </p:nvGrpSpPr>
        <p:grpSpPr>
          <a:xfrm flipH="1">
            <a:off x="8232775" y="2420938"/>
            <a:ext cx="871538" cy="885825"/>
            <a:chOff x="-44" y="1473"/>
            <a:chExt cx="981" cy="1105"/>
          </a:xfrm>
        </p:grpSpPr>
        <p:pic>
          <p:nvPicPr>
            <p:cNvPr id="115798" name="Picture 133"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5799" name="Freeform 134"/>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15728" name="AutoShape 327"/>
          <p:cNvSpPr/>
          <p:nvPr/>
        </p:nvSpPr>
        <p:spPr>
          <a:xfrm>
            <a:off x="1168400" y="2117725"/>
            <a:ext cx="407988" cy="431800"/>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5" name="Group 206"/>
          <p:cNvGrpSpPr/>
          <p:nvPr/>
        </p:nvGrpSpPr>
        <p:grpSpPr>
          <a:xfrm>
            <a:off x="1230313" y="3927475"/>
            <a:ext cx="7935912" cy="1166813"/>
            <a:chOff x="775" y="2474"/>
            <a:chExt cx="4999" cy="735"/>
          </a:xfrm>
        </p:grpSpPr>
        <p:grpSp>
          <p:nvGrpSpPr>
            <p:cNvPr id="115731" name="Group 173"/>
            <p:cNvGrpSpPr/>
            <p:nvPr/>
          </p:nvGrpSpPr>
          <p:grpSpPr>
            <a:xfrm>
              <a:off x="1056" y="2589"/>
              <a:ext cx="222" cy="552"/>
              <a:chOff x="4140" y="429"/>
              <a:chExt cx="1425" cy="2396"/>
            </a:xfrm>
          </p:grpSpPr>
          <p:sp>
            <p:nvSpPr>
              <p:cNvPr id="115766" name="Freeform 174"/>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5767" name="Rectangle 175"/>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68" name="Freeform 176"/>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5769" name="Freeform 177"/>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770" name="Rectangle 178"/>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71" name="Group 179"/>
              <p:cNvGrpSpPr/>
              <p:nvPr/>
            </p:nvGrpSpPr>
            <p:grpSpPr>
              <a:xfrm>
                <a:off x="4749" y="668"/>
                <a:ext cx="581" cy="145"/>
                <a:chOff x="614" y="2568"/>
                <a:chExt cx="725" cy="139"/>
              </a:xfrm>
            </p:grpSpPr>
            <p:sp>
              <p:nvSpPr>
                <p:cNvPr id="115796" name="AutoShape 180"/>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97" name="AutoShape 181"/>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72" name="Rectangle 182"/>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73" name="Group 183"/>
              <p:cNvGrpSpPr/>
              <p:nvPr/>
            </p:nvGrpSpPr>
            <p:grpSpPr>
              <a:xfrm>
                <a:off x="4747" y="994"/>
                <a:ext cx="581" cy="134"/>
                <a:chOff x="614" y="2568"/>
                <a:chExt cx="725" cy="139"/>
              </a:xfrm>
            </p:grpSpPr>
            <p:sp>
              <p:nvSpPr>
                <p:cNvPr id="115794" name="AutoShape 184"/>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95" name="AutoShape 185"/>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74" name="Rectangle 186"/>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75" name="Rectangle 187"/>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76" name="Group 188"/>
              <p:cNvGrpSpPr/>
              <p:nvPr/>
            </p:nvGrpSpPr>
            <p:grpSpPr>
              <a:xfrm>
                <a:off x="4735" y="1627"/>
                <a:ext cx="582" cy="151"/>
                <a:chOff x="614" y="2568"/>
                <a:chExt cx="725" cy="139"/>
              </a:xfrm>
            </p:grpSpPr>
            <p:sp>
              <p:nvSpPr>
                <p:cNvPr id="115792" name="AutoShape 189"/>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93" name="AutoShape 190"/>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77" name="Freeform 191"/>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5778" name="Group 192"/>
              <p:cNvGrpSpPr/>
              <p:nvPr/>
            </p:nvGrpSpPr>
            <p:grpSpPr>
              <a:xfrm>
                <a:off x="4739" y="1327"/>
                <a:ext cx="582" cy="139"/>
                <a:chOff x="614" y="2568"/>
                <a:chExt cx="725" cy="139"/>
              </a:xfrm>
            </p:grpSpPr>
            <p:sp>
              <p:nvSpPr>
                <p:cNvPr id="115790" name="AutoShape 193"/>
                <p:cNvSpPr/>
                <p:nvPr/>
              </p:nvSpPr>
              <p:spPr>
                <a:xfrm>
                  <a:off x="611" y="2568"/>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91" name="AutoShape 194"/>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79" name="Rectangle 195"/>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0" name="Freeform 196"/>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781" name="Freeform 197"/>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5782" name="Oval 198"/>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3" name="Freeform 199"/>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5784" name="AutoShape 200"/>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5" name="AutoShape 201"/>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6" name="Oval 202"/>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7" name="Oval 203"/>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5788" name="Oval 204"/>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89" name="Rectangle 205"/>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32" name="Line 57"/>
            <p:cNvSpPr/>
            <p:nvPr/>
          </p:nvSpPr>
          <p:spPr>
            <a:xfrm>
              <a:off x="1354" y="2913"/>
              <a:ext cx="3661" cy="0"/>
            </a:xfrm>
            <a:prstGeom prst="line">
              <a:avLst/>
            </a:prstGeom>
            <a:ln w="9525" cap="flat" cmpd="sng">
              <a:solidFill>
                <a:schemeClr val="tx1"/>
              </a:solidFill>
              <a:prstDash val="solid"/>
              <a:headEnd type="none" w="med" len="med"/>
              <a:tailEnd type="none" w="med" len="med"/>
            </a:ln>
          </p:spPr>
        </p:sp>
        <p:grpSp>
          <p:nvGrpSpPr>
            <p:cNvPr id="115733" name="Group 58"/>
            <p:cNvGrpSpPr/>
            <p:nvPr/>
          </p:nvGrpSpPr>
          <p:grpSpPr>
            <a:xfrm>
              <a:off x="2725" y="2845"/>
              <a:ext cx="612" cy="178"/>
              <a:chOff x="3600" y="219"/>
              <a:chExt cx="360" cy="175"/>
            </a:xfrm>
          </p:grpSpPr>
          <p:sp>
            <p:nvSpPr>
              <p:cNvPr id="115753" name="Oval 5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54" name="Line 6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15755" name="Line 6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5756" name="Rectangle 62"/>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Arial" panose="020B0604020202090204" pitchFamily="34" charset="0"/>
                </a:endParaRPr>
              </a:p>
            </p:txBody>
          </p:sp>
          <p:sp>
            <p:nvSpPr>
              <p:cNvPr id="115757" name="Oval 6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58" name="Group 64"/>
              <p:cNvGrpSpPr/>
              <p:nvPr/>
            </p:nvGrpSpPr>
            <p:grpSpPr>
              <a:xfrm>
                <a:off x="3686" y="244"/>
                <a:ext cx="177" cy="66"/>
                <a:chOff x="2848" y="848"/>
                <a:chExt cx="140" cy="98"/>
              </a:xfrm>
            </p:grpSpPr>
            <p:sp>
              <p:nvSpPr>
                <p:cNvPr id="115763" name="Line 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5764" name="Line 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5765" name="Line 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5759" name="Group 68"/>
              <p:cNvGrpSpPr/>
              <p:nvPr/>
            </p:nvGrpSpPr>
            <p:grpSpPr>
              <a:xfrm flipV="1">
                <a:off x="3686" y="243"/>
                <a:ext cx="177" cy="66"/>
                <a:chOff x="2848" y="848"/>
                <a:chExt cx="140" cy="98"/>
              </a:xfrm>
            </p:grpSpPr>
            <p:sp>
              <p:nvSpPr>
                <p:cNvPr id="115760" name="Line 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15761" name="Line 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15762" name="Line 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15734" name="AutoShape 90"/>
            <p:cNvSpPr/>
            <p:nvPr/>
          </p:nvSpPr>
          <p:spPr>
            <a:xfrm>
              <a:off x="4741" y="2812"/>
              <a:ext cx="515" cy="239"/>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5735" name="Group 92"/>
            <p:cNvGrpSpPr/>
            <p:nvPr/>
          </p:nvGrpSpPr>
          <p:grpSpPr>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5751" name="Oval 95"/>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grpSp>
        <p:sp>
          <p:nvSpPr>
            <p:cNvPr id="115736" name="Text Box 97"/>
            <p:cNvSpPr txBox="1"/>
            <p:nvPr/>
          </p:nvSpPr>
          <p:spPr>
            <a:xfrm>
              <a:off x="1313" y="2781"/>
              <a:ext cx="1419" cy="2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s</a:t>
              </a:r>
              <a:r>
                <a:rPr lang="en-US" altLang="zh-CN" sz="2000" baseline="-25000">
                  <a:latin typeface="Arial" panose="020B0604020202090204" pitchFamily="34" charset="0"/>
                </a:rPr>
                <a:t> </a:t>
              </a:r>
              <a:r>
                <a:rPr lang="en-US" altLang="zh-CN" sz="2000">
                  <a:latin typeface="Arial" panose="020B0604020202090204" pitchFamily="34" charset="0"/>
                </a:rPr>
                <a:t>bits/sec</a:t>
              </a:r>
              <a:endParaRPr lang="en-US" altLang="zh-CN" sz="2000">
                <a:latin typeface="Arial" panose="020B0604020202090204" pitchFamily="34" charset="0"/>
              </a:endParaRPr>
            </a:p>
          </p:txBody>
        </p:sp>
        <p:grpSp>
          <p:nvGrpSpPr>
            <p:cNvPr id="115737" name="Group 83"/>
            <p:cNvGrpSpPr/>
            <p:nvPr/>
          </p:nvGrpSpPr>
          <p:grpSpPr>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5747" name="Oval 86"/>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grpSp>
        <p:sp>
          <p:nvSpPr>
            <p:cNvPr id="115738" name="Text Box 88"/>
            <p:cNvSpPr txBox="1"/>
            <p:nvPr/>
          </p:nvSpPr>
          <p:spPr>
            <a:xfrm>
              <a:off x="3475" y="2800"/>
              <a:ext cx="1629" cy="2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  R</a:t>
              </a:r>
              <a:r>
                <a:rPr lang="en-US" altLang="zh-CN" baseline="-25000">
                  <a:latin typeface="Arial" panose="020B0604020202090204" pitchFamily="34" charset="0"/>
                </a:rPr>
                <a:t>c</a:t>
              </a:r>
              <a:r>
                <a:rPr lang="en-US" altLang="zh-CN" sz="2000" baseline="-25000">
                  <a:latin typeface="Arial" panose="020B0604020202090204" pitchFamily="34" charset="0"/>
                </a:rPr>
                <a:t> </a:t>
              </a:r>
              <a:r>
                <a:rPr lang="en-US" altLang="zh-CN" sz="2000">
                  <a:latin typeface="Arial" panose="020B0604020202090204" pitchFamily="34" charset="0"/>
                </a:rPr>
                <a:t>bits/sec</a:t>
              </a:r>
              <a:endParaRPr lang="en-US" altLang="zh-CN" sz="2000">
                <a:latin typeface="Arial" panose="020B0604020202090204" pitchFamily="34" charset="0"/>
              </a:endParaRPr>
            </a:p>
          </p:txBody>
        </p:sp>
        <p:sp>
          <p:nvSpPr>
            <p:cNvPr id="115739" name="AutoShape 98"/>
            <p:cNvSpPr/>
            <p:nvPr/>
          </p:nvSpPr>
          <p:spPr>
            <a:xfrm>
              <a:off x="2668" y="2808"/>
              <a:ext cx="860" cy="24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5740" name="AutoShape 89"/>
            <p:cNvSpPr/>
            <p:nvPr/>
          </p:nvSpPr>
          <p:spPr>
            <a:xfrm flipV="1">
              <a:off x="814" y="2682"/>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p>
              <a:endParaRPr lang="zh-CN" altLang="en-US"/>
            </a:p>
          </p:txBody>
        </p:sp>
        <p:grpSp>
          <p:nvGrpSpPr>
            <p:cNvPr id="115741" name="Group 135"/>
            <p:cNvGrpSpPr/>
            <p:nvPr/>
          </p:nvGrpSpPr>
          <p:grpSpPr>
            <a:xfrm flipH="1">
              <a:off x="5225" y="2651"/>
              <a:ext cx="549" cy="558"/>
              <a:chOff x="-44" y="1473"/>
              <a:chExt cx="981" cy="1105"/>
            </a:xfrm>
          </p:grpSpPr>
          <p:pic>
            <p:nvPicPr>
              <p:cNvPr id="115743" name="Picture 136"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5744" name="Freeform 137"/>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15742" name="AutoShape 327"/>
            <p:cNvSpPr/>
            <p:nvPr/>
          </p:nvSpPr>
          <p:spPr>
            <a:xfrm>
              <a:off x="775" y="2474"/>
              <a:ext cx="257" cy="272"/>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5730"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charRg st="0" end="4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16738" name="Rectangle 2"/>
          <p:cNvSpPr>
            <a:spLocks noGrp="1"/>
          </p:cNvSpPr>
          <p:nvPr>
            <p:ph type="title" idx="4294967295"/>
          </p:nvPr>
        </p:nvSpPr>
        <p:spPr>
          <a:xfrm>
            <a:off x="276225" y="125413"/>
            <a:ext cx="7772400" cy="903287"/>
          </a:xfrm>
        </p:spPr>
        <p:txBody>
          <a:bodyPr vert="horz" wrap="square" lIns="91440" tIns="45720" rIns="91440" bIns="45720" anchor="ctr" anchorCtr="0"/>
          <a:p>
            <a:pPr eaLnBrk="1" hangingPunct="1"/>
            <a:r>
              <a:rPr lang="zh-CN" altLang="en-US" sz="4000"/>
              <a:t>吞吐量</a:t>
            </a:r>
            <a:endParaRPr lang="zh-CN" altLang="en-US" sz="4000"/>
          </a:p>
        </p:txBody>
      </p:sp>
      <p:sp>
        <p:nvSpPr>
          <p:cNvPr id="116740" name="Freeform 296"/>
          <p:cNvSpPr/>
          <p:nvPr/>
        </p:nvSpPr>
        <p:spPr>
          <a:xfrm>
            <a:off x="4883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p>
            <a:endParaRPr lang="zh-CN" altLang="en-US"/>
          </a:p>
        </p:txBody>
      </p:sp>
      <p:sp>
        <p:nvSpPr>
          <p:cNvPr id="116741" name="Text Box 35"/>
          <p:cNvSpPr txBox="1"/>
          <p:nvPr/>
        </p:nvSpPr>
        <p:spPr>
          <a:xfrm>
            <a:off x="4746625" y="2344738"/>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s</a:t>
            </a:r>
            <a:endParaRPr lang="en-US" altLang="zh-CN" sz="2000">
              <a:latin typeface="Arial" panose="020B0604020202090204" pitchFamily="34" charset="0"/>
            </a:endParaRPr>
          </a:p>
        </p:txBody>
      </p:sp>
      <p:sp>
        <p:nvSpPr>
          <p:cNvPr id="257064" name="Oval 40"/>
          <p:cNvSpPr>
            <a:spLocks noChangeArrowheads="1"/>
          </p:cNvSpPr>
          <p:nvPr/>
        </p:nvSpPr>
        <p:spPr bwMode="auto">
          <a:xfrm rot="5400000">
            <a:off x="6611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065" name="Rectangle 41"/>
          <p:cNvSpPr>
            <a:spLocks noChangeArrowheads="1"/>
          </p:cNvSpPr>
          <p:nvPr/>
        </p:nvSpPr>
        <p:spPr bwMode="auto">
          <a:xfrm rot="5400000">
            <a:off x="6144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44" name="Oval 42"/>
          <p:cNvSpPr/>
          <p:nvPr/>
        </p:nvSpPr>
        <p:spPr>
          <a:xfrm rot="5400000">
            <a:off x="6615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48" name="Oval 33"/>
          <p:cNvSpPr/>
          <p:nvPr/>
        </p:nvSpPr>
        <p:spPr>
          <a:xfrm rot="1792560">
            <a:off x="4991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058" name="Rectangle 34"/>
          <p:cNvSpPr>
            <a:spLocks noChangeArrowheads="1"/>
          </p:cNvSpPr>
          <p:nvPr/>
        </p:nvSpPr>
        <p:spPr bwMode="auto">
          <a:xfrm rot="1792560">
            <a:off x="5618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50" name="Line 456"/>
          <p:cNvSpPr/>
          <p:nvPr/>
        </p:nvSpPr>
        <p:spPr>
          <a:xfrm rot="1792560">
            <a:off x="4827588" y="2536825"/>
            <a:ext cx="955675" cy="0"/>
          </a:xfrm>
          <a:prstGeom prst="line">
            <a:avLst/>
          </a:prstGeom>
          <a:ln w="38100" cap="flat" cmpd="sng">
            <a:solidFill>
              <a:srgbClr val="FF3300"/>
            </a:solidFill>
            <a:prstDash val="solid"/>
            <a:headEnd type="none" w="med" len="med"/>
            <a:tailEnd type="none" w="med" len="med"/>
          </a:ln>
        </p:spPr>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494" name="Rectangle 470"/>
          <p:cNvSpPr>
            <a:spLocks noChangeArrowheads="1"/>
          </p:cNvSpPr>
          <p:nvPr/>
        </p:nvSpPr>
        <p:spPr bwMode="auto">
          <a:xfrm rot="2768172">
            <a:off x="5409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53" name="Oval 471"/>
          <p:cNvSpPr/>
          <p:nvPr/>
        </p:nvSpPr>
        <p:spPr>
          <a:xfrm rot="2768172">
            <a:off x="5561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55" name="Line 473"/>
          <p:cNvSpPr/>
          <p:nvPr/>
        </p:nvSpPr>
        <p:spPr>
          <a:xfrm rot="2768172">
            <a:off x="5253038" y="2395538"/>
            <a:ext cx="1196975" cy="0"/>
          </a:xfrm>
          <a:prstGeom prst="line">
            <a:avLst/>
          </a:prstGeom>
          <a:ln w="38100" cap="flat" cmpd="sng">
            <a:solidFill>
              <a:srgbClr val="FF3300"/>
            </a:solidFill>
            <a:prstDash val="solid"/>
            <a:headEnd type="none" w="med" len="med"/>
            <a:tailEnd type="none" w="med" len="med"/>
          </a:ln>
        </p:spPr>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58" name="Oval 478"/>
          <p:cNvSpPr/>
          <p:nvPr/>
        </p:nvSpPr>
        <p:spPr>
          <a:xfrm rot="-1792560" flipH="1">
            <a:off x="5716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503" name="Rectangle 479"/>
          <p:cNvSpPr>
            <a:spLocks noChangeArrowheads="1"/>
          </p:cNvSpPr>
          <p:nvPr/>
        </p:nvSpPr>
        <p:spPr bwMode="auto">
          <a:xfrm rot="19807440" flipH="1">
            <a:off x="5100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60" name="Line 480"/>
          <p:cNvSpPr/>
          <p:nvPr/>
        </p:nvSpPr>
        <p:spPr>
          <a:xfrm rot="-1792560" flipH="1">
            <a:off x="4962525" y="4389438"/>
            <a:ext cx="955675" cy="0"/>
          </a:xfrm>
          <a:prstGeom prst="line">
            <a:avLst/>
          </a:prstGeom>
          <a:ln w="38100" cap="flat" cmpd="sng">
            <a:solidFill>
              <a:srgbClr val="FF3300"/>
            </a:solidFill>
            <a:prstDash val="solid"/>
            <a:headEnd type="none" w="med" len="med"/>
            <a:tailEnd type="triangle" w="med" len="med"/>
          </a:ln>
        </p:spPr>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63" name="Oval 485"/>
          <p:cNvSpPr/>
          <p:nvPr/>
        </p:nvSpPr>
        <p:spPr>
          <a:xfrm rot="-2768172" flipV="1">
            <a:off x="5770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510" name="Rectangle 486"/>
          <p:cNvSpPr>
            <a:spLocks noChangeArrowheads="1"/>
          </p:cNvSpPr>
          <p:nvPr/>
        </p:nvSpPr>
        <p:spPr bwMode="auto">
          <a:xfrm rot="18831828" flipV="1">
            <a:off x="6338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65" name="Line 487"/>
          <p:cNvSpPr/>
          <p:nvPr/>
        </p:nvSpPr>
        <p:spPr>
          <a:xfrm rot="-2768172" flipV="1">
            <a:off x="5461000" y="4711700"/>
            <a:ext cx="1196975" cy="0"/>
          </a:xfrm>
          <a:prstGeom prst="line">
            <a:avLst/>
          </a:prstGeom>
          <a:ln w="38100" cap="flat" cmpd="sng">
            <a:solidFill>
              <a:srgbClr val="FF3300"/>
            </a:solidFill>
            <a:prstDash val="solid"/>
            <a:headEnd type="triangle" w="med" len="med"/>
            <a:tailEnd type="none" w="med" len="med"/>
          </a:ln>
        </p:spPr>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68" name="Oval 502"/>
          <p:cNvSpPr/>
          <p:nvPr/>
        </p:nvSpPr>
        <p:spPr>
          <a:xfrm rot="-1792560" flipH="1">
            <a:off x="7923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527" name="Rectangle 503"/>
          <p:cNvSpPr>
            <a:spLocks noChangeArrowheads="1"/>
          </p:cNvSpPr>
          <p:nvPr/>
        </p:nvSpPr>
        <p:spPr bwMode="auto">
          <a:xfrm rot="19807440" flipH="1">
            <a:off x="7307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70" name="Line 504"/>
          <p:cNvSpPr/>
          <p:nvPr/>
        </p:nvSpPr>
        <p:spPr>
          <a:xfrm rot="-1792560" flipH="1">
            <a:off x="7169150" y="2508250"/>
            <a:ext cx="955675" cy="0"/>
          </a:xfrm>
          <a:prstGeom prst="line">
            <a:avLst/>
          </a:prstGeom>
          <a:ln w="38100" cap="flat" cmpd="sng">
            <a:solidFill>
              <a:srgbClr val="FF3300"/>
            </a:solidFill>
            <a:prstDash val="solid"/>
            <a:headEnd type="none" w="med" len="med"/>
            <a:tailEnd type="none" w="med" len="med"/>
          </a:ln>
        </p:spPr>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73" name="Oval 509"/>
          <p:cNvSpPr/>
          <p:nvPr/>
        </p:nvSpPr>
        <p:spPr>
          <a:xfrm rot="1792560">
            <a:off x="7416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90204" pitchFamily="34" charset="0"/>
              <a:ea typeface="MS PGothic" panose="020B0600070205080204" charset="-128"/>
              <a:cs typeface="MS PGothic" panose="020B0600070205080204" charset="-128"/>
            </a:endParaRPr>
          </a:p>
        </p:txBody>
      </p:sp>
      <p:sp>
        <p:nvSpPr>
          <p:cNvPr id="116775" name="Line 511"/>
          <p:cNvSpPr/>
          <p:nvPr/>
        </p:nvSpPr>
        <p:spPr>
          <a:xfrm rot="1792560">
            <a:off x="7243763" y="4495800"/>
            <a:ext cx="1062037" cy="12700"/>
          </a:xfrm>
          <a:prstGeom prst="line">
            <a:avLst/>
          </a:prstGeom>
          <a:ln w="38100" cap="flat" cmpd="sng">
            <a:solidFill>
              <a:srgbClr val="FF3300"/>
            </a:solidFill>
            <a:prstDash val="solid"/>
            <a:headEnd type="none" w="med" len="med"/>
            <a:tailEnd type="triangle" w="med" len="med"/>
          </a:ln>
        </p:spPr>
      </p:sp>
      <p:sp>
        <p:nvSpPr>
          <p:cNvPr id="116776" name="Text Box 513"/>
          <p:cNvSpPr txBox="1"/>
          <p:nvPr/>
        </p:nvSpPr>
        <p:spPr>
          <a:xfrm>
            <a:off x="5716588" y="1903413"/>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s</a:t>
            </a:r>
            <a:endParaRPr lang="en-US" altLang="zh-CN" sz="2000">
              <a:latin typeface="Arial" panose="020B0604020202090204" pitchFamily="34" charset="0"/>
            </a:endParaRPr>
          </a:p>
        </p:txBody>
      </p:sp>
      <p:sp>
        <p:nvSpPr>
          <p:cNvPr id="116777" name="Text Box 514"/>
          <p:cNvSpPr txBox="1"/>
          <p:nvPr/>
        </p:nvSpPr>
        <p:spPr>
          <a:xfrm>
            <a:off x="7543800" y="2411413"/>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s</a:t>
            </a:r>
            <a:endParaRPr lang="en-US" altLang="zh-CN" sz="2000">
              <a:latin typeface="Arial" panose="020B0604020202090204" pitchFamily="34" charset="0"/>
            </a:endParaRPr>
          </a:p>
        </p:txBody>
      </p:sp>
      <p:sp>
        <p:nvSpPr>
          <p:cNvPr id="116778" name="Freeform 515"/>
          <p:cNvSpPr/>
          <p:nvPr/>
        </p:nvSpPr>
        <p:spPr>
          <a:xfrm>
            <a:off x="5710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alpha val="100000"/>
              </a:srgbClr>
            </a:solidFill>
            <a:prstDash val="solid"/>
            <a:round/>
            <a:headEnd type="none" w="med" len="med"/>
            <a:tailEnd type="none" w="med" len="med"/>
          </a:ln>
        </p:spPr>
        <p:txBody>
          <a:bodyPr/>
          <a:p>
            <a:endParaRPr lang="zh-CN" altLang="en-US"/>
          </a:p>
        </p:txBody>
      </p:sp>
      <p:sp>
        <p:nvSpPr>
          <p:cNvPr id="116779" name="Text Box 516"/>
          <p:cNvSpPr txBox="1"/>
          <p:nvPr/>
        </p:nvSpPr>
        <p:spPr>
          <a:xfrm>
            <a:off x="4724400" y="3960813"/>
            <a:ext cx="674688"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c</a:t>
            </a:r>
            <a:endParaRPr lang="en-US" altLang="zh-CN" sz="2000">
              <a:latin typeface="Arial" panose="020B0604020202090204" pitchFamily="34" charset="0"/>
            </a:endParaRPr>
          </a:p>
        </p:txBody>
      </p:sp>
      <p:sp>
        <p:nvSpPr>
          <p:cNvPr id="116780" name="Freeform 517"/>
          <p:cNvSpPr/>
          <p:nvPr/>
        </p:nvSpPr>
        <p:spPr>
          <a:xfrm>
            <a:off x="6173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alpha val="100000"/>
              </a:srgbClr>
            </a:solidFill>
            <a:prstDash val="solid"/>
            <a:round/>
            <a:headEnd type="none" w="med" len="med"/>
            <a:tailEnd type="none" w="med" len="med"/>
          </a:ln>
        </p:spPr>
        <p:txBody>
          <a:bodyPr/>
          <a:p>
            <a:endParaRPr lang="zh-CN" altLang="en-US"/>
          </a:p>
        </p:txBody>
      </p:sp>
      <p:sp>
        <p:nvSpPr>
          <p:cNvPr id="116781" name="Freeform 518"/>
          <p:cNvSpPr/>
          <p:nvPr/>
        </p:nvSpPr>
        <p:spPr>
          <a:xfrm>
            <a:off x="6757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alpha val="100000"/>
              </a:srgbClr>
            </a:solidFill>
            <a:prstDash val="solid"/>
            <a:round/>
            <a:headEnd type="none" w="med" len="med"/>
            <a:tailEnd type="none" w="med" len="med"/>
          </a:ln>
        </p:spPr>
        <p:txBody>
          <a:bodyPr/>
          <a:p>
            <a:endParaRPr lang="zh-CN" altLang="en-US"/>
          </a:p>
        </p:txBody>
      </p:sp>
      <p:sp>
        <p:nvSpPr>
          <p:cNvPr id="116782" name="Text Box 519"/>
          <p:cNvSpPr txBox="1"/>
          <p:nvPr/>
        </p:nvSpPr>
        <p:spPr>
          <a:xfrm>
            <a:off x="5983288" y="4498975"/>
            <a:ext cx="676275" cy="5191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c</a:t>
            </a:r>
            <a:endParaRPr lang="en-US" altLang="zh-CN" sz="2000">
              <a:latin typeface="Arial" panose="020B0604020202090204" pitchFamily="34" charset="0"/>
            </a:endParaRPr>
          </a:p>
        </p:txBody>
      </p:sp>
      <p:sp>
        <p:nvSpPr>
          <p:cNvPr id="116783" name="Text Box 520"/>
          <p:cNvSpPr txBox="1"/>
          <p:nvPr/>
        </p:nvSpPr>
        <p:spPr>
          <a:xfrm>
            <a:off x="7670800" y="3986213"/>
            <a:ext cx="674688"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r>
              <a:rPr lang="en-US" altLang="zh-CN" baseline="-25000">
                <a:latin typeface="Arial" panose="020B0604020202090204" pitchFamily="34" charset="0"/>
              </a:rPr>
              <a:t>c</a:t>
            </a:r>
            <a:endParaRPr lang="en-US" altLang="zh-CN" sz="2000">
              <a:latin typeface="Arial" panose="020B0604020202090204" pitchFamily="34" charset="0"/>
            </a:endParaRPr>
          </a:p>
        </p:txBody>
      </p:sp>
      <p:sp>
        <p:nvSpPr>
          <p:cNvPr id="116784" name="Text Box 521"/>
          <p:cNvSpPr txBox="1"/>
          <p:nvPr/>
        </p:nvSpPr>
        <p:spPr>
          <a:xfrm>
            <a:off x="6699250" y="3357563"/>
            <a:ext cx="676275" cy="396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000">
                <a:latin typeface="Arial" panose="020B0604020202090204" pitchFamily="34" charset="0"/>
              </a:rPr>
              <a:t>R</a:t>
            </a:r>
            <a:endParaRPr lang="en-US" altLang="zh-CN" sz="2000">
              <a:latin typeface="Arial" panose="020B0604020202090204" pitchFamily="34" charset="0"/>
            </a:endParaRPr>
          </a:p>
        </p:txBody>
      </p:sp>
      <p:sp>
        <p:nvSpPr>
          <p:cNvPr id="116785" name="Rectangle 523"/>
          <p:cNvSpPr>
            <a:spLocks noGrp="1"/>
          </p:cNvSpPr>
          <p:nvPr>
            <p:ph type="body" idx="4294967295"/>
          </p:nvPr>
        </p:nvSpPr>
        <p:spPr>
          <a:xfrm>
            <a:off x="533400" y="1611313"/>
            <a:ext cx="3597275" cy="4114800"/>
          </a:xfrm>
        </p:spPr>
        <p:txBody>
          <a:bodyPr vert="horz" wrap="square" lIns="91440" tIns="45720" rIns="91440" bIns="45720" anchor="t" anchorCtr="0"/>
          <a:p>
            <a:pPr eaLnBrk="1" hangingPunct="1">
              <a:buSzPct val="75000"/>
            </a:pPr>
            <a:r>
              <a:rPr lang="zh-CN" altLang="en-US"/>
              <a:t>每一个端到端连接的吞吐量：</a:t>
            </a:r>
            <a:r>
              <a:rPr lang="en-US" altLang="zh-CN"/>
              <a:t>min(R</a:t>
            </a:r>
            <a:r>
              <a:rPr lang="en-US" altLang="zh-CN" baseline="-25000"/>
              <a:t>c</a:t>
            </a:r>
            <a:r>
              <a:rPr lang="en-US" altLang="zh-CN"/>
              <a:t>,R</a:t>
            </a:r>
            <a:r>
              <a:rPr lang="en-US" altLang="zh-CN" baseline="-25000"/>
              <a:t>s</a:t>
            </a:r>
            <a:r>
              <a:rPr lang="en-US" altLang="zh-CN"/>
              <a:t>,R/10)</a:t>
            </a:r>
            <a:endParaRPr lang="en-US" altLang="zh-CN"/>
          </a:p>
          <a:p>
            <a:pPr eaLnBrk="1" hangingPunct="1">
              <a:buSzPct val="75000"/>
            </a:pPr>
            <a:endParaRPr lang="en-US" altLang="zh-CN"/>
          </a:p>
          <a:p>
            <a:pPr eaLnBrk="1" hangingPunct="1">
              <a:buSzPct val="75000"/>
            </a:pPr>
            <a:r>
              <a:rPr lang="en-US" altLang="zh-CN"/>
              <a:t> R</a:t>
            </a:r>
            <a:r>
              <a:rPr lang="en-US" altLang="zh-CN" baseline="-25000"/>
              <a:t>c</a:t>
            </a:r>
            <a:r>
              <a:rPr lang="en-US" altLang="zh-CN"/>
              <a:t> or R</a:t>
            </a:r>
            <a:r>
              <a:rPr lang="en-US" altLang="zh-CN" baseline="-25000"/>
              <a:t>s</a:t>
            </a:r>
            <a:r>
              <a:rPr lang="en-US" altLang="zh-CN"/>
              <a:t> </a:t>
            </a:r>
            <a:r>
              <a:rPr lang="zh-CN" altLang="en-US"/>
              <a:t>通常是吞吐量的瓶颈</a:t>
            </a:r>
            <a:endParaRPr lang="zh-CN" altLang="en-US"/>
          </a:p>
        </p:txBody>
      </p:sp>
      <p:grpSp>
        <p:nvGrpSpPr>
          <p:cNvPr id="116786" name="Group 81"/>
          <p:cNvGrpSpPr/>
          <p:nvPr/>
        </p:nvGrpSpPr>
        <p:grpSpPr>
          <a:xfrm>
            <a:off x="4576763" y="1784350"/>
            <a:ext cx="352425" cy="660400"/>
            <a:chOff x="4140" y="429"/>
            <a:chExt cx="1425" cy="2396"/>
          </a:xfrm>
        </p:grpSpPr>
        <p:sp>
          <p:nvSpPr>
            <p:cNvPr id="116863" name="Freeform 82"/>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6864" name="Rectangle 83"/>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65" name="Freeform 84"/>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6866" name="Freeform 85"/>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67" name="Rectangle 86"/>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68" name="Group 87"/>
            <p:cNvGrpSpPr/>
            <p:nvPr/>
          </p:nvGrpSpPr>
          <p:grpSpPr>
            <a:xfrm>
              <a:off x="4749" y="668"/>
              <a:ext cx="581" cy="145"/>
              <a:chOff x="614" y="2568"/>
              <a:chExt cx="725" cy="139"/>
            </a:xfrm>
          </p:grpSpPr>
          <p:sp>
            <p:nvSpPr>
              <p:cNvPr id="116893" name="AutoShape 88"/>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94" name="AutoShape 89"/>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69" name="Rectangle 90"/>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70" name="Group 91"/>
            <p:cNvGrpSpPr/>
            <p:nvPr/>
          </p:nvGrpSpPr>
          <p:grpSpPr>
            <a:xfrm>
              <a:off x="4747" y="994"/>
              <a:ext cx="581" cy="134"/>
              <a:chOff x="614" y="2568"/>
              <a:chExt cx="725" cy="139"/>
            </a:xfrm>
          </p:grpSpPr>
          <p:sp>
            <p:nvSpPr>
              <p:cNvPr id="116891" name="AutoShape 92"/>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92" name="AutoShape 93"/>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71" name="Rectangle 94"/>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72" name="Rectangle 95"/>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73" name="Group 96"/>
            <p:cNvGrpSpPr/>
            <p:nvPr/>
          </p:nvGrpSpPr>
          <p:grpSpPr>
            <a:xfrm>
              <a:off x="4735" y="1627"/>
              <a:ext cx="582" cy="151"/>
              <a:chOff x="614" y="2568"/>
              <a:chExt cx="725" cy="139"/>
            </a:xfrm>
          </p:grpSpPr>
          <p:sp>
            <p:nvSpPr>
              <p:cNvPr id="116889" name="AutoShape 97"/>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90" name="AutoShape 98"/>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74" name="Freeform 99"/>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6875" name="Group 100"/>
            <p:cNvGrpSpPr/>
            <p:nvPr/>
          </p:nvGrpSpPr>
          <p:grpSpPr>
            <a:xfrm>
              <a:off x="4739" y="1327"/>
              <a:ext cx="582" cy="139"/>
              <a:chOff x="614" y="2568"/>
              <a:chExt cx="725" cy="139"/>
            </a:xfrm>
          </p:grpSpPr>
          <p:sp>
            <p:nvSpPr>
              <p:cNvPr id="116887" name="AutoShape 101"/>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8" name="AutoShape 102"/>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76" name="Rectangle 103"/>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77" name="Freeform 104"/>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78" name="Freeform 105"/>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79" name="Oval 106"/>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0" name="Freeform 107"/>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6881" name="AutoShape 108"/>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2" name="AutoShape 109"/>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3" name="Oval 110"/>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4" name="Oval 111"/>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6885" name="Oval 112"/>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86" name="Rectangle 113"/>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16787" name="Group 114"/>
          <p:cNvGrpSpPr/>
          <p:nvPr/>
        </p:nvGrpSpPr>
        <p:grpSpPr>
          <a:xfrm>
            <a:off x="5151438" y="1444625"/>
            <a:ext cx="352425" cy="660400"/>
            <a:chOff x="4140" y="429"/>
            <a:chExt cx="1425" cy="2396"/>
          </a:xfrm>
        </p:grpSpPr>
        <p:sp>
          <p:nvSpPr>
            <p:cNvPr id="116831" name="Freeform 115"/>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6832" name="Rectangle 116"/>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33" name="Freeform 117"/>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6834" name="Freeform 118"/>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35" name="Rectangle 119"/>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36" name="Group 120"/>
            <p:cNvGrpSpPr/>
            <p:nvPr/>
          </p:nvGrpSpPr>
          <p:grpSpPr>
            <a:xfrm>
              <a:off x="4749" y="668"/>
              <a:ext cx="581" cy="145"/>
              <a:chOff x="614" y="2568"/>
              <a:chExt cx="725" cy="139"/>
            </a:xfrm>
          </p:grpSpPr>
          <p:sp>
            <p:nvSpPr>
              <p:cNvPr id="116861" name="AutoShape 121"/>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62" name="AutoShape 122"/>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37" name="Rectangle 123"/>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38" name="Group 124"/>
            <p:cNvGrpSpPr/>
            <p:nvPr/>
          </p:nvGrpSpPr>
          <p:grpSpPr>
            <a:xfrm>
              <a:off x="4747" y="994"/>
              <a:ext cx="581" cy="134"/>
              <a:chOff x="614" y="2568"/>
              <a:chExt cx="725" cy="139"/>
            </a:xfrm>
          </p:grpSpPr>
          <p:sp>
            <p:nvSpPr>
              <p:cNvPr id="116859" name="AutoShape 125"/>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60" name="AutoShape 126"/>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39" name="Rectangle 127"/>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40" name="Rectangle 128"/>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41" name="Group 129"/>
            <p:cNvGrpSpPr/>
            <p:nvPr/>
          </p:nvGrpSpPr>
          <p:grpSpPr>
            <a:xfrm>
              <a:off x="4735" y="1627"/>
              <a:ext cx="582" cy="151"/>
              <a:chOff x="614" y="2568"/>
              <a:chExt cx="725" cy="139"/>
            </a:xfrm>
          </p:grpSpPr>
          <p:sp>
            <p:nvSpPr>
              <p:cNvPr id="116857" name="AutoShape 130"/>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8" name="AutoShape 131"/>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42" name="Freeform 132"/>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6843" name="Group 133"/>
            <p:cNvGrpSpPr/>
            <p:nvPr/>
          </p:nvGrpSpPr>
          <p:grpSpPr>
            <a:xfrm>
              <a:off x="4739" y="1327"/>
              <a:ext cx="582" cy="139"/>
              <a:chOff x="614" y="2568"/>
              <a:chExt cx="725" cy="139"/>
            </a:xfrm>
          </p:grpSpPr>
          <p:sp>
            <p:nvSpPr>
              <p:cNvPr id="116855" name="AutoShape 134"/>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6" name="AutoShape 13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44" name="Rectangle 13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45" name="Freeform 137"/>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46" name="Freeform 138"/>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47" name="Oval 139"/>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48" name="Freeform 140"/>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6849" name="AutoShape 141"/>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0" name="AutoShape 142"/>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1" name="Oval 143"/>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2" name="Oval 144"/>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6853" name="Oval 145"/>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54" name="Rectangle 146"/>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16788" name="Group 147"/>
          <p:cNvGrpSpPr/>
          <p:nvPr/>
        </p:nvGrpSpPr>
        <p:grpSpPr>
          <a:xfrm>
            <a:off x="8002588" y="1700213"/>
            <a:ext cx="352425" cy="660400"/>
            <a:chOff x="4140" y="429"/>
            <a:chExt cx="1425" cy="2396"/>
          </a:xfrm>
        </p:grpSpPr>
        <p:sp>
          <p:nvSpPr>
            <p:cNvPr id="116799" name="Freeform 148"/>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16800" name="Rectangle 149"/>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01" name="Freeform 150"/>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16802" name="Freeform 151"/>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03" name="Rectangle 152"/>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04" name="Group 153"/>
            <p:cNvGrpSpPr/>
            <p:nvPr/>
          </p:nvGrpSpPr>
          <p:grpSpPr>
            <a:xfrm>
              <a:off x="4749" y="668"/>
              <a:ext cx="581" cy="145"/>
              <a:chOff x="614" y="2568"/>
              <a:chExt cx="725" cy="139"/>
            </a:xfrm>
          </p:grpSpPr>
          <p:sp>
            <p:nvSpPr>
              <p:cNvPr id="116829" name="AutoShape 154"/>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30" name="AutoShape 155"/>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05" name="Rectangle 156"/>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06" name="Group 157"/>
            <p:cNvGrpSpPr/>
            <p:nvPr/>
          </p:nvGrpSpPr>
          <p:grpSpPr>
            <a:xfrm>
              <a:off x="4747" y="994"/>
              <a:ext cx="581" cy="134"/>
              <a:chOff x="614" y="2568"/>
              <a:chExt cx="725" cy="139"/>
            </a:xfrm>
          </p:grpSpPr>
          <p:sp>
            <p:nvSpPr>
              <p:cNvPr id="116827" name="AutoShape 158"/>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28" name="AutoShape 159"/>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07" name="Rectangle 160"/>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08" name="Rectangle 161"/>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16809" name="Group 162"/>
            <p:cNvGrpSpPr/>
            <p:nvPr/>
          </p:nvGrpSpPr>
          <p:grpSpPr>
            <a:xfrm>
              <a:off x="4735" y="1627"/>
              <a:ext cx="582" cy="151"/>
              <a:chOff x="614" y="2568"/>
              <a:chExt cx="725" cy="139"/>
            </a:xfrm>
          </p:grpSpPr>
          <p:sp>
            <p:nvSpPr>
              <p:cNvPr id="116825" name="AutoShape 163"/>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26" name="AutoShape 164"/>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10" name="Freeform 165"/>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16811" name="Group 166"/>
            <p:cNvGrpSpPr/>
            <p:nvPr/>
          </p:nvGrpSpPr>
          <p:grpSpPr>
            <a:xfrm>
              <a:off x="4739" y="1327"/>
              <a:ext cx="582" cy="139"/>
              <a:chOff x="614" y="2568"/>
              <a:chExt cx="725" cy="139"/>
            </a:xfrm>
          </p:grpSpPr>
          <p:sp>
            <p:nvSpPr>
              <p:cNvPr id="116823" name="AutoShape 167"/>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24" name="AutoShape 168"/>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16812" name="Rectangle 169"/>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13" name="Freeform 170"/>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14" name="Freeform 171"/>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16815" name="Oval 172"/>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16" name="Freeform 173"/>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16817" name="AutoShape 174"/>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18" name="AutoShape 175"/>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19" name="Oval 176"/>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20" name="Oval 177"/>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16821" name="Oval 178"/>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16822" name="Rectangle 179"/>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16789" name="Group 180"/>
          <p:cNvGrpSpPr/>
          <p:nvPr/>
        </p:nvGrpSpPr>
        <p:grpSpPr>
          <a:xfrm flipH="1">
            <a:off x="8151813" y="4489450"/>
            <a:ext cx="803275" cy="771525"/>
            <a:chOff x="-44" y="1473"/>
            <a:chExt cx="981" cy="1105"/>
          </a:xfrm>
        </p:grpSpPr>
        <p:pic>
          <p:nvPicPr>
            <p:cNvPr id="116797" name="Picture 181"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6798" name="Freeform 18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16790" name="Group 183"/>
          <p:cNvGrpSpPr/>
          <p:nvPr/>
        </p:nvGrpSpPr>
        <p:grpSpPr>
          <a:xfrm>
            <a:off x="4237038" y="4470400"/>
            <a:ext cx="803275" cy="771525"/>
            <a:chOff x="-44" y="1473"/>
            <a:chExt cx="981" cy="1105"/>
          </a:xfrm>
        </p:grpSpPr>
        <p:pic>
          <p:nvPicPr>
            <p:cNvPr id="116795" name="Picture 18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6796" name="Freeform 185"/>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16791" name="Group 186"/>
          <p:cNvGrpSpPr/>
          <p:nvPr/>
        </p:nvGrpSpPr>
        <p:grpSpPr>
          <a:xfrm>
            <a:off x="4859338" y="4919663"/>
            <a:ext cx="803275" cy="771525"/>
            <a:chOff x="-44" y="1473"/>
            <a:chExt cx="981" cy="1105"/>
          </a:xfrm>
        </p:grpSpPr>
        <p:pic>
          <p:nvPicPr>
            <p:cNvPr id="116793" name="Picture 18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6794" name="Freeform 188"/>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16792"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3"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6"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9"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5" name="矩形 3"/>
          <p:cNvSpPr/>
          <p:nvPr/>
        </p:nvSpPr>
        <p:spPr>
          <a:xfrm>
            <a:off x="0" y="0"/>
            <a:ext cx="9144000" cy="6858000"/>
          </a:xfrm>
          <a:prstGeom prst="rect">
            <a:avLst/>
          </a:prstGeom>
          <a:blipFill rotWithShape="0">
            <a:blip r:embed="rId1"/>
            <a:stretch>
              <a:fillRect/>
            </a:stretch>
          </a:blipFill>
          <a:ln w="9525">
            <a:noFill/>
          </a:ln>
        </p:spPr>
        <p:txBody>
          <a:bodyPr anchor="ctr" anchorCtr="0"/>
          <a:p>
            <a:pPr algn="ct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标题 1"/>
          <p:cNvSpPr>
            <a:spLocks noGrp="1"/>
          </p:cNvSpPr>
          <p:nvPr>
            <p:ph type="title"/>
          </p:nvPr>
        </p:nvSpPr>
        <p:spPr>
          <a:xfrm>
            <a:off x="985838" y="1104900"/>
            <a:ext cx="6161087" cy="727075"/>
          </a:xfrm>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rPr>
              <a:t>上天入地的网络和应用</a:t>
            </a:r>
            <a:endParaRPr lang="zh-CN" altLang="en-US" kern="1200">
              <a:latin typeface="微软雅黑" panose="020B0503020204020204" charset="-122"/>
              <a:ea typeface="微软雅黑" panose="020B0503020204020204" charset="-122"/>
              <a:cs typeface="+mj-cs"/>
            </a:endParaRPr>
          </a:p>
        </p:txBody>
      </p:sp>
      <p:grpSp>
        <p:nvGrpSpPr>
          <p:cNvPr id="166914" name="组合 4"/>
          <p:cNvGrpSpPr/>
          <p:nvPr/>
        </p:nvGrpSpPr>
        <p:grpSpPr>
          <a:xfrm>
            <a:off x="628650" y="1962150"/>
            <a:ext cx="8008938" cy="3798888"/>
            <a:chOff x="846656" y="1379903"/>
            <a:chExt cx="10678734" cy="5065280"/>
          </a:xfrm>
        </p:grpSpPr>
        <p:pic>
          <p:nvPicPr>
            <p:cNvPr id="2050" name="Picture 2" descr="世界最大单体智能码头开港无人码头中国造"/>
            <p:cNvPicPr>
              <a:picLocks noChangeAspect="1" noChangeArrowheads="1"/>
            </p:cNvPicPr>
            <p:nvPr/>
          </p:nvPicPr>
          <p:blipFill>
            <a:blip r:embed="rId1"/>
            <a:srcRect/>
            <a:stretch>
              <a:fillRect/>
            </a:stretch>
          </p:blipFill>
          <p:spPr bwMode="auto">
            <a:xfrm>
              <a:off x="5325644" y="1379903"/>
              <a:ext cx="3624590" cy="1894311"/>
            </a:xfrm>
            <a:prstGeom prst="rect">
              <a:avLst/>
            </a:prstGeom>
            <a:noFill/>
            <a:ln>
              <a:solidFill>
                <a:schemeClr val="bg2">
                  <a:lumMod val="75000"/>
                </a:schemeClr>
              </a:solidFill>
            </a:ln>
          </p:spPr>
        </p:pic>
        <p:sp>
          <p:nvSpPr>
            <p:cNvPr id="166917" name="内容占位符 2"/>
            <p:cNvSpPr txBox="1"/>
            <p:nvPr/>
          </p:nvSpPr>
          <p:spPr>
            <a:xfrm>
              <a:off x="4844031" y="3235940"/>
              <a:ext cx="4587815" cy="569345"/>
            </a:xfrm>
            <a:prstGeom prst="rect">
              <a:avLst/>
            </a:prstGeom>
            <a:noFill/>
            <a:ln w="9525">
              <a:noFill/>
            </a:ln>
          </p:spPr>
          <p:txBody>
            <a:bodyPr lIns="68580" tIns="34290" rIns="68580" bIns="3429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buFont typeface="Wingdings" panose="05000000000000000000" pitchFamily="2" charset="2"/>
                <a:buNone/>
              </a:pPr>
              <a:r>
                <a:rPr lang="zh-CN" altLang="en-US" sz="1800">
                  <a:solidFill>
                    <a:srgbClr val="000000"/>
                  </a:solidFill>
                  <a:cs typeface="Arial" panose="020B0604020202090204" pitchFamily="34" charset="0"/>
                </a:rPr>
                <a:t>无人码头的远程操控</a:t>
              </a:r>
              <a:endParaRPr lang="zh-CN" altLang="en-US" sz="1800">
                <a:solidFill>
                  <a:srgbClr val="000000"/>
                </a:solidFill>
                <a:ea typeface="Arial" panose="020B0604020202090204" pitchFamily="34" charset="0"/>
              </a:endParaRPr>
            </a:p>
          </p:txBody>
        </p:sp>
        <p:pic>
          <p:nvPicPr>
            <p:cNvPr id="10" name="图片 9"/>
            <p:cNvPicPr>
              <a:picLocks noChangeAspect="1"/>
            </p:cNvPicPr>
            <p:nvPr/>
          </p:nvPicPr>
          <p:blipFill rotWithShape="1">
            <a:blip r:embed="rId2" cstate="print"/>
            <a:srcRect/>
            <a:stretch>
              <a:fillRect/>
            </a:stretch>
          </p:blipFill>
          <p:spPr>
            <a:xfrm>
              <a:off x="895228" y="1379903"/>
              <a:ext cx="4160882" cy="1894311"/>
            </a:xfrm>
            <a:prstGeom prst="rect">
              <a:avLst/>
            </a:prstGeom>
            <a:ln>
              <a:solidFill>
                <a:schemeClr val="bg2">
                  <a:lumMod val="75000"/>
                </a:schemeClr>
              </a:solidFill>
            </a:ln>
          </p:spPr>
        </p:pic>
        <p:sp>
          <p:nvSpPr>
            <p:cNvPr id="11" name="内容占位符 2"/>
            <p:cNvSpPr txBox="1"/>
            <p:nvPr/>
          </p:nvSpPr>
          <p:spPr>
            <a:xfrm>
              <a:off x="846656" y="3274214"/>
              <a:ext cx="4258026" cy="420964"/>
            </a:xfrm>
            <a:prstGeom prst="rect">
              <a:avLst/>
            </a:prstGeom>
          </p:spPr>
          <p:txBody>
            <a:bodyPr vert="horz" lIns="68580" tIns="34290" rIns="68580" bIns="34290" rtlCol="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lnSpc>
                  <a:spcPct val="90000"/>
                </a:lnSpc>
                <a:buFont typeface="Wingdings" panose="05000000000000000000" pitchFamily="2" charset="2"/>
                <a:buNone/>
              </a:pPr>
              <a:r>
                <a:rPr lang="zh-CN" altLang="en-US" sz="1800">
                  <a:solidFill>
                    <a:srgbClr val="000000"/>
                  </a:solidFill>
                  <a:cs typeface="Arial" panose="020B0604020202090204" pitchFamily="34" charset="0"/>
                </a:rPr>
                <a:t>远程医疗</a:t>
              </a:r>
              <a:endParaRPr lang="zh-CN" altLang="en-US" sz="1800">
                <a:solidFill>
                  <a:srgbClr val="000000"/>
                </a:solidFill>
                <a:ea typeface="Arial" panose="020B0604020202090204" pitchFamily="34" charset="0"/>
              </a:endParaRPr>
            </a:p>
          </p:txBody>
        </p:sp>
        <p:pic>
          <p:nvPicPr>
            <p:cNvPr id="13" name="图片 12"/>
            <p:cNvPicPr>
              <a:picLocks noChangeAspect="1"/>
            </p:cNvPicPr>
            <p:nvPr/>
          </p:nvPicPr>
          <p:blipFill rotWithShape="1">
            <a:blip r:embed="rId3" cstate="print"/>
            <a:srcRect/>
            <a:stretch>
              <a:fillRect/>
            </a:stretch>
          </p:blipFill>
          <p:spPr>
            <a:xfrm>
              <a:off x="9275200" y="3769062"/>
              <a:ext cx="2154729" cy="1890388"/>
            </a:xfrm>
            <a:prstGeom prst="rect">
              <a:avLst/>
            </a:prstGeom>
            <a:noFill/>
            <a:ln>
              <a:solidFill>
                <a:schemeClr val="bg2">
                  <a:lumMod val="75000"/>
                </a:schemeClr>
              </a:solidFill>
            </a:ln>
          </p:spPr>
        </p:pic>
        <p:pic>
          <p:nvPicPr>
            <p:cNvPr id="1026" name="Picture 2"/>
            <p:cNvPicPr>
              <a:picLocks noChangeAspect="1" noChangeArrowheads="1"/>
            </p:cNvPicPr>
            <p:nvPr/>
          </p:nvPicPr>
          <p:blipFill rotWithShape="1">
            <a:blip r:embed="rId4" cstate="print"/>
            <a:srcRect/>
            <a:stretch>
              <a:fillRect/>
            </a:stretch>
          </p:blipFill>
          <p:spPr bwMode="auto">
            <a:xfrm>
              <a:off x="895228" y="3802092"/>
              <a:ext cx="4160882" cy="1894311"/>
            </a:xfrm>
            <a:prstGeom prst="rect">
              <a:avLst/>
            </a:prstGeom>
            <a:noFill/>
            <a:ln>
              <a:solidFill>
                <a:schemeClr val="bg2">
                  <a:lumMod val="75000"/>
                </a:schemeClr>
              </a:solidFill>
            </a:ln>
          </p:spPr>
        </p:pic>
        <p:sp>
          <p:nvSpPr>
            <p:cNvPr id="166922" name="内容占位符 2"/>
            <p:cNvSpPr txBox="1"/>
            <p:nvPr/>
          </p:nvSpPr>
          <p:spPr>
            <a:xfrm>
              <a:off x="893922" y="5717906"/>
              <a:ext cx="4164174" cy="569344"/>
            </a:xfrm>
            <a:prstGeom prst="rect">
              <a:avLst/>
            </a:prstGeom>
            <a:noFill/>
            <a:ln w="9525">
              <a:noFill/>
            </a:ln>
          </p:spPr>
          <p:txBody>
            <a:bodyPr lIns="68580" tIns="34290" rIns="68580" bIns="3429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buFont typeface="Wingdings" panose="05000000000000000000" pitchFamily="2" charset="2"/>
                <a:buNone/>
              </a:pPr>
              <a:r>
                <a:rPr lang="zh-CN" altLang="en-US" sz="1800">
                  <a:solidFill>
                    <a:srgbClr val="000000"/>
                  </a:solidFill>
                  <a:cs typeface="Arial" panose="020B0604020202090204" pitchFamily="34" charset="0"/>
                </a:rPr>
                <a:t>矿井下网络监控与通信</a:t>
              </a:r>
              <a:endParaRPr lang="zh-CN" altLang="en-US" sz="1800">
                <a:solidFill>
                  <a:srgbClr val="000000"/>
                </a:solidFill>
                <a:ea typeface="Arial" panose="020B0604020202090204" pitchFamily="34" charset="0"/>
              </a:endParaRPr>
            </a:p>
          </p:txBody>
        </p:sp>
        <p:sp>
          <p:nvSpPr>
            <p:cNvPr id="17" name="内容占位符 2"/>
            <p:cNvSpPr txBox="1"/>
            <p:nvPr/>
          </p:nvSpPr>
          <p:spPr>
            <a:xfrm>
              <a:off x="9359320" y="5739546"/>
              <a:ext cx="2166070" cy="705637"/>
            </a:xfrm>
            <a:prstGeom prst="rect">
              <a:avLst/>
            </a:prstGeom>
          </p:spPr>
          <p:txBody>
            <a:bodyPr vert="horz" lIns="68580" tIns="34290" rIns="68580" bIns="34290" rtlCol="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buFont typeface="Wingdings" panose="05000000000000000000" pitchFamily="2" charset="2"/>
                <a:buNone/>
              </a:pPr>
              <a:r>
                <a:rPr lang="zh-CN" altLang="en-US" sz="1500">
                  <a:solidFill>
                    <a:srgbClr val="000000"/>
                  </a:solidFill>
                  <a:cs typeface="Arial" panose="020B0604020202090204" pitchFamily="34" charset="0"/>
                </a:rPr>
                <a:t>大文件分享的</a:t>
              </a:r>
              <a:br>
                <a:rPr lang="en-US" altLang="zh-CN" sz="1500">
                  <a:solidFill>
                    <a:srgbClr val="000000"/>
                  </a:solidFill>
                  <a:cs typeface="Arial" panose="020B0604020202090204" pitchFamily="34" charset="0"/>
                </a:rPr>
              </a:br>
              <a:r>
                <a:rPr lang="zh-CN" altLang="en-US" sz="1500">
                  <a:solidFill>
                    <a:srgbClr val="000000"/>
                  </a:solidFill>
                  <a:cs typeface="Arial" panose="020B0604020202090204" pitchFamily="34" charset="0"/>
                </a:rPr>
                <a:t>奶牛快传</a:t>
              </a:r>
              <a:endParaRPr lang="en-US" altLang="zh-CN" sz="1500">
                <a:solidFill>
                  <a:srgbClr val="000000"/>
                </a:solidFill>
                <a:ea typeface="Arial" panose="020B0604020202090204" pitchFamily="34" charset="0"/>
              </a:endParaRPr>
            </a:p>
          </p:txBody>
        </p:sp>
        <p:pic>
          <p:nvPicPr>
            <p:cNvPr id="1028" name="Picture 4"/>
            <p:cNvPicPr>
              <a:picLocks noChangeAspect="1" noChangeArrowheads="1"/>
            </p:cNvPicPr>
            <p:nvPr/>
          </p:nvPicPr>
          <p:blipFill>
            <a:blip r:embed="rId5"/>
            <a:srcRect/>
            <a:stretch>
              <a:fillRect/>
            </a:stretch>
          </p:blipFill>
          <p:spPr bwMode="auto">
            <a:xfrm>
              <a:off x="5325644" y="3806014"/>
              <a:ext cx="3624590" cy="1890389"/>
            </a:xfrm>
            <a:prstGeom prst="rect">
              <a:avLst/>
            </a:prstGeom>
            <a:noFill/>
            <a:ln>
              <a:solidFill>
                <a:schemeClr val="bg2">
                  <a:lumMod val="75000"/>
                </a:schemeClr>
              </a:solidFill>
            </a:ln>
          </p:spPr>
        </p:pic>
        <p:sp>
          <p:nvSpPr>
            <p:cNvPr id="166925" name="内容占位符 2"/>
            <p:cNvSpPr txBox="1"/>
            <p:nvPr/>
          </p:nvSpPr>
          <p:spPr>
            <a:xfrm>
              <a:off x="4940505" y="5706909"/>
              <a:ext cx="4587815" cy="569345"/>
            </a:xfrm>
            <a:prstGeom prst="rect">
              <a:avLst/>
            </a:prstGeom>
            <a:noFill/>
            <a:ln w="9525">
              <a:noFill/>
            </a:ln>
          </p:spPr>
          <p:txBody>
            <a:bodyPr lIns="68580" tIns="34290" rIns="68580" bIns="3429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buFont typeface="Wingdings" panose="05000000000000000000" pitchFamily="2" charset="2"/>
                <a:buNone/>
              </a:pPr>
              <a:r>
                <a:rPr lang="zh-CN" altLang="en-US" sz="1800">
                  <a:solidFill>
                    <a:srgbClr val="000000"/>
                  </a:solidFill>
                  <a:cs typeface="Arial" panose="020B0604020202090204" pitchFamily="34" charset="0"/>
                </a:rPr>
                <a:t>马斯克的星链计划</a:t>
              </a:r>
              <a:r>
                <a:rPr lang="en-US" altLang="zh-CN" sz="1800">
                  <a:solidFill>
                    <a:srgbClr val="000000"/>
                  </a:solidFill>
                  <a:cs typeface="Arial" panose="020B0604020202090204" pitchFamily="34" charset="0"/>
                </a:rPr>
                <a:t>StarLink</a:t>
              </a:r>
              <a:endParaRPr lang="zh-CN" altLang="en-US" sz="1800">
                <a:solidFill>
                  <a:srgbClr val="000000"/>
                </a:solidFill>
                <a:ea typeface="Arial" panose="020B0604020202090204" pitchFamily="34" charset="0"/>
              </a:endParaRPr>
            </a:p>
          </p:txBody>
        </p:sp>
        <p:pic>
          <p:nvPicPr>
            <p:cNvPr id="3" name="Picture 2"/>
            <p:cNvPicPr>
              <a:picLocks noChangeAspect="1" noChangeArrowheads="1"/>
            </p:cNvPicPr>
            <p:nvPr/>
          </p:nvPicPr>
          <p:blipFill>
            <a:blip r:embed="rId6" cstate="print"/>
            <a:srcRect/>
            <a:stretch>
              <a:fillRect/>
            </a:stretch>
          </p:blipFill>
          <p:spPr bwMode="auto">
            <a:xfrm>
              <a:off x="9269529" y="1379903"/>
              <a:ext cx="2166070" cy="1890388"/>
            </a:xfrm>
            <a:prstGeom prst="rect">
              <a:avLst/>
            </a:prstGeom>
            <a:noFill/>
            <a:ln>
              <a:solidFill>
                <a:schemeClr val="bg2">
                  <a:lumMod val="75000"/>
                </a:schemeClr>
              </a:solidFill>
            </a:ln>
          </p:spPr>
        </p:pic>
        <p:sp>
          <p:nvSpPr>
            <p:cNvPr id="15" name="内容占位符 2"/>
            <p:cNvSpPr txBox="1"/>
            <p:nvPr/>
          </p:nvSpPr>
          <p:spPr>
            <a:xfrm>
              <a:off x="9179738" y="3268001"/>
              <a:ext cx="2345652" cy="420964"/>
            </a:xfrm>
            <a:prstGeom prst="rect">
              <a:avLst/>
            </a:prstGeom>
          </p:spPr>
          <p:txBody>
            <a:bodyPr vert="horz" lIns="68580" tIns="34290" rIns="68580" bIns="34290" rtlCol="0"/>
            <a:lstStyle>
              <a:lvl1pPr marL="171450" indent="-171450" algn="l" defTabSz="685800" rtl="0" eaLnBrk="1" latinLnBrk="0" hangingPunct="1">
                <a:lnSpc>
                  <a:spcPct val="100000"/>
                </a:lnSpc>
                <a:spcBef>
                  <a:spcPts val="450"/>
                </a:spcBef>
                <a:buFont typeface="Arial" panose="020B060402020209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450"/>
                </a:spcBef>
                <a:buFont typeface="Arial" panose="020B060402020209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100000"/>
                </a:lnSpc>
                <a:spcBef>
                  <a:spcPts val="450"/>
                </a:spcBef>
                <a:buFont typeface="Arial" panose="020B060402020209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100000"/>
                </a:lnSpc>
                <a:spcBef>
                  <a:spcPts val="450"/>
                </a:spcBef>
                <a:buFont typeface="Arial" panose="020B0604020202090204" pitchFamily="34" charset="0"/>
                <a:buChar char="•"/>
                <a:defRPr sz="1350" kern="1200">
                  <a:solidFill>
                    <a:schemeClr val="tx1"/>
                  </a:solidFill>
                  <a:latin typeface="微软雅黑" panose="020B0503020204020204" charset="-122"/>
                  <a:ea typeface="微软雅黑" panose="020B0503020204020204" charset="-122"/>
                  <a:cs typeface="+mn-cs"/>
                </a:defRPr>
              </a:lvl5pPr>
            </a:lstStyle>
            <a:p>
              <a:pPr marL="0" lvl="0" indent="0" algn="ctr">
                <a:buFont typeface="Wingdings" panose="05000000000000000000" pitchFamily="2" charset="2"/>
                <a:buNone/>
              </a:pPr>
              <a:r>
                <a:rPr lang="zh-CN" altLang="en-US" sz="1500">
                  <a:solidFill>
                    <a:srgbClr val="000000"/>
                  </a:solidFill>
                  <a:cs typeface="Arial" panose="020B0604020202090204" pitchFamily="34" charset="0"/>
                </a:rPr>
                <a:t>通信大数据行程卡</a:t>
              </a:r>
              <a:endParaRPr lang="en-US" altLang="zh-CN" sz="1300">
                <a:solidFill>
                  <a:srgbClr val="000000"/>
                </a:solidFill>
                <a:ea typeface="Arial" panose="020B0604020202090204" pitchFamily="34" charset="0"/>
              </a:endParaRPr>
            </a:p>
          </p:txBody>
        </p:sp>
      </p:grpSp>
      <p:sp>
        <p:nvSpPr>
          <p:cNvPr id="166915" name="灯片编号占位符 5"/>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2095" y="-27305"/>
            <a:ext cx="8768080" cy="67494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en-US" altLang="zh-CN"/>
            </a:fld>
            <a:endParaRPr lang="en-US" altLang="zh-CN"/>
          </a:p>
        </p:txBody>
      </p:sp>
      <p:sp>
        <p:nvSpPr>
          <p:cNvPr id="403458" name="任意多边形 403457"/>
          <p:cNvSpPr/>
          <p:nvPr/>
        </p:nvSpPr>
        <p:spPr>
          <a:xfrm>
            <a:off x="3817938" y="1447800"/>
            <a:ext cx="4048125" cy="3833813"/>
          </a:xfrm>
          <a:custGeom>
            <a:avLst/>
            <a:gdLst/>
            <a:ahLst/>
            <a:cxnLst/>
            <a:pathLst>
              <a:path w="2550" h="2415">
                <a:moveTo>
                  <a:pt x="592" y="0"/>
                </a:moveTo>
                <a:lnTo>
                  <a:pt x="2544" y="0"/>
                </a:lnTo>
                <a:lnTo>
                  <a:pt x="2550" y="2415"/>
                </a:lnTo>
                <a:lnTo>
                  <a:pt x="0" y="2415"/>
                </a:lnTo>
              </a:path>
            </a:pathLst>
          </a:custGeom>
          <a:noFill/>
          <a:ln w="9525" cap="flat" cmpd="sng">
            <a:solidFill>
              <a:schemeClr val="bg2"/>
            </a:solidFill>
            <a:prstDash val="solid"/>
            <a:headEnd type="none" w="med" len="med"/>
            <a:tailEnd type="none" w="med" len="med"/>
          </a:ln>
        </p:spPr>
        <p:txBody>
          <a:bodyPr/>
          <a:p>
            <a:endParaRPr lang="zh-CN" altLang="en-US"/>
          </a:p>
        </p:txBody>
      </p:sp>
      <p:sp>
        <p:nvSpPr>
          <p:cNvPr id="403459" name="任意多边形 403458"/>
          <p:cNvSpPr/>
          <p:nvPr/>
        </p:nvSpPr>
        <p:spPr>
          <a:xfrm>
            <a:off x="7129463" y="2246313"/>
            <a:ext cx="638175" cy="852487"/>
          </a:xfrm>
          <a:custGeom>
            <a:avLst/>
            <a:gdLst/>
            <a:ahLst/>
            <a:cxnLst/>
            <a:pathLst>
              <a:path w="402" h="537">
                <a:moveTo>
                  <a:pt x="402" y="363"/>
                </a:moveTo>
                <a:lnTo>
                  <a:pt x="28" y="0"/>
                </a:lnTo>
                <a:lnTo>
                  <a:pt x="0" y="470"/>
                </a:lnTo>
                <a:lnTo>
                  <a:pt x="242" y="537"/>
                </a:lnTo>
                <a:lnTo>
                  <a:pt x="402" y="363"/>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403460" name="文本框 403459"/>
          <p:cNvSpPr txBox="1"/>
          <p:nvPr/>
        </p:nvSpPr>
        <p:spPr>
          <a:xfrm>
            <a:off x="758825" y="681038"/>
            <a:ext cx="590550" cy="336550"/>
          </a:xfrm>
          <a:prstGeom prst="rect">
            <a:avLst/>
          </a:prstGeom>
          <a:noFill/>
          <a:ln w="9525">
            <a:noFill/>
          </a:ln>
        </p:spPr>
        <p:txBody>
          <a:bodyPr wrap="none" anchor="t" anchorCtr="0">
            <a:spAutoFit/>
          </a:bodyPr>
          <a:p>
            <a:pPr algn="l"/>
            <a:r>
              <a:rPr lang="zh-CN" altLang="en-US" sz="1600" dirty="0">
                <a:solidFill>
                  <a:srgbClr val="FF0000"/>
                </a:solidFill>
                <a:latin typeface="Comic Sans MS" panose="030F0902030302020204" charset="0"/>
                <a:ea typeface="宋体" pitchFamily="2" charset="-122"/>
              </a:rPr>
              <a:t>报文</a:t>
            </a:r>
            <a:endParaRPr lang="zh-CN" altLang="en-US" sz="1600" dirty="0">
              <a:solidFill>
                <a:schemeClr val="accent2"/>
              </a:solidFill>
              <a:latin typeface="Comic Sans MS" panose="030F0902030302020204" charset="0"/>
              <a:ea typeface="宋体" pitchFamily="2" charset="-122"/>
            </a:endParaRPr>
          </a:p>
        </p:txBody>
      </p:sp>
      <p:sp>
        <p:nvSpPr>
          <p:cNvPr id="403461" name="文本框 403460"/>
          <p:cNvSpPr txBox="1"/>
          <p:nvPr/>
        </p:nvSpPr>
        <p:spPr>
          <a:xfrm>
            <a:off x="525463" y="955675"/>
            <a:ext cx="387350" cy="336550"/>
          </a:xfrm>
          <a:prstGeom prst="rect">
            <a:avLst/>
          </a:prstGeom>
          <a:noFill/>
          <a:ln w="9525">
            <a:noFill/>
          </a:ln>
        </p:spPr>
        <p:txBody>
          <a:bodyPr wrap="none" anchor="t" anchorCtr="0">
            <a:spAutoFit/>
          </a:bodyPr>
          <a:p>
            <a:pPr algn="l"/>
            <a:r>
              <a:rPr lang="zh-CN" altLang="en-US" sz="1600" dirty="0">
                <a:solidFill>
                  <a:srgbClr val="FF0000"/>
                </a:solidFill>
                <a:latin typeface="Comic Sans MS" panose="030F0902030302020204" charset="0"/>
                <a:ea typeface="宋体" pitchFamily="2" charset="-122"/>
              </a:rPr>
              <a:t>段</a:t>
            </a:r>
            <a:endParaRPr lang="zh-CN" altLang="en-US" sz="1600" dirty="0">
              <a:solidFill>
                <a:schemeClr val="accent2"/>
              </a:solidFill>
              <a:latin typeface="Comic Sans MS" panose="030F0902030302020204" charset="0"/>
              <a:ea typeface="宋体" pitchFamily="2" charset="-122"/>
            </a:endParaRPr>
          </a:p>
        </p:txBody>
      </p:sp>
      <p:sp>
        <p:nvSpPr>
          <p:cNvPr id="403462" name="文本框 403461"/>
          <p:cNvSpPr txBox="1"/>
          <p:nvPr/>
        </p:nvSpPr>
        <p:spPr>
          <a:xfrm>
            <a:off x="241300" y="1268413"/>
            <a:ext cx="793750" cy="336550"/>
          </a:xfrm>
          <a:prstGeom prst="rect">
            <a:avLst/>
          </a:prstGeom>
          <a:noFill/>
          <a:ln w="9525">
            <a:noFill/>
          </a:ln>
        </p:spPr>
        <p:txBody>
          <a:bodyPr wrap="none" anchor="t" anchorCtr="0">
            <a:spAutoFit/>
          </a:bodyPr>
          <a:p>
            <a:pPr algn="l"/>
            <a:r>
              <a:rPr lang="zh-CN" altLang="en-US" sz="1600" dirty="0">
                <a:solidFill>
                  <a:srgbClr val="FF0000"/>
                </a:solidFill>
                <a:latin typeface="Comic Sans MS" panose="030F0902030302020204" charset="0"/>
                <a:ea typeface="宋体" pitchFamily="2" charset="-122"/>
              </a:rPr>
              <a:t>数据报</a:t>
            </a:r>
            <a:endParaRPr lang="zh-CN" altLang="en-US" sz="1600" dirty="0">
              <a:solidFill>
                <a:schemeClr val="accent2"/>
              </a:solidFill>
              <a:latin typeface="Comic Sans MS" panose="030F0902030302020204" charset="0"/>
              <a:ea typeface="宋体" pitchFamily="2" charset="-122"/>
            </a:endParaRPr>
          </a:p>
        </p:txBody>
      </p:sp>
      <p:sp>
        <p:nvSpPr>
          <p:cNvPr id="403463" name="文本框 403462"/>
          <p:cNvSpPr txBox="1"/>
          <p:nvPr/>
        </p:nvSpPr>
        <p:spPr>
          <a:xfrm>
            <a:off x="195263" y="1601788"/>
            <a:ext cx="387350" cy="336550"/>
          </a:xfrm>
          <a:prstGeom prst="rect">
            <a:avLst/>
          </a:prstGeom>
          <a:noFill/>
          <a:ln w="9525">
            <a:noFill/>
          </a:ln>
        </p:spPr>
        <p:txBody>
          <a:bodyPr wrap="none" anchor="t" anchorCtr="0">
            <a:spAutoFit/>
          </a:bodyPr>
          <a:p>
            <a:pPr algn="l"/>
            <a:r>
              <a:rPr lang="zh-CN" altLang="en-US" sz="1600" dirty="0">
                <a:solidFill>
                  <a:srgbClr val="FF0000"/>
                </a:solidFill>
                <a:latin typeface="Comic Sans MS" panose="030F0902030302020204" charset="0"/>
                <a:ea typeface="宋体" pitchFamily="2" charset="-122"/>
              </a:rPr>
              <a:t>帧</a:t>
            </a:r>
            <a:endParaRPr lang="zh-CN" altLang="en-US" sz="1600" dirty="0">
              <a:solidFill>
                <a:schemeClr val="accent2"/>
              </a:solidFill>
              <a:latin typeface="Comic Sans MS" panose="030F0902030302020204" charset="0"/>
              <a:ea typeface="宋体" pitchFamily="2" charset="-122"/>
            </a:endParaRPr>
          </a:p>
        </p:txBody>
      </p:sp>
      <p:sp>
        <p:nvSpPr>
          <p:cNvPr id="403464" name="文本框 403463"/>
          <p:cNvSpPr txBox="1"/>
          <p:nvPr/>
        </p:nvSpPr>
        <p:spPr>
          <a:xfrm>
            <a:off x="2890838" y="198438"/>
            <a:ext cx="488950" cy="457200"/>
          </a:xfrm>
          <a:prstGeom prst="rect">
            <a:avLst/>
          </a:prstGeom>
          <a:noFill/>
          <a:ln w="9525">
            <a:noFill/>
          </a:ln>
        </p:spPr>
        <p:txBody>
          <a:bodyPr wrap="none" anchor="t" anchorCtr="0">
            <a:spAutoFit/>
          </a:bodyPr>
          <a:p>
            <a:pPr algn="l"/>
            <a:r>
              <a:rPr lang="zh-CN" altLang="en-US" dirty="0">
                <a:solidFill>
                  <a:schemeClr val="accent2"/>
                </a:solidFill>
                <a:latin typeface="Comic Sans MS" panose="030F0902030302020204" charset="0"/>
                <a:ea typeface="宋体" pitchFamily="2" charset="-122"/>
              </a:rPr>
              <a:t>源</a:t>
            </a:r>
            <a:endParaRPr lang="zh-CN" altLang="en-US" dirty="0">
              <a:solidFill>
                <a:schemeClr val="accent2"/>
              </a:solidFill>
              <a:latin typeface="Comic Sans MS" panose="030F0902030302020204" charset="0"/>
              <a:ea typeface="宋体" pitchFamily="2" charset="-122"/>
            </a:endParaRPr>
          </a:p>
        </p:txBody>
      </p:sp>
      <p:graphicFrame>
        <p:nvGraphicFramePr>
          <p:cNvPr id="403465" name="对象 403464"/>
          <p:cNvGraphicFramePr/>
          <p:nvPr/>
        </p:nvGraphicFramePr>
        <p:xfrm>
          <a:off x="4098925" y="1201738"/>
          <a:ext cx="646113" cy="533400"/>
        </p:xfrm>
        <a:graphic>
          <a:graphicData uri="http://schemas.openxmlformats.org/presentationml/2006/ole">
            <mc:AlternateContent xmlns:mc="http://schemas.openxmlformats.org/markup-compatibility/2006">
              <mc:Choice xmlns:v="urn:schemas-microsoft-com:vml" Requires="v">
                <p:oleObj spid="_x0000_s3238" name="" r:id="rId1" imgW="1305560" imgH="1082675" progId="MS_ClipArt_Gallery.2">
                  <p:embed/>
                </p:oleObj>
              </mc:Choice>
              <mc:Fallback>
                <p:oleObj name="" r:id="rId1" imgW="1305560" imgH="1082675" progId="MS_ClipArt_Gallery.2">
                  <p:embed/>
                  <p:pic>
                    <p:nvPicPr>
                      <p:cNvPr id="0" name="图片 3237"/>
                      <p:cNvPicPr/>
                      <p:nvPr/>
                    </p:nvPicPr>
                    <p:blipFill>
                      <a:blip r:embed="rId2"/>
                      <a:stretch>
                        <a:fillRect/>
                      </a:stretch>
                    </p:blipFill>
                    <p:spPr>
                      <a:xfrm>
                        <a:off x="4098925" y="1201738"/>
                        <a:ext cx="646113" cy="533400"/>
                      </a:xfrm>
                      <a:prstGeom prst="rect">
                        <a:avLst/>
                      </a:prstGeom>
                      <a:noFill/>
                      <a:ln w="38100">
                        <a:noFill/>
                        <a:miter/>
                      </a:ln>
                    </p:spPr>
                  </p:pic>
                </p:oleObj>
              </mc:Fallback>
            </mc:AlternateContent>
          </a:graphicData>
        </a:graphic>
      </p:graphicFrame>
      <p:sp>
        <p:nvSpPr>
          <p:cNvPr id="403466" name="任意多边形 403465"/>
          <p:cNvSpPr/>
          <p:nvPr/>
        </p:nvSpPr>
        <p:spPr>
          <a:xfrm>
            <a:off x="3868738" y="654050"/>
            <a:ext cx="360362" cy="1577975"/>
          </a:xfrm>
          <a:custGeom>
            <a:avLst/>
            <a:gdLst/>
            <a:ahLst/>
            <a:cxnLst/>
            <a:pathLst>
              <a:path w="267" h="1186">
                <a:moveTo>
                  <a:pt x="254" y="466"/>
                </a:moveTo>
                <a:lnTo>
                  <a:pt x="0" y="0"/>
                </a:lnTo>
                <a:lnTo>
                  <a:pt x="0" y="1186"/>
                </a:lnTo>
                <a:lnTo>
                  <a:pt x="267" y="652"/>
                </a:lnTo>
                <a:lnTo>
                  <a:pt x="254" y="466"/>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p>
            <a:endParaRPr lang="zh-CN" altLang="en-US"/>
          </a:p>
        </p:txBody>
      </p:sp>
      <p:grpSp>
        <p:nvGrpSpPr>
          <p:cNvPr id="403467" name="组合 403466"/>
          <p:cNvGrpSpPr/>
          <p:nvPr/>
        </p:nvGrpSpPr>
        <p:grpSpPr>
          <a:xfrm>
            <a:off x="7488238" y="2827338"/>
            <a:ext cx="976312" cy="277812"/>
            <a:chOff x="198" y="3765"/>
            <a:chExt cx="693" cy="287"/>
          </a:xfrm>
        </p:grpSpPr>
        <p:sp>
          <p:nvSpPr>
            <p:cNvPr id="403468" name="任意多边形 403467"/>
            <p:cNvSpPr/>
            <p:nvPr/>
          </p:nvSpPr>
          <p:spPr>
            <a:xfrm>
              <a:off x="198" y="3888"/>
              <a:ext cx="672" cy="164"/>
            </a:xfrm>
            <a:custGeom>
              <a:avLst/>
              <a:gdLst/>
              <a:ahLst/>
              <a:cxnLst/>
              <a:pathLst>
                <a:path w="672" h="164">
                  <a:moveTo>
                    <a:pt x="179" y="0"/>
                  </a:moveTo>
                  <a:lnTo>
                    <a:pt x="672" y="0"/>
                  </a:lnTo>
                  <a:lnTo>
                    <a:pt x="508" y="164"/>
                  </a:lnTo>
                  <a:lnTo>
                    <a:pt x="0" y="164"/>
                  </a:lnTo>
                  <a:lnTo>
                    <a:pt x="179" y="0"/>
                  </a:lnTo>
                  <a:close/>
                </a:path>
              </a:pathLst>
            </a:custGeom>
            <a:solidFill>
              <a:schemeClr val="hlink"/>
            </a:solidFill>
            <a:ln w="9525" cap="flat" cmpd="sng">
              <a:solidFill>
                <a:schemeClr val="tx1"/>
              </a:solidFill>
              <a:prstDash val="solid"/>
              <a:headEnd type="none" w="med" len="med"/>
              <a:tailEnd type="none" w="med" len="med"/>
            </a:ln>
          </p:spPr>
          <p:txBody>
            <a:bodyPr/>
            <a:p>
              <a:endParaRPr lang="zh-CN" altLang="en-US"/>
            </a:p>
          </p:txBody>
        </p:sp>
        <p:sp>
          <p:nvSpPr>
            <p:cNvPr id="403469" name="任意多边形 403468"/>
            <p:cNvSpPr/>
            <p:nvPr/>
          </p:nvSpPr>
          <p:spPr>
            <a:xfrm>
              <a:off x="213" y="3765"/>
              <a:ext cx="658" cy="281"/>
            </a:xfrm>
            <a:custGeom>
              <a:avLst/>
              <a:gdLst/>
              <a:ahLst/>
              <a:cxnLst/>
              <a:pathLst>
                <a:path w="658" h="281">
                  <a:moveTo>
                    <a:pt x="0" y="281"/>
                  </a:moveTo>
                  <a:lnTo>
                    <a:pt x="13" y="150"/>
                  </a:lnTo>
                  <a:lnTo>
                    <a:pt x="658" y="0"/>
                  </a:lnTo>
                  <a:lnTo>
                    <a:pt x="658" y="130"/>
                  </a:lnTo>
                  <a:lnTo>
                    <a:pt x="0" y="281"/>
                  </a:lnTo>
                  <a:close/>
                </a:path>
              </a:pathLst>
            </a:custGeom>
            <a:solidFill>
              <a:schemeClr val="hlink"/>
            </a:solidFill>
            <a:ln w="9525">
              <a:noFill/>
            </a:ln>
          </p:spPr>
          <p:txBody>
            <a:bodyPr/>
            <a:p>
              <a:endParaRPr lang="zh-CN" altLang="en-US"/>
            </a:p>
          </p:txBody>
        </p:sp>
        <p:sp>
          <p:nvSpPr>
            <p:cNvPr id="403470" name="任意多边形 403469"/>
            <p:cNvSpPr/>
            <p:nvPr/>
          </p:nvSpPr>
          <p:spPr>
            <a:xfrm>
              <a:off x="219" y="3765"/>
              <a:ext cx="672" cy="164"/>
            </a:xfrm>
            <a:custGeom>
              <a:avLst/>
              <a:gdLst/>
              <a:ahLst/>
              <a:cxnLst/>
              <a:pathLst>
                <a:path w="672" h="164">
                  <a:moveTo>
                    <a:pt x="179" y="0"/>
                  </a:moveTo>
                  <a:lnTo>
                    <a:pt x="672" y="0"/>
                  </a:lnTo>
                  <a:lnTo>
                    <a:pt x="508" y="164"/>
                  </a:lnTo>
                  <a:lnTo>
                    <a:pt x="0" y="164"/>
                  </a:lnTo>
                  <a:lnTo>
                    <a:pt x="179" y="0"/>
                  </a:lnTo>
                  <a:close/>
                </a:path>
              </a:pathLst>
            </a:custGeom>
            <a:solidFill>
              <a:schemeClr val="hlink"/>
            </a:solidFill>
            <a:ln w="9525" cap="flat" cmpd="sng">
              <a:solidFill>
                <a:schemeClr val="tx1"/>
              </a:solidFill>
              <a:prstDash val="solid"/>
              <a:headEnd type="none" w="med" len="med"/>
              <a:tailEnd type="none" w="med" len="med"/>
            </a:ln>
          </p:spPr>
          <p:txBody>
            <a:bodyPr/>
            <a:p>
              <a:endParaRPr lang="zh-CN" altLang="en-US"/>
            </a:p>
          </p:txBody>
        </p:sp>
        <p:grpSp>
          <p:nvGrpSpPr>
            <p:cNvPr id="403471" name="组合 403470"/>
            <p:cNvGrpSpPr/>
            <p:nvPr/>
          </p:nvGrpSpPr>
          <p:grpSpPr>
            <a:xfrm>
              <a:off x="423" y="3789"/>
              <a:ext cx="238" cy="103"/>
              <a:chOff x="2848" y="848"/>
              <a:chExt cx="140" cy="98"/>
            </a:xfrm>
          </p:grpSpPr>
          <p:sp>
            <p:nvSpPr>
              <p:cNvPr id="403472" name="直接连接符 40347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403473" name="直接连接符 40347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403474" name="直接连接符 40347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403475" name="组合 403474"/>
            <p:cNvGrpSpPr/>
            <p:nvPr/>
          </p:nvGrpSpPr>
          <p:grpSpPr>
            <a:xfrm flipV="1">
              <a:off x="437" y="3787"/>
              <a:ext cx="238" cy="103"/>
              <a:chOff x="2848" y="848"/>
              <a:chExt cx="140" cy="98"/>
            </a:xfrm>
          </p:grpSpPr>
          <p:sp>
            <p:nvSpPr>
              <p:cNvPr id="403476" name="直接连接符 40347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403477" name="直接连接符 40347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403478" name="直接连接符 40347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403479" name="矩形 403478"/>
          <p:cNvSpPr/>
          <p:nvPr/>
        </p:nvSpPr>
        <p:spPr>
          <a:xfrm>
            <a:off x="2644775" y="660400"/>
            <a:ext cx="1296988" cy="1546225"/>
          </a:xfrm>
          <a:prstGeom prst="rect">
            <a:avLst/>
          </a:prstGeom>
          <a:solidFill>
            <a:schemeClr val="accent2"/>
          </a:solidFill>
          <a:ln w="9525">
            <a:noFill/>
          </a:ln>
        </p:spPr>
        <p:txBody>
          <a:bodyPr/>
          <a:p>
            <a:endParaRPr lang="zh-CN" altLang="en-US"/>
          </a:p>
        </p:txBody>
      </p:sp>
      <p:sp>
        <p:nvSpPr>
          <p:cNvPr id="403480" name="矩形 403479"/>
          <p:cNvSpPr/>
          <p:nvPr/>
        </p:nvSpPr>
        <p:spPr>
          <a:xfrm>
            <a:off x="2597150" y="7318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a:p>
            <a:endParaRPr lang="zh-CN" altLang="en-US"/>
          </a:p>
        </p:txBody>
      </p:sp>
      <p:sp>
        <p:nvSpPr>
          <p:cNvPr id="403481" name="直接连接符 403480"/>
          <p:cNvSpPr/>
          <p:nvPr/>
        </p:nvSpPr>
        <p:spPr>
          <a:xfrm>
            <a:off x="2597150" y="1049338"/>
            <a:ext cx="1263650" cy="3175"/>
          </a:xfrm>
          <a:prstGeom prst="line">
            <a:avLst/>
          </a:prstGeom>
          <a:ln w="28575" cap="flat" cmpd="sng">
            <a:solidFill>
              <a:schemeClr val="tx1"/>
            </a:solidFill>
            <a:prstDash val="solid"/>
            <a:headEnd type="none" w="med" len="med"/>
            <a:tailEnd type="none" w="med" len="med"/>
          </a:ln>
        </p:spPr>
      </p:sp>
      <p:sp>
        <p:nvSpPr>
          <p:cNvPr id="403482" name="文本框 403481"/>
          <p:cNvSpPr txBox="1"/>
          <p:nvPr/>
        </p:nvSpPr>
        <p:spPr>
          <a:xfrm>
            <a:off x="2554288" y="698500"/>
            <a:ext cx="1544637" cy="1536700"/>
          </a:xfrm>
          <a:prstGeom prst="rect">
            <a:avLst/>
          </a:prstGeom>
          <a:noFill/>
          <a:ln w="9525">
            <a:noFill/>
          </a:ln>
        </p:spPr>
        <p:txBody>
          <a:bodyPr>
            <a:spAutoFit/>
          </a:bodyPr>
          <a:p>
            <a:pPr algn="l">
              <a:lnSpc>
                <a:spcPct val="105000"/>
              </a:lnSpc>
            </a:pPr>
            <a:r>
              <a:rPr lang="zh-CN" altLang="en-US" sz="1800" dirty="0">
                <a:ea typeface="宋体" pitchFamily="2" charset="-122"/>
              </a:rPr>
              <a:t>应用层</a:t>
            </a:r>
            <a:endParaRPr lang="zh-CN" altLang="en-US" sz="1800" dirty="0">
              <a:ea typeface="宋体" pitchFamily="2" charset="-122"/>
            </a:endParaRPr>
          </a:p>
          <a:p>
            <a:pPr algn="l">
              <a:lnSpc>
                <a:spcPct val="105000"/>
              </a:lnSpc>
            </a:pPr>
            <a:r>
              <a:rPr lang="zh-CN" altLang="en-US" sz="1800" dirty="0">
                <a:ea typeface="宋体" pitchFamily="2" charset="-122"/>
              </a:rPr>
              <a:t>运输层</a:t>
            </a:r>
            <a:r>
              <a:rPr lang="zh-CN" altLang="en-US" sz="1800" dirty="0">
                <a:solidFill>
                  <a:schemeClr val="bg1"/>
                </a:solidFill>
                <a:ea typeface="宋体" pitchFamily="2" charset="-122"/>
              </a:rPr>
              <a:t>层</a:t>
            </a:r>
            <a:endParaRPr lang="zh-CN" altLang="en-US" sz="1800" dirty="0">
              <a:ea typeface="宋体" pitchFamily="2" charset="-122"/>
            </a:endParaRPr>
          </a:p>
          <a:p>
            <a:pPr algn="l">
              <a:lnSpc>
                <a:spcPct val="105000"/>
              </a:lnSpc>
            </a:pPr>
            <a:r>
              <a:rPr lang="zh-CN" altLang="en-US" sz="1800" dirty="0">
                <a:ea typeface="宋体" pitchFamily="2" charset="-122"/>
              </a:rPr>
              <a:t>网络层</a:t>
            </a:r>
            <a:endParaRPr lang="zh-CN" altLang="en-US" sz="1800" dirty="0">
              <a:ea typeface="宋体" pitchFamily="2" charset="-122"/>
            </a:endParaRPr>
          </a:p>
          <a:p>
            <a:pPr algn="l">
              <a:lnSpc>
                <a:spcPct val="105000"/>
              </a:lnSpc>
            </a:pPr>
            <a:r>
              <a:rPr lang="zh-CN" altLang="en-US" sz="1800" dirty="0">
                <a:ea typeface="宋体" pitchFamily="2" charset="-122"/>
              </a:rPr>
              <a:t>链路层</a:t>
            </a:r>
            <a:endParaRPr lang="zh-CN" altLang="en-US" sz="1800" dirty="0">
              <a:ea typeface="宋体" pitchFamily="2" charset="-122"/>
            </a:endParaRPr>
          </a:p>
          <a:p>
            <a:pPr algn="l">
              <a:lnSpc>
                <a:spcPct val="105000"/>
              </a:lnSpc>
            </a:pPr>
            <a:r>
              <a:rPr lang="zh-CN" altLang="en-US" sz="1800" dirty="0">
                <a:ea typeface="宋体" pitchFamily="2" charset="-122"/>
              </a:rPr>
              <a:t>物理层</a:t>
            </a:r>
            <a:endParaRPr lang="zh-CN" altLang="en-US" sz="1800" dirty="0">
              <a:ea typeface="宋体" pitchFamily="2" charset="-122"/>
            </a:endParaRPr>
          </a:p>
        </p:txBody>
      </p:sp>
      <p:sp>
        <p:nvSpPr>
          <p:cNvPr id="403483" name="直接连接符 403482"/>
          <p:cNvSpPr/>
          <p:nvPr/>
        </p:nvSpPr>
        <p:spPr>
          <a:xfrm>
            <a:off x="2605088" y="1370013"/>
            <a:ext cx="1263650" cy="3175"/>
          </a:xfrm>
          <a:prstGeom prst="line">
            <a:avLst/>
          </a:prstGeom>
          <a:ln w="28575" cap="flat" cmpd="sng">
            <a:solidFill>
              <a:schemeClr val="tx1"/>
            </a:solidFill>
            <a:prstDash val="solid"/>
            <a:headEnd type="none" w="med" len="med"/>
            <a:tailEnd type="none" w="med" len="med"/>
          </a:ln>
        </p:spPr>
      </p:sp>
      <p:sp>
        <p:nvSpPr>
          <p:cNvPr id="403484" name="直接连接符 403483"/>
          <p:cNvSpPr/>
          <p:nvPr/>
        </p:nvSpPr>
        <p:spPr>
          <a:xfrm>
            <a:off x="2609850" y="1651000"/>
            <a:ext cx="1263650" cy="3175"/>
          </a:xfrm>
          <a:prstGeom prst="line">
            <a:avLst/>
          </a:prstGeom>
          <a:ln w="28575" cap="flat" cmpd="sng">
            <a:solidFill>
              <a:schemeClr val="tx1"/>
            </a:solidFill>
            <a:prstDash val="solid"/>
            <a:headEnd type="none" w="med" len="med"/>
            <a:tailEnd type="none" w="med" len="med"/>
          </a:ln>
        </p:spPr>
      </p:sp>
      <p:sp>
        <p:nvSpPr>
          <p:cNvPr id="403485" name="直接连接符 403484"/>
          <p:cNvSpPr/>
          <p:nvPr/>
        </p:nvSpPr>
        <p:spPr>
          <a:xfrm>
            <a:off x="2609850" y="1927225"/>
            <a:ext cx="1263650" cy="3175"/>
          </a:xfrm>
          <a:prstGeom prst="line">
            <a:avLst/>
          </a:prstGeom>
          <a:ln w="28575" cap="flat" cmpd="sng">
            <a:solidFill>
              <a:schemeClr val="tx1"/>
            </a:solidFill>
            <a:prstDash val="solid"/>
            <a:headEnd type="none" w="med" len="med"/>
            <a:tailEnd type="none" w="med" len="med"/>
          </a:ln>
        </p:spPr>
      </p:sp>
      <p:grpSp>
        <p:nvGrpSpPr>
          <p:cNvPr id="403486" name="组合 403485"/>
          <p:cNvGrpSpPr/>
          <p:nvPr/>
        </p:nvGrpSpPr>
        <p:grpSpPr>
          <a:xfrm>
            <a:off x="1041400" y="1641475"/>
            <a:ext cx="1479550" cy="303213"/>
            <a:chOff x="332" y="2224"/>
            <a:chExt cx="932" cy="191"/>
          </a:xfrm>
        </p:grpSpPr>
        <p:sp>
          <p:nvSpPr>
            <p:cNvPr id="403487" name="矩形 403486"/>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488" name="矩形 403487"/>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489" name="矩形 403488"/>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490" name="矩形 403489"/>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491" name="矩形 403490"/>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492" name="直接连接符 403491"/>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493" name="直接连接符 403492"/>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494" name="直接连接符 403493"/>
            <p:cNvSpPr/>
            <p:nvPr/>
          </p:nvSpPr>
          <p:spPr>
            <a:xfrm>
              <a:off x="882" y="2244"/>
              <a:ext cx="0" cy="156"/>
            </a:xfrm>
            <a:prstGeom prst="line">
              <a:avLst/>
            </a:prstGeom>
            <a:ln w="9525" cap="flat" cmpd="sng">
              <a:solidFill>
                <a:schemeClr val="tx1"/>
              </a:solidFill>
              <a:prstDash val="solid"/>
              <a:headEnd type="none" w="med" len="med"/>
              <a:tailEnd type="none" w="med" len="med"/>
            </a:ln>
          </p:spPr>
        </p:sp>
      </p:grpSp>
      <p:grpSp>
        <p:nvGrpSpPr>
          <p:cNvPr id="403495" name="组合 403494"/>
          <p:cNvGrpSpPr/>
          <p:nvPr/>
        </p:nvGrpSpPr>
        <p:grpSpPr>
          <a:xfrm>
            <a:off x="1309688" y="1343025"/>
            <a:ext cx="1208087" cy="303213"/>
            <a:chOff x="501" y="1990"/>
            <a:chExt cx="761" cy="191"/>
          </a:xfrm>
        </p:grpSpPr>
        <p:sp>
          <p:nvSpPr>
            <p:cNvPr id="403496" name="矩形 403495"/>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497" name="矩形 403496"/>
            <p:cNvSpPr/>
            <p:nvPr/>
          </p:nvSpPr>
          <p:spPr>
            <a:xfrm>
              <a:off x="704"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498" name="矩形 403497"/>
            <p:cNvSpPr/>
            <p:nvPr/>
          </p:nvSpPr>
          <p:spPr>
            <a:xfrm>
              <a:off x="518"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499" name="矩形 403498"/>
            <p:cNvSpPr/>
            <p:nvPr/>
          </p:nvSpPr>
          <p:spPr>
            <a:xfrm>
              <a:off x="834" y="1991"/>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00" name="直接连接符 403499"/>
            <p:cNvSpPr/>
            <p:nvPr/>
          </p:nvSpPr>
          <p:spPr>
            <a:xfrm>
              <a:off x="688" y="2013"/>
              <a:ext cx="0" cy="154"/>
            </a:xfrm>
            <a:prstGeom prst="line">
              <a:avLst/>
            </a:prstGeom>
            <a:ln w="9525" cap="flat" cmpd="sng">
              <a:solidFill>
                <a:schemeClr val="tx1"/>
              </a:solidFill>
              <a:prstDash val="solid"/>
              <a:headEnd type="none" w="med" len="med"/>
              <a:tailEnd type="none" w="med" len="med"/>
            </a:ln>
          </p:spPr>
        </p:sp>
        <p:sp>
          <p:nvSpPr>
            <p:cNvPr id="403501" name="直接连接符 403500"/>
            <p:cNvSpPr/>
            <p:nvPr/>
          </p:nvSpPr>
          <p:spPr>
            <a:xfrm>
              <a:off x="880" y="2010"/>
              <a:ext cx="0" cy="156"/>
            </a:xfrm>
            <a:prstGeom prst="line">
              <a:avLst/>
            </a:prstGeom>
            <a:ln w="9525" cap="flat" cmpd="sng">
              <a:solidFill>
                <a:schemeClr val="tx1"/>
              </a:solidFill>
              <a:prstDash val="solid"/>
              <a:headEnd type="none" w="med" len="med"/>
              <a:tailEnd type="none" w="med" len="med"/>
            </a:ln>
          </p:spPr>
        </p:sp>
      </p:grpSp>
      <p:grpSp>
        <p:nvGrpSpPr>
          <p:cNvPr id="403502" name="组合 403501"/>
          <p:cNvGrpSpPr/>
          <p:nvPr/>
        </p:nvGrpSpPr>
        <p:grpSpPr>
          <a:xfrm>
            <a:off x="1612900" y="1035050"/>
            <a:ext cx="890588" cy="303213"/>
            <a:chOff x="645" y="1734"/>
            <a:chExt cx="561" cy="191"/>
          </a:xfrm>
        </p:grpSpPr>
        <p:sp>
          <p:nvSpPr>
            <p:cNvPr id="403503" name="矩形 403502"/>
            <p:cNvSpPr/>
            <p:nvPr/>
          </p:nvSpPr>
          <p:spPr>
            <a:xfrm>
              <a:off x="645" y="1751"/>
              <a:ext cx="4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04" name="矩形 403503"/>
            <p:cNvSpPr/>
            <p:nvPr/>
          </p:nvSpPr>
          <p:spPr>
            <a:xfrm>
              <a:off x="648" y="173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05" name="矩形 403504"/>
            <p:cNvSpPr/>
            <p:nvPr/>
          </p:nvSpPr>
          <p:spPr>
            <a:xfrm>
              <a:off x="778" y="173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06" name="直接连接符 403505"/>
            <p:cNvSpPr/>
            <p:nvPr/>
          </p:nvSpPr>
          <p:spPr>
            <a:xfrm>
              <a:off x="824" y="1754"/>
              <a:ext cx="0" cy="156"/>
            </a:xfrm>
            <a:prstGeom prst="line">
              <a:avLst/>
            </a:prstGeom>
            <a:ln w="9525" cap="flat" cmpd="sng">
              <a:solidFill>
                <a:schemeClr val="tx1"/>
              </a:solidFill>
              <a:prstDash val="solid"/>
              <a:headEnd type="none" w="med" len="med"/>
              <a:tailEnd type="none" w="med" len="med"/>
            </a:ln>
          </p:spPr>
        </p:sp>
      </p:grpSp>
      <p:grpSp>
        <p:nvGrpSpPr>
          <p:cNvPr id="403507" name="组合 403506"/>
          <p:cNvGrpSpPr/>
          <p:nvPr/>
        </p:nvGrpSpPr>
        <p:grpSpPr>
          <a:xfrm>
            <a:off x="1819275" y="723900"/>
            <a:ext cx="679450" cy="301625"/>
            <a:chOff x="780" y="1553"/>
            <a:chExt cx="428" cy="190"/>
          </a:xfrm>
        </p:grpSpPr>
        <p:sp>
          <p:nvSpPr>
            <p:cNvPr id="403508" name="矩形 403507"/>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09" name="矩形 403508"/>
            <p:cNvSpPr/>
            <p:nvPr/>
          </p:nvSpPr>
          <p:spPr>
            <a:xfrm>
              <a:off x="780" y="1553"/>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grpSp>
      <p:sp>
        <p:nvSpPr>
          <p:cNvPr id="403510" name="文本框 403509"/>
          <p:cNvSpPr txBox="1"/>
          <p:nvPr/>
        </p:nvSpPr>
        <p:spPr>
          <a:xfrm>
            <a:off x="1547813" y="4137025"/>
            <a:ext cx="946150" cy="396875"/>
          </a:xfrm>
          <a:prstGeom prst="rect">
            <a:avLst/>
          </a:prstGeom>
          <a:noFill/>
          <a:ln w="9525">
            <a:noFill/>
          </a:ln>
        </p:spPr>
        <p:txBody>
          <a:bodyPr wrap="none" anchor="t" anchorCtr="0">
            <a:spAutoFit/>
          </a:bodyPr>
          <a:p>
            <a:pPr algn="l"/>
            <a:r>
              <a:rPr lang="zh-CN" altLang="en-US" sz="2000" dirty="0">
                <a:solidFill>
                  <a:schemeClr val="accent2"/>
                </a:solidFill>
                <a:latin typeface="Comic Sans MS" panose="030F0902030302020204" charset="0"/>
                <a:ea typeface="宋体" pitchFamily="2" charset="-122"/>
              </a:rPr>
              <a:t>目的地</a:t>
            </a:r>
            <a:endParaRPr lang="zh-CN" altLang="en-US" sz="2000" dirty="0">
              <a:solidFill>
                <a:schemeClr val="accent2"/>
              </a:solidFill>
              <a:latin typeface="Comic Sans MS" panose="030F0902030302020204" charset="0"/>
              <a:ea typeface="宋体" pitchFamily="2" charset="-122"/>
            </a:endParaRPr>
          </a:p>
        </p:txBody>
      </p:sp>
      <p:graphicFrame>
        <p:nvGraphicFramePr>
          <p:cNvPr id="403511" name="对象 403510"/>
          <p:cNvGraphicFramePr/>
          <p:nvPr/>
        </p:nvGraphicFramePr>
        <p:xfrm>
          <a:off x="3209925" y="5087938"/>
          <a:ext cx="646113" cy="533400"/>
        </p:xfrm>
        <a:graphic>
          <a:graphicData uri="http://schemas.openxmlformats.org/presentationml/2006/ole">
            <mc:AlternateContent xmlns:mc="http://schemas.openxmlformats.org/markup-compatibility/2006">
              <mc:Choice xmlns:v="urn:schemas-microsoft-com:vml" Requires="v">
                <p:oleObj spid="_x0000_s3239" name="" r:id="rId3" imgW="1305560" imgH="1082675" progId="MS_ClipArt_Gallery.2">
                  <p:embed/>
                </p:oleObj>
              </mc:Choice>
              <mc:Fallback>
                <p:oleObj name="" r:id="rId3" imgW="1305560" imgH="1082675" progId="MS_ClipArt_Gallery.2">
                  <p:embed/>
                  <p:pic>
                    <p:nvPicPr>
                      <p:cNvPr id="0" name="图片 3238"/>
                      <p:cNvPicPr/>
                      <p:nvPr/>
                    </p:nvPicPr>
                    <p:blipFill>
                      <a:blip r:embed="rId2"/>
                      <a:stretch>
                        <a:fillRect/>
                      </a:stretch>
                    </p:blipFill>
                    <p:spPr>
                      <a:xfrm>
                        <a:off x="3209925" y="5087938"/>
                        <a:ext cx="646113" cy="533400"/>
                      </a:xfrm>
                      <a:prstGeom prst="rect">
                        <a:avLst/>
                      </a:prstGeom>
                      <a:noFill/>
                      <a:ln w="38100">
                        <a:noFill/>
                        <a:miter/>
                      </a:ln>
                    </p:spPr>
                  </p:pic>
                </p:oleObj>
              </mc:Fallback>
            </mc:AlternateContent>
          </a:graphicData>
        </a:graphic>
      </p:graphicFrame>
      <p:sp>
        <p:nvSpPr>
          <p:cNvPr id="403512" name="任意多边形 403511"/>
          <p:cNvSpPr/>
          <p:nvPr/>
        </p:nvSpPr>
        <p:spPr>
          <a:xfrm>
            <a:off x="2979738" y="4540250"/>
            <a:ext cx="360362" cy="1577975"/>
          </a:xfrm>
          <a:custGeom>
            <a:avLst/>
            <a:gdLst/>
            <a:ahLst/>
            <a:cxnLst/>
            <a:pathLst>
              <a:path w="267" h="1186">
                <a:moveTo>
                  <a:pt x="254" y="466"/>
                </a:moveTo>
                <a:lnTo>
                  <a:pt x="0" y="0"/>
                </a:lnTo>
                <a:lnTo>
                  <a:pt x="0" y="1186"/>
                </a:lnTo>
                <a:lnTo>
                  <a:pt x="267" y="652"/>
                </a:lnTo>
                <a:lnTo>
                  <a:pt x="254" y="466"/>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403513" name="矩形 403512"/>
          <p:cNvSpPr/>
          <p:nvPr/>
        </p:nvSpPr>
        <p:spPr>
          <a:xfrm>
            <a:off x="1755775" y="4546600"/>
            <a:ext cx="1296988" cy="1546225"/>
          </a:xfrm>
          <a:prstGeom prst="rect">
            <a:avLst/>
          </a:prstGeom>
          <a:solidFill>
            <a:schemeClr val="accent2"/>
          </a:solidFill>
          <a:ln w="9525">
            <a:noFill/>
          </a:ln>
        </p:spPr>
        <p:txBody>
          <a:bodyPr/>
          <a:p>
            <a:endParaRPr lang="zh-CN" altLang="en-US"/>
          </a:p>
        </p:txBody>
      </p:sp>
      <p:sp>
        <p:nvSpPr>
          <p:cNvPr id="403514" name="矩形 403513"/>
          <p:cNvSpPr/>
          <p:nvPr/>
        </p:nvSpPr>
        <p:spPr>
          <a:xfrm>
            <a:off x="1708150" y="46180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a:p>
            <a:endParaRPr lang="zh-CN" altLang="en-US"/>
          </a:p>
        </p:txBody>
      </p:sp>
      <p:sp>
        <p:nvSpPr>
          <p:cNvPr id="403515" name="直接连接符 403514"/>
          <p:cNvSpPr/>
          <p:nvPr/>
        </p:nvSpPr>
        <p:spPr>
          <a:xfrm>
            <a:off x="1708150" y="4935538"/>
            <a:ext cx="1263650" cy="3175"/>
          </a:xfrm>
          <a:prstGeom prst="line">
            <a:avLst/>
          </a:prstGeom>
          <a:ln w="28575" cap="flat" cmpd="sng">
            <a:solidFill>
              <a:schemeClr val="tx1"/>
            </a:solidFill>
            <a:prstDash val="solid"/>
            <a:headEnd type="none" w="med" len="med"/>
            <a:tailEnd type="none" w="med" len="med"/>
          </a:ln>
        </p:spPr>
      </p:sp>
      <p:sp>
        <p:nvSpPr>
          <p:cNvPr id="403516" name="文本框 403515"/>
          <p:cNvSpPr txBox="1"/>
          <p:nvPr/>
        </p:nvSpPr>
        <p:spPr>
          <a:xfrm>
            <a:off x="1665288" y="4584700"/>
            <a:ext cx="1317625" cy="1616075"/>
          </a:xfrm>
          <a:prstGeom prst="rect">
            <a:avLst/>
          </a:prstGeom>
          <a:noFill/>
          <a:ln w="9525">
            <a:noFill/>
          </a:ln>
        </p:spPr>
        <p:txBody>
          <a:bodyPr>
            <a:spAutoFit/>
          </a:bodyPr>
          <a:p>
            <a:pPr algn="l"/>
            <a:r>
              <a:rPr lang="zh-CN" altLang="en-US" sz="2000" dirty="0">
                <a:ea typeface="宋体" pitchFamily="2" charset="-122"/>
              </a:rPr>
              <a:t>应用层</a:t>
            </a:r>
            <a:endParaRPr lang="zh-CN" altLang="en-US" sz="2000" dirty="0">
              <a:ea typeface="宋体" pitchFamily="2" charset="-122"/>
            </a:endParaRPr>
          </a:p>
          <a:p>
            <a:pPr algn="l"/>
            <a:r>
              <a:rPr lang="zh-CN" altLang="en-US" sz="2000" dirty="0">
                <a:ea typeface="宋体" pitchFamily="2" charset="-122"/>
              </a:rPr>
              <a:t>运输层</a:t>
            </a:r>
            <a:r>
              <a:rPr lang="zh-CN" altLang="en-US" sz="2000" dirty="0">
                <a:solidFill>
                  <a:schemeClr val="bg1"/>
                </a:solidFill>
                <a:ea typeface="宋体" pitchFamily="2" charset="-122"/>
              </a:rPr>
              <a:t>层</a:t>
            </a:r>
            <a:endParaRPr lang="zh-CN" altLang="en-US" sz="2000" dirty="0">
              <a:ea typeface="宋体" pitchFamily="2" charset="-122"/>
            </a:endParaRPr>
          </a:p>
          <a:p>
            <a:pPr algn="l"/>
            <a:r>
              <a:rPr lang="zh-CN" altLang="en-US" sz="2000" dirty="0">
                <a:ea typeface="宋体" pitchFamily="2" charset="-122"/>
              </a:rPr>
              <a:t>网络层</a:t>
            </a:r>
            <a:endParaRPr lang="zh-CN" altLang="en-US" sz="2000" dirty="0">
              <a:ea typeface="宋体" pitchFamily="2" charset="-122"/>
            </a:endParaRPr>
          </a:p>
          <a:p>
            <a:pPr algn="l"/>
            <a:r>
              <a:rPr lang="zh-CN" altLang="en-US" sz="2000" dirty="0">
                <a:ea typeface="宋体" pitchFamily="2" charset="-122"/>
              </a:rPr>
              <a:t>链路层</a:t>
            </a:r>
            <a:endParaRPr lang="zh-CN" altLang="en-US" sz="2000" dirty="0">
              <a:ea typeface="宋体" pitchFamily="2" charset="-122"/>
            </a:endParaRPr>
          </a:p>
          <a:p>
            <a:pPr algn="l"/>
            <a:r>
              <a:rPr lang="zh-CN" altLang="en-US" sz="2000" dirty="0">
                <a:ea typeface="宋体" pitchFamily="2" charset="-122"/>
              </a:rPr>
              <a:t>物理层</a:t>
            </a:r>
            <a:endParaRPr lang="zh-CN" altLang="en-US" sz="2000" dirty="0">
              <a:ea typeface="宋体" pitchFamily="2" charset="-122"/>
            </a:endParaRPr>
          </a:p>
        </p:txBody>
      </p:sp>
      <p:sp>
        <p:nvSpPr>
          <p:cNvPr id="403517" name="直接连接符 403516"/>
          <p:cNvSpPr/>
          <p:nvPr/>
        </p:nvSpPr>
        <p:spPr>
          <a:xfrm>
            <a:off x="1716088" y="5256213"/>
            <a:ext cx="1263650" cy="3175"/>
          </a:xfrm>
          <a:prstGeom prst="line">
            <a:avLst/>
          </a:prstGeom>
          <a:ln w="28575" cap="flat" cmpd="sng">
            <a:solidFill>
              <a:schemeClr val="tx1"/>
            </a:solidFill>
            <a:prstDash val="solid"/>
            <a:headEnd type="none" w="med" len="med"/>
            <a:tailEnd type="none" w="med" len="med"/>
          </a:ln>
        </p:spPr>
      </p:sp>
      <p:sp>
        <p:nvSpPr>
          <p:cNvPr id="403518" name="直接连接符 403517"/>
          <p:cNvSpPr/>
          <p:nvPr/>
        </p:nvSpPr>
        <p:spPr>
          <a:xfrm>
            <a:off x="1720850" y="5537200"/>
            <a:ext cx="1263650" cy="3175"/>
          </a:xfrm>
          <a:prstGeom prst="line">
            <a:avLst/>
          </a:prstGeom>
          <a:ln w="28575" cap="flat" cmpd="sng">
            <a:solidFill>
              <a:schemeClr val="tx1"/>
            </a:solidFill>
            <a:prstDash val="solid"/>
            <a:headEnd type="none" w="med" len="med"/>
            <a:tailEnd type="none" w="med" len="med"/>
          </a:ln>
        </p:spPr>
      </p:sp>
      <p:sp>
        <p:nvSpPr>
          <p:cNvPr id="403519" name="直接连接符 403518"/>
          <p:cNvSpPr/>
          <p:nvPr/>
        </p:nvSpPr>
        <p:spPr>
          <a:xfrm>
            <a:off x="1720850" y="5813425"/>
            <a:ext cx="1263650" cy="3175"/>
          </a:xfrm>
          <a:prstGeom prst="line">
            <a:avLst/>
          </a:prstGeom>
          <a:ln w="28575" cap="flat" cmpd="sng">
            <a:solidFill>
              <a:schemeClr val="tx1"/>
            </a:solidFill>
            <a:prstDash val="solid"/>
            <a:headEnd type="none" w="med" len="med"/>
            <a:tailEnd type="none" w="med" len="med"/>
          </a:ln>
        </p:spPr>
      </p:sp>
      <p:grpSp>
        <p:nvGrpSpPr>
          <p:cNvPr id="403520" name="组合 403519"/>
          <p:cNvGrpSpPr/>
          <p:nvPr/>
        </p:nvGrpSpPr>
        <p:grpSpPr>
          <a:xfrm>
            <a:off x="152400" y="5527675"/>
            <a:ext cx="1479550" cy="303213"/>
            <a:chOff x="332" y="2224"/>
            <a:chExt cx="932" cy="191"/>
          </a:xfrm>
        </p:grpSpPr>
        <p:sp>
          <p:nvSpPr>
            <p:cNvPr id="403521" name="矩形 403520"/>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22" name="矩形 403521"/>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23" name="矩形 403522"/>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524" name="矩形 403523"/>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525" name="矩形 403524"/>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26" name="直接连接符 403525"/>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527" name="直接连接符 403526"/>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528" name="直接连接符 403527"/>
            <p:cNvSpPr/>
            <p:nvPr/>
          </p:nvSpPr>
          <p:spPr>
            <a:xfrm>
              <a:off x="882" y="2244"/>
              <a:ext cx="0" cy="156"/>
            </a:xfrm>
            <a:prstGeom prst="line">
              <a:avLst/>
            </a:prstGeom>
            <a:ln w="9525" cap="flat" cmpd="sng">
              <a:solidFill>
                <a:schemeClr val="tx1"/>
              </a:solidFill>
              <a:prstDash val="solid"/>
              <a:headEnd type="none" w="med" len="med"/>
              <a:tailEnd type="none" w="med" len="med"/>
            </a:ln>
          </p:spPr>
        </p:sp>
      </p:grpSp>
      <p:grpSp>
        <p:nvGrpSpPr>
          <p:cNvPr id="403529" name="组合 403528"/>
          <p:cNvGrpSpPr/>
          <p:nvPr/>
        </p:nvGrpSpPr>
        <p:grpSpPr>
          <a:xfrm>
            <a:off x="420688" y="5229225"/>
            <a:ext cx="1208087" cy="303213"/>
            <a:chOff x="501" y="1990"/>
            <a:chExt cx="761" cy="191"/>
          </a:xfrm>
        </p:grpSpPr>
        <p:sp>
          <p:nvSpPr>
            <p:cNvPr id="403530" name="矩形 403529"/>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31" name="矩形 403530"/>
            <p:cNvSpPr/>
            <p:nvPr/>
          </p:nvSpPr>
          <p:spPr>
            <a:xfrm>
              <a:off x="704"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32" name="矩形 403531"/>
            <p:cNvSpPr/>
            <p:nvPr/>
          </p:nvSpPr>
          <p:spPr>
            <a:xfrm>
              <a:off x="518"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533" name="矩形 403532"/>
            <p:cNvSpPr/>
            <p:nvPr/>
          </p:nvSpPr>
          <p:spPr>
            <a:xfrm>
              <a:off x="834" y="1991"/>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34" name="直接连接符 403533"/>
            <p:cNvSpPr/>
            <p:nvPr/>
          </p:nvSpPr>
          <p:spPr>
            <a:xfrm>
              <a:off x="688" y="2013"/>
              <a:ext cx="0" cy="154"/>
            </a:xfrm>
            <a:prstGeom prst="line">
              <a:avLst/>
            </a:prstGeom>
            <a:ln w="9525" cap="flat" cmpd="sng">
              <a:solidFill>
                <a:schemeClr val="tx1"/>
              </a:solidFill>
              <a:prstDash val="solid"/>
              <a:headEnd type="none" w="med" len="med"/>
              <a:tailEnd type="none" w="med" len="med"/>
            </a:ln>
          </p:spPr>
        </p:sp>
        <p:sp>
          <p:nvSpPr>
            <p:cNvPr id="403535" name="直接连接符 403534"/>
            <p:cNvSpPr/>
            <p:nvPr/>
          </p:nvSpPr>
          <p:spPr>
            <a:xfrm>
              <a:off x="880" y="2010"/>
              <a:ext cx="0" cy="156"/>
            </a:xfrm>
            <a:prstGeom prst="line">
              <a:avLst/>
            </a:prstGeom>
            <a:ln w="9525" cap="flat" cmpd="sng">
              <a:solidFill>
                <a:schemeClr val="tx1"/>
              </a:solidFill>
              <a:prstDash val="solid"/>
              <a:headEnd type="none" w="med" len="med"/>
              <a:tailEnd type="none" w="med" len="med"/>
            </a:ln>
          </p:spPr>
        </p:sp>
      </p:grpSp>
      <p:grpSp>
        <p:nvGrpSpPr>
          <p:cNvPr id="403536" name="组合 403535"/>
          <p:cNvGrpSpPr/>
          <p:nvPr/>
        </p:nvGrpSpPr>
        <p:grpSpPr>
          <a:xfrm>
            <a:off x="723900" y="4921250"/>
            <a:ext cx="890588" cy="303213"/>
            <a:chOff x="645" y="1734"/>
            <a:chExt cx="561" cy="191"/>
          </a:xfrm>
        </p:grpSpPr>
        <p:sp>
          <p:nvSpPr>
            <p:cNvPr id="403537" name="矩形 403536"/>
            <p:cNvSpPr/>
            <p:nvPr/>
          </p:nvSpPr>
          <p:spPr>
            <a:xfrm>
              <a:off x="645" y="1751"/>
              <a:ext cx="4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38" name="矩形 403537"/>
            <p:cNvSpPr/>
            <p:nvPr/>
          </p:nvSpPr>
          <p:spPr>
            <a:xfrm>
              <a:off x="648" y="173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39" name="矩形 403538"/>
            <p:cNvSpPr/>
            <p:nvPr/>
          </p:nvSpPr>
          <p:spPr>
            <a:xfrm>
              <a:off x="778" y="173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40" name="直接连接符 403539"/>
            <p:cNvSpPr/>
            <p:nvPr/>
          </p:nvSpPr>
          <p:spPr>
            <a:xfrm>
              <a:off x="824" y="1754"/>
              <a:ext cx="0" cy="156"/>
            </a:xfrm>
            <a:prstGeom prst="line">
              <a:avLst/>
            </a:prstGeom>
            <a:ln w="9525" cap="flat" cmpd="sng">
              <a:solidFill>
                <a:schemeClr val="tx1"/>
              </a:solidFill>
              <a:prstDash val="solid"/>
              <a:headEnd type="none" w="med" len="med"/>
              <a:tailEnd type="none" w="med" len="med"/>
            </a:ln>
          </p:spPr>
        </p:sp>
      </p:grpSp>
      <p:grpSp>
        <p:nvGrpSpPr>
          <p:cNvPr id="403541" name="组合 403540"/>
          <p:cNvGrpSpPr/>
          <p:nvPr/>
        </p:nvGrpSpPr>
        <p:grpSpPr>
          <a:xfrm>
            <a:off x="930275" y="4610100"/>
            <a:ext cx="679450" cy="301625"/>
            <a:chOff x="780" y="1553"/>
            <a:chExt cx="428" cy="190"/>
          </a:xfrm>
        </p:grpSpPr>
        <p:sp>
          <p:nvSpPr>
            <p:cNvPr id="403542" name="矩形 403541"/>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43" name="矩形 403542"/>
            <p:cNvSpPr/>
            <p:nvPr/>
          </p:nvSpPr>
          <p:spPr>
            <a:xfrm>
              <a:off x="780" y="1553"/>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grpSp>
      <p:grpSp>
        <p:nvGrpSpPr>
          <p:cNvPr id="403544" name="组合 403543"/>
          <p:cNvGrpSpPr/>
          <p:nvPr/>
        </p:nvGrpSpPr>
        <p:grpSpPr>
          <a:xfrm>
            <a:off x="5654675" y="4164013"/>
            <a:ext cx="1387475" cy="1044575"/>
            <a:chOff x="3601" y="168"/>
            <a:chExt cx="874" cy="658"/>
          </a:xfrm>
        </p:grpSpPr>
        <p:sp>
          <p:nvSpPr>
            <p:cNvPr id="403545" name="矩形 403544"/>
            <p:cNvSpPr/>
            <p:nvPr/>
          </p:nvSpPr>
          <p:spPr>
            <a:xfrm>
              <a:off x="3658" y="168"/>
              <a:ext cx="817" cy="596"/>
            </a:xfrm>
            <a:prstGeom prst="rect">
              <a:avLst/>
            </a:prstGeom>
            <a:solidFill>
              <a:schemeClr val="accent2"/>
            </a:solidFill>
            <a:ln w="9525">
              <a:noFill/>
            </a:ln>
          </p:spPr>
          <p:txBody>
            <a:bodyPr/>
            <a:p>
              <a:endParaRPr lang="zh-CN" altLang="en-US"/>
            </a:p>
          </p:txBody>
        </p:sp>
        <p:sp>
          <p:nvSpPr>
            <p:cNvPr id="403546" name="矩形 403545"/>
            <p:cNvSpPr/>
            <p:nvPr/>
          </p:nvSpPr>
          <p:spPr>
            <a:xfrm>
              <a:off x="3628" y="213"/>
              <a:ext cx="802" cy="596"/>
            </a:xfrm>
            <a:prstGeom prst="rect">
              <a:avLst/>
            </a:prstGeom>
            <a:solidFill>
              <a:schemeClr val="bg1"/>
            </a:solidFill>
            <a:ln w="28575" cap="flat" cmpd="sng">
              <a:solidFill>
                <a:schemeClr val="tx1"/>
              </a:solidFill>
              <a:prstDash val="solid"/>
              <a:miter/>
              <a:headEnd type="none" w="med" len="med"/>
              <a:tailEnd type="none" w="med" len="med"/>
            </a:ln>
          </p:spPr>
          <p:txBody>
            <a:bodyPr/>
            <a:p>
              <a:endParaRPr lang="zh-CN" altLang="en-US"/>
            </a:p>
          </p:txBody>
        </p:sp>
        <p:sp>
          <p:nvSpPr>
            <p:cNvPr id="403547" name="直接连接符 403546"/>
            <p:cNvSpPr/>
            <p:nvPr/>
          </p:nvSpPr>
          <p:spPr>
            <a:xfrm>
              <a:off x="3628" y="413"/>
              <a:ext cx="796" cy="2"/>
            </a:xfrm>
            <a:prstGeom prst="line">
              <a:avLst/>
            </a:prstGeom>
            <a:ln w="28575" cap="flat" cmpd="sng">
              <a:solidFill>
                <a:schemeClr val="tx1"/>
              </a:solidFill>
              <a:prstDash val="solid"/>
              <a:headEnd type="none" w="med" len="med"/>
              <a:tailEnd type="none" w="med" len="med"/>
            </a:ln>
          </p:spPr>
        </p:sp>
        <p:sp>
          <p:nvSpPr>
            <p:cNvPr id="403548" name="文本框 403547"/>
            <p:cNvSpPr txBox="1"/>
            <p:nvPr/>
          </p:nvSpPr>
          <p:spPr>
            <a:xfrm>
              <a:off x="3601" y="192"/>
              <a:ext cx="830" cy="634"/>
            </a:xfrm>
            <a:prstGeom prst="rect">
              <a:avLst/>
            </a:prstGeom>
            <a:noFill/>
            <a:ln w="9525">
              <a:noFill/>
            </a:ln>
          </p:spPr>
          <p:txBody>
            <a:bodyPr>
              <a:spAutoFit/>
            </a:bodyPr>
            <a:p>
              <a:pPr algn="l"/>
              <a:r>
                <a:rPr lang="zh-CN" altLang="en-US" sz="2000" dirty="0">
                  <a:ea typeface="宋体" pitchFamily="2" charset="-122"/>
                </a:rPr>
                <a:t>网络层</a:t>
              </a:r>
              <a:endParaRPr lang="zh-CN" altLang="en-US" sz="2000" dirty="0">
                <a:ea typeface="宋体" pitchFamily="2" charset="-122"/>
              </a:endParaRPr>
            </a:p>
            <a:p>
              <a:pPr algn="l"/>
              <a:r>
                <a:rPr lang="zh-CN" altLang="en-US" sz="2000" dirty="0">
                  <a:ea typeface="宋体" pitchFamily="2" charset="-122"/>
                </a:rPr>
                <a:t>链路层</a:t>
              </a:r>
              <a:endParaRPr lang="zh-CN" altLang="en-US" sz="2000" dirty="0">
                <a:ea typeface="宋体" pitchFamily="2" charset="-122"/>
              </a:endParaRPr>
            </a:p>
            <a:p>
              <a:pPr algn="l"/>
              <a:r>
                <a:rPr lang="zh-CN" altLang="en-US" sz="2000" dirty="0">
                  <a:ea typeface="宋体" pitchFamily="2" charset="-122"/>
                </a:rPr>
                <a:t>物理层</a:t>
              </a:r>
              <a:endParaRPr lang="en-US" altLang="zh-CN" sz="2000">
                <a:ea typeface="宋体" pitchFamily="2" charset="-122"/>
              </a:endParaRPr>
            </a:p>
          </p:txBody>
        </p:sp>
        <p:sp>
          <p:nvSpPr>
            <p:cNvPr id="403549" name="直接连接符 403548"/>
            <p:cNvSpPr/>
            <p:nvPr/>
          </p:nvSpPr>
          <p:spPr>
            <a:xfrm>
              <a:off x="3633" y="615"/>
              <a:ext cx="796" cy="2"/>
            </a:xfrm>
            <a:prstGeom prst="line">
              <a:avLst/>
            </a:prstGeom>
            <a:ln w="28575" cap="flat" cmpd="sng">
              <a:solidFill>
                <a:schemeClr val="tx1"/>
              </a:solidFill>
              <a:prstDash val="solid"/>
              <a:headEnd type="none" w="med" len="med"/>
              <a:tailEnd type="none" w="med" len="med"/>
            </a:ln>
          </p:spPr>
        </p:sp>
      </p:grpSp>
      <p:grpSp>
        <p:nvGrpSpPr>
          <p:cNvPr id="403550" name="组合 403549"/>
          <p:cNvGrpSpPr/>
          <p:nvPr/>
        </p:nvGrpSpPr>
        <p:grpSpPr>
          <a:xfrm>
            <a:off x="5821363" y="2271713"/>
            <a:ext cx="1387475" cy="739775"/>
            <a:chOff x="4696" y="597"/>
            <a:chExt cx="874" cy="466"/>
          </a:xfrm>
        </p:grpSpPr>
        <p:sp>
          <p:nvSpPr>
            <p:cNvPr id="403551" name="矩形 403550"/>
            <p:cNvSpPr/>
            <p:nvPr/>
          </p:nvSpPr>
          <p:spPr>
            <a:xfrm>
              <a:off x="4753" y="597"/>
              <a:ext cx="817" cy="416"/>
            </a:xfrm>
            <a:prstGeom prst="rect">
              <a:avLst/>
            </a:prstGeom>
            <a:solidFill>
              <a:schemeClr val="accent2"/>
            </a:solidFill>
            <a:ln w="9525">
              <a:noFill/>
            </a:ln>
          </p:spPr>
          <p:txBody>
            <a:bodyPr/>
            <a:p>
              <a:endParaRPr lang="zh-CN" altLang="en-US"/>
            </a:p>
          </p:txBody>
        </p:sp>
        <p:sp>
          <p:nvSpPr>
            <p:cNvPr id="403552" name="矩形 403551"/>
            <p:cNvSpPr/>
            <p:nvPr/>
          </p:nvSpPr>
          <p:spPr>
            <a:xfrm>
              <a:off x="4723" y="642"/>
              <a:ext cx="802" cy="413"/>
            </a:xfrm>
            <a:prstGeom prst="rect">
              <a:avLst/>
            </a:prstGeom>
            <a:solidFill>
              <a:schemeClr val="bg1"/>
            </a:solidFill>
            <a:ln w="28575" cap="flat" cmpd="sng">
              <a:solidFill>
                <a:schemeClr val="tx1"/>
              </a:solidFill>
              <a:prstDash val="solid"/>
              <a:miter/>
              <a:headEnd type="none" w="med" len="med"/>
              <a:tailEnd type="none" w="med" len="med"/>
            </a:ln>
          </p:spPr>
          <p:txBody>
            <a:bodyPr/>
            <a:p>
              <a:endParaRPr lang="zh-CN" altLang="en-US"/>
            </a:p>
          </p:txBody>
        </p:sp>
        <p:sp>
          <p:nvSpPr>
            <p:cNvPr id="403553" name="直接连接符 403552"/>
            <p:cNvSpPr/>
            <p:nvPr/>
          </p:nvSpPr>
          <p:spPr>
            <a:xfrm>
              <a:off x="4723" y="842"/>
              <a:ext cx="796" cy="2"/>
            </a:xfrm>
            <a:prstGeom prst="line">
              <a:avLst/>
            </a:prstGeom>
            <a:ln w="28575" cap="flat" cmpd="sng">
              <a:solidFill>
                <a:schemeClr val="tx1"/>
              </a:solidFill>
              <a:prstDash val="solid"/>
              <a:headEnd type="none" w="med" len="med"/>
              <a:tailEnd type="none" w="med" len="med"/>
            </a:ln>
          </p:spPr>
        </p:sp>
        <p:sp>
          <p:nvSpPr>
            <p:cNvPr id="403554" name="文本框 403553"/>
            <p:cNvSpPr txBox="1"/>
            <p:nvPr/>
          </p:nvSpPr>
          <p:spPr>
            <a:xfrm>
              <a:off x="4696" y="621"/>
              <a:ext cx="830" cy="442"/>
            </a:xfrm>
            <a:prstGeom prst="rect">
              <a:avLst/>
            </a:prstGeom>
            <a:noFill/>
            <a:ln w="9525">
              <a:noFill/>
            </a:ln>
          </p:spPr>
          <p:txBody>
            <a:bodyPr>
              <a:spAutoFit/>
            </a:bodyPr>
            <a:p>
              <a:pPr algn="l"/>
              <a:r>
                <a:rPr lang="zh-CN" altLang="en-US" sz="2000" dirty="0">
                  <a:ea typeface="宋体" pitchFamily="2" charset="-122"/>
                </a:rPr>
                <a:t>链路层</a:t>
              </a:r>
              <a:endParaRPr lang="zh-CN" altLang="en-US" sz="2000" dirty="0">
                <a:ea typeface="宋体" pitchFamily="2" charset="-122"/>
              </a:endParaRPr>
            </a:p>
            <a:p>
              <a:pPr algn="l"/>
              <a:r>
                <a:rPr lang="zh-CN" altLang="en-US" sz="2000" dirty="0">
                  <a:ea typeface="宋体" pitchFamily="2" charset="-122"/>
                </a:rPr>
                <a:t>物理层</a:t>
              </a:r>
              <a:endParaRPr lang="en-US" altLang="zh-CN" sz="2000">
                <a:ea typeface="宋体" pitchFamily="2" charset="-122"/>
              </a:endParaRPr>
            </a:p>
          </p:txBody>
        </p:sp>
      </p:grpSp>
      <p:sp>
        <p:nvSpPr>
          <p:cNvPr id="403555" name="任意多边形 403554"/>
          <p:cNvSpPr/>
          <p:nvPr/>
        </p:nvSpPr>
        <p:spPr>
          <a:xfrm>
            <a:off x="6978650" y="4156075"/>
            <a:ext cx="655638" cy="1135063"/>
          </a:xfrm>
          <a:custGeom>
            <a:avLst/>
            <a:gdLst/>
            <a:ahLst/>
            <a:cxnLst/>
            <a:pathLst>
              <a:path w="413" h="715">
                <a:moveTo>
                  <a:pt x="413" y="570"/>
                </a:moveTo>
                <a:lnTo>
                  <a:pt x="9" y="0"/>
                </a:lnTo>
                <a:lnTo>
                  <a:pt x="0" y="604"/>
                </a:lnTo>
                <a:lnTo>
                  <a:pt x="397" y="715"/>
                </a:lnTo>
                <a:lnTo>
                  <a:pt x="413" y="570"/>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p>
            <a:endParaRPr lang="zh-CN" altLang="en-US"/>
          </a:p>
        </p:txBody>
      </p:sp>
      <p:grpSp>
        <p:nvGrpSpPr>
          <p:cNvPr id="403556" name="组合 403555"/>
          <p:cNvGrpSpPr/>
          <p:nvPr/>
        </p:nvGrpSpPr>
        <p:grpSpPr>
          <a:xfrm>
            <a:off x="7581900" y="4983163"/>
            <a:ext cx="766763" cy="433387"/>
            <a:chOff x="3600" y="219"/>
            <a:chExt cx="360" cy="175"/>
          </a:xfrm>
        </p:grpSpPr>
        <p:sp>
          <p:nvSpPr>
            <p:cNvPr id="403557" name="椭圆 40355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403558" name="直接连接符 40355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403559" name="直接连接符 40355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403560" name="矩形 403559"/>
            <p:cNvSpPr/>
            <p:nvPr/>
          </p:nvSpPr>
          <p:spPr>
            <a:xfrm>
              <a:off x="3603" y="289"/>
              <a:ext cx="354" cy="59"/>
            </a:xfrm>
            <a:prstGeom prst="rect">
              <a:avLst/>
            </a:prstGeom>
            <a:solidFill>
              <a:schemeClr val="hlink"/>
            </a:solidFill>
            <a:ln w="12700">
              <a:noFill/>
            </a:ln>
          </p:spPr>
          <p:txBody>
            <a:bodyPr wrap="none" anchor="ctr" anchorCtr="0"/>
            <a:p>
              <a:endParaRPr lang="zh-CN" altLang="en-US" dirty="0">
                <a:ea typeface="宋体" pitchFamily="2" charset="-122"/>
              </a:endParaRPr>
            </a:p>
          </p:txBody>
        </p:sp>
        <p:sp>
          <p:nvSpPr>
            <p:cNvPr id="403561" name="椭圆 40356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403562" name="组合 403561"/>
            <p:cNvGrpSpPr/>
            <p:nvPr/>
          </p:nvGrpSpPr>
          <p:grpSpPr>
            <a:xfrm>
              <a:off x="3686" y="244"/>
              <a:ext cx="177" cy="66"/>
              <a:chOff x="2848" y="848"/>
              <a:chExt cx="140" cy="98"/>
            </a:xfrm>
          </p:grpSpPr>
          <p:sp>
            <p:nvSpPr>
              <p:cNvPr id="403563" name="直接连接符 40356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403564" name="直接连接符 40356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403565" name="直接连接符 40356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403566" name="组合 403565"/>
            <p:cNvGrpSpPr/>
            <p:nvPr/>
          </p:nvGrpSpPr>
          <p:grpSpPr>
            <a:xfrm flipV="1">
              <a:off x="3686" y="243"/>
              <a:ext cx="177" cy="66"/>
              <a:chOff x="2848" y="848"/>
              <a:chExt cx="140" cy="98"/>
            </a:xfrm>
          </p:grpSpPr>
          <p:sp>
            <p:nvSpPr>
              <p:cNvPr id="403567" name="直接连接符 40356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403568" name="直接连接符 40356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403569" name="直接连接符 40356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403571" name="组合 403570"/>
          <p:cNvGrpSpPr/>
          <p:nvPr/>
        </p:nvGrpSpPr>
        <p:grpSpPr>
          <a:xfrm>
            <a:off x="4238625" y="4546600"/>
            <a:ext cx="1479550" cy="303213"/>
            <a:chOff x="332" y="2224"/>
            <a:chExt cx="932" cy="191"/>
          </a:xfrm>
        </p:grpSpPr>
        <p:sp>
          <p:nvSpPr>
            <p:cNvPr id="403572" name="矩形 403571"/>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73" name="矩形 403572"/>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74" name="矩形 403573"/>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575" name="矩形 403574"/>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576" name="矩形 403575"/>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77" name="直接连接符 403576"/>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578" name="直接连接符 403577"/>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579" name="直接连接符 403578"/>
            <p:cNvSpPr/>
            <p:nvPr/>
          </p:nvSpPr>
          <p:spPr>
            <a:xfrm>
              <a:off x="882" y="2244"/>
              <a:ext cx="0" cy="156"/>
            </a:xfrm>
            <a:prstGeom prst="line">
              <a:avLst/>
            </a:prstGeom>
            <a:ln w="9525" cap="flat" cmpd="sng">
              <a:solidFill>
                <a:schemeClr val="tx1"/>
              </a:solidFill>
              <a:prstDash val="solid"/>
              <a:headEnd type="none" w="med" len="med"/>
              <a:tailEnd type="none" w="med" len="med"/>
            </a:ln>
          </p:spPr>
        </p:sp>
      </p:grpSp>
      <p:grpSp>
        <p:nvGrpSpPr>
          <p:cNvPr id="403580" name="组合 403579"/>
          <p:cNvGrpSpPr/>
          <p:nvPr/>
        </p:nvGrpSpPr>
        <p:grpSpPr>
          <a:xfrm>
            <a:off x="4497388" y="4240213"/>
            <a:ext cx="1208087" cy="303212"/>
            <a:chOff x="501" y="1990"/>
            <a:chExt cx="761" cy="191"/>
          </a:xfrm>
        </p:grpSpPr>
        <p:sp>
          <p:nvSpPr>
            <p:cNvPr id="403581" name="矩形 403580"/>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82" name="矩形 403581"/>
            <p:cNvSpPr/>
            <p:nvPr/>
          </p:nvSpPr>
          <p:spPr>
            <a:xfrm>
              <a:off x="704"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83" name="矩形 403582"/>
            <p:cNvSpPr/>
            <p:nvPr/>
          </p:nvSpPr>
          <p:spPr>
            <a:xfrm>
              <a:off x="518"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584" name="矩形 403583"/>
            <p:cNvSpPr/>
            <p:nvPr/>
          </p:nvSpPr>
          <p:spPr>
            <a:xfrm>
              <a:off x="834" y="1991"/>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85" name="直接连接符 403584"/>
            <p:cNvSpPr/>
            <p:nvPr/>
          </p:nvSpPr>
          <p:spPr>
            <a:xfrm>
              <a:off x="688" y="2013"/>
              <a:ext cx="0" cy="154"/>
            </a:xfrm>
            <a:prstGeom prst="line">
              <a:avLst/>
            </a:prstGeom>
            <a:ln w="9525" cap="flat" cmpd="sng">
              <a:solidFill>
                <a:schemeClr val="tx1"/>
              </a:solidFill>
              <a:prstDash val="solid"/>
              <a:headEnd type="none" w="med" len="med"/>
              <a:tailEnd type="none" w="med" len="med"/>
            </a:ln>
          </p:spPr>
        </p:sp>
        <p:sp>
          <p:nvSpPr>
            <p:cNvPr id="403586" name="直接连接符 403585"/>
            <p:cNvSpPr/>
            <p:nvPr/>
          </p:nvSpPr>
          <p:spPr>
            <a:xfrm>
              <a:off x="880" y="2010"/>
              <a:ext cx="0" cy="156"/>
            </a:xfrm>
            <a:prstGeom prst="line">
              <a:avLst/>
            </a:prstGeom>
            <a:ln w="9525" cap="flat" cmpd="sng">
              <a:solidFill>
                <a:schemeClr val="tx1"/>
              </a:solidFill>
              <a:prstDash val="solid"/>
              <a:headEnd type="none" w="med" len="med"/>
              <a:tailEnd type="none" w="med" len="med"/>
            </a:ln>
          </p:spPr>
        </p:sp>
      </p:grpSp>
      <p:grpSp>
        <p:nvGrpSpPr>
          <p:cNvPr id="403587" name="组合 403586"/>
          <p:cNvGrpSpPr/>
          <p:nvPr/>
        </p:nvGrpSpPr>
        <p:grpSpPr>
          <a:xfrm>
            <a:off x="7035800" y="4575175"/>
            <a:ext cx="1479550" cy="303213"/>
            <a:chOff x="332" y="2224"/>
            <a:chExt cx="932" cy="191"/>
          </a:xfrm>
        </p:grpSpPr>
        <p:sp>
          <p:nvSpPr>
            <p:cNvPr id="403588" name="矩形 403587"/>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89" name="矩形 403588"/>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90" name="矩形 403589"/>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591" name="矩形 403590"/>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592" name="矩形 403591"/>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593" name="直接连接符 403592"/>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594" name="直接连接符 403593"/>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595" name="直接连接符 403594"/>
            <p:cNvSpPr/>
            <p:nvPr/>
          </p:nvSpPr>
          <p:spPr>
            <a:xfrm>
              <a:off x="882" y="2244"/>
              <a:ext cx="0" cy="156"/>
            </a:xfrm>
            <a:prstGeom prst="line">
              <a:avLst/>
            </a:prstGeom>
            <a:ln w="9525" cap="flat" cmpd="sng">
              <a:solidFill>
                <a:schemeClr val="tx1"/>
              </a:solidFill>
              <a:prstDash val="solid"/>
              <a:headEnd type="none" w="med" len="med"/>
              <a:tailEnd type="none" w="med" len="med"/>
            </a:ln>
          </p:spPr>
        </p:sp>
      </p:grpSp>
      <p:grpSp>
        <p:nvGrpSpPr>
          <p:cNvPr id="403596" name="组合 403595"/>
          <p:cNvGrpSpPr/>
          <p:nvPr/>
        </p:nvGrpSpPr>
        <p:grpSpPr>
          <a:xfrm>
            <a:off x="7294563" y="4268788"/>
            <a:ext cx="1208087" cy="303212"/>
            <a:chOff x="501" y="1990"/>
            <a:chExt cx="761" cy="191"/>
          </a:xfrm>
        </p:grpSpPr>
        <p:sp>
          <p:nvSpPr>
            <p:cNvPr id="403597" name="矩形 403596"/>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598" name="矩形 403597"/>
            <p:cNvSpPr/>
            <p:nvPr/>
          </p:nvSpPr>
          <p:spPr>
            <a:xfrm>
              <a:off x="704"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599" name="矩形 403598"/>
            <p:cNvSpPr/>
            <p:nvPr/>
          </p:nvSpPr>
          <p:spPr>
            <a:xfrm>
              <a:off x="518" y="1990"/>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600" name="矩形 403599"/>
            <p:cNvSpPr/>
            <p:nvPr/>
          </p:nvSpPr>
          <p:spPr>
            <a:xfrm>
              <a:off x="834" y="1991"/>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601" name="直接连接符 403600"/>
            <p:cNvSpPr/>
            <p:nvPr/>
          </p:nvSpPr>
          <p:spPr>
            <a:xfrm>
              <a:off x="688" y="2013"/>
              <a:ext cx="0" cy="154"/>
            </a:xfrm>
            <a:prstGeom prst="line">
              <a:avLst/>
            </a:prstGeom>
            <a:ln w="9525" cap="flat" cmpd="sng">
              <a:solidFill>
                <a:schemeClr val="tx1"/>
              </a:solidFill>
              <a:prstDash val="solid"/>
              <a:headEnd type="none" w="med" len="med"/>
              <a:tailEnd type="none" w="med" len="med"/>
            </a:ln>
          </p:spPr>
        </p:sp>
        <p:sp>
          <p:nvSpPr>
            <p:cNvPr id="403602" name="直接连接符 403601"/>
            <p:cNvSpPr/>
            <p:nvPr/>
          </p:nvSpPr>
          <p:spPr>
            <a:xfrm>
              <a:off x="880" y="2010"/>
              <a:ext cx="0" cy="156"/>
            </a:xfrm>
            <a:prstGeom prst="line">
              <a:avLst/>
            </a:prstGeom>
            <a:ln w="9525" cap="flat" cmpd="sng">
              <a:solidFill>
                <a:schemeClr val="tx1"/>
              </a:solidFill>
              <a:prstDash val="solid"/>
              <a:headEnd type="none" w="med" len="med"/>
              <a:tailEnd type="none" w="med" len="med"/>
            </a:ln>
          </p:spPr>
        </p:sp>
      </p:grpSp>
      <p:grpSp>
        <p:nvGrpSpPr>
          <p:cNvPr id="403603" name="组合 403602"/>
          <p:cNvGrpSpPr/>
          <p:nvPr/>
        </p:nvGrpSpPr>
        <p:grpSpPr>
          <a:xfrm>
            <a:off x="4408488" y="2354263"/>
            <a:ext cx="1479550" cy="303212"/>
            <a:chOff x="332" y="2224"/>
            <a:chExt cx="932" cy="191"/>
          </a:xfrm>
        </p:grpSpPr>
        <p:sp>
          <p:nvSpPr>
            <p:cNvPr id="403604" name="矩形 403603"/>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605" name="矩形 403604"/>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606" name="矩形 403605"/>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607" name="矩形 403606"/>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608" name="矩形 403607"/>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609" name="直接连接符 403608"/>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610" name="直接连接符 403609"/>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611" name="直接连接符 403610"/>
            <p:cNvSpPr/>
            <p:nvPr/>
          </p:nvSpPr>
          <p:spPr>
            <a:xfrm>
              <a:off x="882" y="2244"/>
              <a:ext cx="0" cy="156"/>
            </a:xfrm>
            <a:prstGeom prst="line">
              <a:avLst/>
            </a:prstGeom>
            <a:ln w="9525" cap="flat" cmpd="sng">
              <a:solidFill>
                <a:schemeClr val="tx1"/>
              </a:solidFill>
              <a:prstDash val="solid"/>
              <a:headEnd type="none" w="med" len="med"/>
              <a:tailEnd type="none" w="med" len="med"/>
            </a:ln>
          </p:spPr>
        </p:sp>
      </p:grpSp>
      <p:grpSp>
        <p:nvGrpSpPr>
          <p:cNvPr id="403612" name="组合 403611"/>
          <p:cNvGrpSpPr/>
          <p:nvPr/>
        </p:nvGrpSpPr>
        <p:grpSpPr>
          <a:xfrm>
            <a:off x="7250113" y="2382838"/>
            <a:ext cx="1479550" cy="303212"/>
            <a:chOff x="332" y="2224"/>
            <a:chExt cx="932" cy="191"/>
          </a:xfrm>
        </p:grpSpPr>
        <p:sp>
          <p:nvSpPr>
            <p:cNvPr id="403613" name="矩形 403612"/>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403614" name="矩形 403613"/>
            <p:cNvSpPr/>
            <p:nvPr/>
          </p:nvSpPr>
          <p:spPr>
            <a:xfrm>
              <a:off x="706"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t</a:t>
              </a:r>
              <a:endParaRPr lang="en-US" altLang="zh-CN" sz="1800" baseline="-25000">
                <a:latin typeface="Comic Sans MS" panose="030F0902030302020204" charset="0"/>
                <a:ea typeface="宋体" pitchFamily="2" charset="-122"/>
              </a:endParaRPr>
            </a:p>
          </p:txBody>
        </p:sp>
        <p:sp>
          <p:nvSpPr>
            <p:cNvPr id="403615" name="矩形 403614"/>
            <p:cNvSpPr/>
            <p:nvPr/>
          </p:nvSpPr>
          <p:spPr>
            <a:xfrm>
              <a:off x="520"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n</a:t>
              </a:r>
              <a:endParaRPr lang="en-US" altLang="zh-CN" sz="1800" baseline="-25000">
                <a:latin typeface="Comic Sans MS" panose="030F0902030302020204" charset="0"/>
                <a:ea typeface="宋体" pitchFamily="2" charset="-122"/>
              </a:endParaRPr>
            </a:p>
          </p:txBody>
        </p:sp>
        <p:sp>
          <p:nvSpPr>
            <p:cNvPr id="403616" name="矩形 403615"/>
            <p:cNvSpPr/>
            <p:nvPr/>
          </p:nvSpPr>
          <p:spPr>
            <a:xfrm>
              <a:off x="332" y="2224"/>
              <a:ext cx="187" cy="184"/>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H</a:t>
              </a:r>
              <a:r>
                <a:rPr lang="en-US" altLang="zh-CN" sz="1800" baseline="-25000">
                  <a:latin typeface="Comic Sans MS" panose="030F0902030302020204" charset="0"/>
                  <a:ea typeface="宋体" pitchFamily="2" charset="-122"/>
                </a:rPr>
                <a:t>l</a:t>
              </a:r>
              <a:endParaRPr lang="en-US" altLang="zh-CN" sz="1800" baseline="-25000">
                <a:latin typeface="Comic Sans MS" panose="030F0902030302020204" charset="0"/>
                <a:ea typeface="宋体" pitchFamily="2" charset="-122"/>
              </a:endParaRPr>
            </a:p>
          </p:txBody>
        </p:sp>
        <p:sp>
          <p:nvSpPr>
            <p:cNvPr id="403617" name="矩形 403616"/>
            <p:cNvSpPr/>
            <p:nvPr/>
          </p:nvSpPr>
          <p:spPr>
            <a:xfrm>
              <a:off x="836" y="2225"/>
              <a:ext cx="428" cy="190"/>
            </a:xfrm>
            <a:prstGeom prst="rect">
              <a:avLst/>
            </a:prstGeom>
            <a:noFill/>
            <a:ln w="19050">
              <a:noFill/>
            </a:ln>
          </p:spPr>
          <p:txBody>
            <a:bodyPr wrap="none" anchor="ctr" anchorCtr="0"/>
            <a:p>
              <a:r>
                <a:rPr lang="en-US" altLang="zh-CN" sz="1400">
                  <a:latin typeface="Comic Sans MS" panose="030F0902030302020204" charset="0"/>
                  <a:ea typeface="宋体" pitchFamily="2" charset="-122"/>
                </a:rPr>
                <a:t>M</a:t>
              </a:r>
              <a:endParaRPr lang="en-US" altLang="zh-CN" sz="1400">
                <a:ea typeface="宋体" pitchFamily="2" charset="-122"/>
              </a:endParaRPr>
            </a:p>
          </p:txBody>
        </p:sp>
        <p:sp>
          <p:nvSpPr>
            <p:cNvPr id="403618" name="直接连接符 403617"/>
            <p:cNvSpPr/>
            <p:nvPr/>
          </p:nvSpPr>
          <p:spPr>
            <a:xfrm>
              <a:off x="510" y="2241"/>
              <a:ext cx="0" cy="162"/>
            </a:xfrm>
            <a:prstGeom prst="line">
              <a:avLst/>
            </a:prstGeom>
            <a:ln w="9525" cap="flat" cmpd="sng">
              <a:solidFill>
                <a:schemeClr val="tx1"/>
              </a:solidFill>
              <a:prstDash val="solid"/>
              <a:headEnd type="none" w="med" len="med"/>
              <a:tailEnd type="none" w="med" len="med"/>
            </a:ln>
          </p:spPr>
        </p:sp>
        <p:sp>
          <p:nvSpPr>
            <p:cNvPr id="403619" name="直接连接符 403618"/>
            <p:cNvSpPr/>
            <p:nvPr/>
          </p:nvSpPr>
          <p:spPr>
            <a:xfrm>
              <a:off x="690" y="2247"/>
              <a:ext cx="0" cy="154"/>
            </a:xfrm>
            <a:prstGeom prst="line">
              <a:avLst/>
            </a:prstGeom>
            <a:ln w="9525" cap="flat" cmpd="sng">
              <a:solidFill>
                <a:schemeClr val="tx1"/>
              </a:solidFill>
              <a:prstDash val="solid"/>
              <a:headEnd type="none" w="med" len="med"/>
              <a:tailEnd type="none" w="med" len="med"/>
            </a:ln>
          </p:spPr>
        </p:sp>
        <p:sp>
          <p:nvSpPr>
            <p:cNvPr id="403620" name="直接连接符 403619"/>
            <p:cNvSpPr/>
            <p:nvPr/>
          </p:nvSpPr>
          <p:spPr>
            <a:xfrm>
              <a:off x="882" y="2244"/>
              <a:ext cx="0" cy="156"/>
            </a:xfrm>
            <a:prstGeom prst="line">
              <a:avLst/>
            </a:prstGeom>
            <a:ln w="9525" cap="flat" cmpd="sng">
              <a:solidFill>
                <a:schemeClr val="tx1"/>
              </a:solidFill>
              <a:prstDash val="solid"/>
              <a:headEnd type="none" w="med" len="med"/>
              <a:tailEnd type="none" w="med" len="med"/>
            </a:ln>
          </p:spPr>
        </p:sp>
      </p:grpSp>
      <p:sp>
        <p:nvSpPr>
          <p:cNvPr id="403621" name="文本框 403620"/>
          <p:cNvSpPr txBox="1"/>
          <p:nvPr/>
        </p:nvSpPr>
        <p:spPr>
          <a:xfrm>
            <a:off x="7921625" y="5392738"/>
            <a:ext cx="874713" cy="366712"/>
          </a:xfrm>
          <a:prstGeom prst="rect">
            <a:avLst/>
          </a:prstGeom>
          <a:noFill/>
          <a:ln w="9525">
            <a:noFill/>
          </a:ln>
        </p:spPr>
        <p:txBody>
          <a:bodyPr wrap="none" anchor="t" anchorCtr="0">
            <a:spAutoFit/>
          </a:bodyPr>
          <a:p>
            <a:pPr algn="l" eaLnBrk="1" hangingPunct="1"/>
            <a:r>
              <a:rPr lang="zh-CN" altLang="en-US" sz="1800" b="1" dirty="0">
                <a:latin typeface="Comic Sans MS" panose="030F0902030302020204" charset="0"/>
                <a:ea typeface="宋体" pitchFamily="2" charset="-122"/>
              </a:rPr>
              <a:t>路由器</a:t>
            </a:r>
            <a:endParaRPr lang="zh-CN" altLang="en-US" sz="1800" b="1" dirty="0">
              <a:latin typeface="Comic Sans MS" panose="030F0902030302020204" charset="0"/>
              <a:ea typeface="宋体" pitchFamily="2" charset="-122"/>
            </a:endParaRPr>
          </a:p>
        </p:txBody>
      </p:sp>
      <p:sp>
        <p:nvSpPr>
          <p:cNvPr id="403622" name="文本框 403621"/>
          <p:cNvSpPr txBox="1"/>
          <p:nvPr/>
        </p:nvSpPr>
        <p:spPr>
          <a:xfrm>
            <a:off x="7935913" y="3079750"/>
            <a:ext cx="874712" cy="366713"/>
          </a:xfrm>
          <a:prstGeom prst="rect">
            <a:avLst/>
          </a:prstGeom>
          <a:noFill/>
          <a:ln w="9525">
            <a:noFill/>
          </a:ln>
        </p:spPr>
        <p:txBody>
          <a:bodyPr wrap="none" anchor="t" anchorCtr="0">
            <a:spAutoFit/>
          </a:bodyPr>
          <a:p>
            <a:pPr algn="l" eaLnBrk="1" hangingPunct="1"/>
            <a:r>
              <a:rPr lang="zh-CN" altLang="en-US" sz="1800" b="1" dirty="0">
                <a:latin typeface="Comic Sans MS" panose="030F0902030302020204" charset="0"/>
                <a:ea typeface="宋体" pitchFamily="2" charset="-122"/>
              </a:rPr>
              <a:t>交换机</a:t>
            </a:r>
            <a:endParaRPr lang="zh-CN" altLang="en-US" sz="1800" b="1" dirty="0">
              <a:latin typeface="Comic Sans MS" panose="030F0902030302020204" charset="0"/>
              <a:ea typeface="宋体" pitchFamily="2" charset="-122"/>
            </a:endParaRPr>
          </a:p>
        </p:txBody>
      </p:sp>
      <p:sp>
        <p:nvSpPr>
          <p:cNvPr id="403623" name="标题 403622"/>
          <p:cNvSpPr>
            <a:spLocks noGrp="1"/>
          </p:cNvSpPr>
          <p:nvPr>
            <p:ph type="title"/>
          </p:nvPr>
        </p:nvSpPr>
        <p:spPr>
          <a:xfrm>
            <a:off x="4995863" y="58738"/>
            <a:ext cx="3805237" cy="1143000"/>
          </a:xfrm>
        </p:spPr>
        <p:txBody>
          <a:bodyPr anchor="ctr" anchorCtr="0"/>
          <a:p>
            <a:pPr algn="l"/>
            <a:r>
              <a:rPr lang="zh-CN" altLang="en-US" dirty="0">
                <a:solidFill>
                  <a:srgbClr val="008000"/>
                </a:solidFill>
              </a:rPr>
              <a:t>封装及解封</a:t>
            </a:r>
            <a:endParaRPr lang="en-US" altLang="zh-CN">
              <a:solidFill>
                <a:srgbClr val="008000"/>
              </a:solidFill>
            </a:endParaRPr>
          </a:p>
        </p:txBody>
      </p:sp>
      <p:sp>
        <p:nvSpPr>
          <p:cNvPr id="403626" name="直接连接符 403625"/>
          <p:cNvSpPr/>
          <p:nvPr/>
        </p:nvSpPr>
        <p:spPr>
          <a:xfrm>
            <a:off x="3209925" y="533400"/>
            <a:ext cx="0" cy="2314575"/>
          </a:xfrm>
          <a:prstGeom prst="line">
            <a:avLst/>
          </a:prstGeom>
          <a:ln w="57150" cap="flat" cmpd="sng">
            <a:solidFill>
              <a:srgbClr val="FF0000"/>
            </a:solidFill>
            <a:prstDash val="solid"/>
            <a:headEnd type="none" w="med" len="med"/>
            <a:tailEnd type="triangle" w="med" len="med"/>
          </a:ln>
        </p:spPr>
      </p:sp>
      <p:sp>
        <p:nvSpPr>
          <p:cNvPr id="403627" name="直接连接符 403626"/>
          <p:cNvSpPr/>
          <p:nvPr/>
        </p:nvSpPr>
        <p:spPr>
          <a:xfrm>
            <a:off x="3209925" y="2827338"/>
            <a:ext cx="2701925" cy="0"/>
          </a:xfrm>
          <a:prstGeom prst="line">
            <a:avLst/>
          </a:prstGeom>
          <a:ln w="57150" cap="flat" cmpd="sng">
            <a:solidFill>
              <a:srgbClr val="FF0000"/>
            </a:solidFill>
            <a:prstDash val="solid"/>
            <a:headEnd type="none" w="med" len="med"/>
            <a:tailEnd type="triangle" w="med" len="med"/>
          </a:ln>
        </p:spPr>
      </p:sp>
      <p:sp>
        <p:nvSpPr>
          <p:cNvPr id="403628" name="直接连接符 403627"/>
          <p:cNvSpPr/>
          <p:nvPr/>
        </p:nvSpPr>
        <p:spPr>
          <a:xfrm flipV="1">
            <a:off x="5911850" y="2409825"/>
            <a:ext cx="0" cy="438150"/>
          </a:xfrm>
          <a:prstGeom prst="line">
            <a:avLst/>
          </a:prstGeom>
          <a:ln w="57150" cap="flat" cmpd="sng">
            <a:solidFill>
              <a:srgbClr val="FF0000"/>
            </a:solidFill>
            <a:prstDash val="solid"/>
            <a:headEnd type="none" w="med" len="med"/>
            <a:tailEnd type="triangle" w="med" len="med"/>
          </a:ln>
        </p:spPr>
      </p:sp>
      <p:sp>
        <p:nvSpPr>
          <p:cNvPr id="403629" name="直接连接符 403628"/>
          <p:cNvSpPr/>
          <p:nvPr/>
        </p:nvSpPr>
        <p:spPr>
          <a:xfrm>
            <a:off x="5911850" y="2409825"/>
            <a:ext cx="1130300" cy="0"/>
          </a:xfrm>
          <a:prstGeom prst="line">
            <a:avLst/>
          </a:prstGeom>
          <a:ln w="57150" cap="flat" cmpd="sng">
            <a:solidFill>
              <a:srgbClr val="FF0000"/>
            </a:solidFill>
            <a:prstDash val="solid"/>
            <a:headEnd type="none" w="med" len="med"/>
            <a:tailEnd type="triangle" w="med" len="med"/>
          </a:ln>
        </p:spPr>
      </p:sp>
      <p:sp>
        <p:nvSpPr>
          <p:cNvPr id="403630" name="直接连接符 403629"/>
          <p:cNvSpPr/>
          <p:nvPr/>
        </p:nvSpPr>
        <p:spPr>
          <a:xfrm>
            <a:off x="7056438" y="2414588"/>
            <a:ext cx="0" cy="3094037"/>
          </a:xfrm>
          <a:prstGeom prst="line">
            <a:avLst/>
          </a:prstGeom>
          <a:ln w="57150" cap="flat" cmpd="sng">
            <a:solidFill>
              <a:srgbClr val="FF0000"/>
            </a:solidFill>
            <a:prstDash val="solid"/>
            <a:headEnd type="none" w="med" len="med"/>
            <a:tailEnd type="triangle" w="med" len="med"/>
          </a:ln>
        </p:spPr>
      </p:sp>
      <p:sp>
        <p:nvSpPr>
          <p:cNvPr id="403631" name="直接连接符 403630"/>
          <p:cNvSpPr/>
          <p:nvPr/>
        </p:nvSpPr>
        <p:spPr>
          <a:xfrm flipH="1" flipV="1">
            <a:off x="6808788" y="5265738"/>
            <a:ext cx="247650" cy="203200"/>
          </a:xfrm>
          <a:prstGeom prst="line">
            <a:avLst/>
          </a:prstGeom>
          <a:ln w="57150" cap="flat" cmpd="sng">
            <a:solidFill>
              <a:srgbClr val="FF0000"/>
            </a:solidFill>
            <a:prstDash val="solid"/>
            <a:headEnd type="none" w="med" len="med"/>
            <a:tailEnd type="none" w="med" len="med"/>
          </a:ln>
        </p:spPr>
      </p:sp>
      <p:sp>
        <p:nvSpPr>
          <p:cNvPr id="403632" name="直接连接符 403631"/>
          <p:cNvSpPr/>
          <p:nvPr/>
        </p:nvSpPr>
        <p:spPr>
          <a:xfrm flipV="1">
            <a:off x="6794500" y="4305300"/>
            <a:ext cx="0" cy="1000125"/>
          </a:xfrm>
          <a:prstGeom prst="line">
            <a:avLst/>
          </a:prstGeom>
          <a:ln w="57150" cap="flat" cmpd="sng">
            <a:solidFill>
              <a:srgbClr val="FF0000"/>
            </a:solidFill>
            <a:prstDash val="solid"/>
            <a:headEnd type="none" w="med" len="med"/>
            <a:tailEnd type="triangle" w="med" len="med"/>
          </a:ln>
        </p:spPr>
      </p:sp>
      <p:sp>
        <p:nvSpPr>
          <p:cNvPr id="403633" name="直接连接符 403632"/>
          <p:cNvSpPr/>
          <p:nvPr/>
        </p:nvSpPr>
        <p:spPr>
          <a:xfrm flipH="1">
            <a:off x="5762625" y="4295775"/>
            <a:ext cx="1031875" cy="0"/>
          </a:xfrm>
          <a:prstGeom prst="line">
            <a:avLst/>
          </a:prstGeom>
          <a:ln w="57150" cap="flat" cmpd="sng">
            <a:solidFill>
              <a:srgbClr val="FF0000"/>
            </a:solidFill>
            <a:prstDash val="solid"/>
            <a:headEnd type="none" w="med" len="med"/>
            <a:tailEnd type="triangle" w="med" len="med"/>
          </a:ln>
        </p:spPr>
      </p:sp>
      <p:sp>
        <p:nvSpPr>
          <p:cNvPr id="403634" name="直接连接符 403633"/>
          <p:cNvSpPr/>
          <p:nvPr/>
        </p:nvSpPr>
        <p:spPr>
          <a:xfrm>
            <a:off x="5762625" y="4267200"/>
            <a:ext cx="0" cy="1149350"/>
          </a:xfrm>
          <a:prstGeom prst="line">
            <a:avLst/>
          </a:prstGeom>
          <a:ln w="57150" cap="flat" cmpd="sng">
            <a:solidFill>
              <a:srgbClr val="FF0000"/>
            </a:solidFill>
            <a:prstDash val="solid"/>
            <a:headEnd type="none" w="med" len="med"/>
            <a:tailEnd type="triangle" w="med" len="med"/>
          </a:ln>
        </p:spPr>
      </p:sp>
      <p:sp>
        <p:nvSpPr>
          <p:cNvPr id="403635" name="直接连接符 403634"/>
          <p:cNvSpPr/>
          <p:nvPr/>
        </p:nvSpPr>
        <p:spPr>
          <a:xfrm flipH="1">
            <a:off x="2971800" y="5416550"/>
            <a:ext cx="2773363" cy="611188"/>
          </a:xfrm>
          <a:prstGeom prst="line">
            <a:avLst/>
          </a:prstGeom>
          <a:ln w="57150" cap="flat" cmpd="sng">
            <a:solidFill>
              <a:srgbClr val="FF0000"/>
            </a:solidFill>
            <a:prstDash val="solid"/>
            <a:headEnd type="none" w="med" len="med"/>
            <a:tailEnd type="triangle" w="med" len="med"/>
          </a:ln>
        </p:spPr>
      </p:sp>
      <p:sp>
        <p:nvSpPr>
          <p:cNvPr id="403636" name="直接连接符 403635"/>
          <p:cNvSpPr/>
          <p:nvPr/>
        </p:nvSpPr>
        <p:spPr>
          <a:xfrm flipH="1">
            <a:off x="2373313" y="6027738"/>
            <a:ext cx="598487" cy="0"/>
          </a:xfrm>
          <a:prstGeom prst="line">
            <a:avLst/>
          </a:prstGeom>
          <a:ln w="57150" cap="flat" cmpd="sng">
            <a:solidFill>
              <a:srgbClr val="FF0000"/>
            </a:solidFill>
            <a:prstDash val="solid"/>
            <a:headEnd type="none" w="med" len="med"/>
            <a:tailEnd type="none" w="med" len="med"/>
          </a:ln>
        </p:spPr>
      </p:sp>
      <p:sp>
        <p:nvSpPr>
          <p:cNvPr id="403637" name="直接连接符 403636"/>
          <p:cNvSpPr/>
          <p:nvPr/>
        </p:nvSpPr>
        <p:spPr>
          <a:xfrm flipV="1">
            <a:off x="2373313" y="4635500"/>
            <a:ext cx="0" cy="1392238"/>
          </a:xfrm>
          <a:prstGeom prst="line">
            <a:avLst/>
          </a:prstGeom>
          <a:ln w="57150" cap="flat" cmpd="sng">
            <a:solidFill>
              <a:srgbClr val="FF0000"/>
            </a:solidFill>
            <a:prstDash val="solid"/>
            <a:headEnd type="none" w="med" len="med"/>
            <a:tailEnd type="triangl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3626"/>
                                        </p:tgtEl>
                                        <p:attrNameLst>
                                          <p:attrName>style.visibility</p:attrName>
                                        </p:attrNameLst>
                                      </p:cBhvr>
                                      <p:to>
                                        <p:strVal val="visible"/>
                                      </p:to>
                                    </p:set>
                                    <p:animEffect transition="in" filter="wipe(up)">
                                      <p:cBhvr>
                                        <p:cTn id="7" dur="500"/>
                                        <p:tgtEl>
                                          <p:spTgt spid="403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3627"/>
                                        </p:tgtEl>
                                        <p:attrNameLst>
                                          <p:attrName>style.visibility</p:attrName>
                                        </p:attrNameLst>
                                      </p:cBhvr>
                                      <p:to>
                                        <p:strVal val="visible"/>
                                      </p:to>
                                    </p:set>
                                    <p:animEffect transition="in" filter="wipe(left)">
                                      <p:cBhvr>
                                        <p:cTn id="12" dur="500"/>
                                        <p:tgtEl>
                                          <p:spTgt spid="4036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3628"/>
                                        </p:tgtEl>
                                        <p:attrNameLst>
                                          <p:attrName>style.visibility</p:attrName>
                                        </p:attrNameLst>
                                      </p:cBhvr>
                                      <p:to>
                                        <p:strVal val="visible"/>
                                      </p:to>
                                    </p:set>
                                    <p:animEffect transition="in" filter="wipe(down)">
                                      <p:cBhvr>
                                        <p:cTn id="17" dur="500"/>
                                        <p:tgtEl>
                                          <p:spTgt spid="4036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3629"/>
                                        </p:tgtEl>
                                        <p:attrNameLst>
                                          <p:attrName>style.visibility</p:attrName>
                                        </p:attrNameLst>
                                      </p:cBhvr>
                                      <p:to>
                                        <p:strVal val="visible"/>
                                      </p:to>
                                    </p:set>
                                    <p:animEffect transition="in" filter="wipe(left)">
                                      <p:cBhvr>
                                        <p:cTn id="22" dur="500"/>
                                        <p:tgtEl>
                                          <p:spTgt spid="4036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03630"/>
                                        </p:tgtEl>
                                        <p:attrNameLst>
                                          <p:attrName>style.visibility</p:attrName>
                                        </p:attrNameLst>
                                      </p:cBhvr>
                                      <p:to>
                                        <p:strVal val="visible"/>
                                      </p:to>
                                    </p:set>
                                    <p:animEffect transition="in" filter="wipe(up)">
                                      <p:cBhvr>
                                        <p:cTn id="27" dur="500"/>
                                        <p:tgtEl>
                                          <p:spTgt spid="4036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03631"/>
                                        </p:tgtEl>
                                        <p:attrNameLst>
                                          <p:attrName>style.visibility</p:attrName>
                                        </p:attrNameLst>
                                      </p:cBhvr>
                                      <p:to>
                                        <p:strVal val="visible"/>
                                      </p:to>
                                    </p:set>
                                    <p:animEffect transition="in" filter="wipe(down)">
                                      <p:cBhvr>
                                        <p:cTn id="32" dur="500"/>
                                        <p:tgtEl>
                                          <p:spTgt spid="403631"/>
                                        </p:tgtEl>
                                      </p:cBhvr>
                                    </p:animEffect>
                                  </p:childTnLst>
                                </p:cTn>
                              </p:par>
                              <p:par>
                                <p:cTn id="33" presetID="22" presetClass="entr" presetSubtype="4" fill="hold" nodeType="withEffect">
                                  <p:stCondLst>
                                    <p:cond delay="0"/>
                                  </p:stCondLst>
                                  <p:childTnLst>
                                    <p:set>
                                      <p:cBhvr>
                                        <p:cTn id="34" dur="1" fill="hold">
                                          <p:stCondLst>
                                            <p:cond delay="0"/>
                                          </p:stCondLst>
                                        </p:cTn>
                                        <p:tgtEl>
                                          <p:spTgt spid="403632"/>
                                        </p:tgtEl>
                                        <p:attrNameLst>
                                          <p:attrName>style.visibility</p:attrName>
                                        </p:attrNameLst>
                                      </p:cBhvr>
                                      <p:to>
                                        <p:strVal val="visible"/>
                                      </p:to>
                                    </p:set>
                                    <p:animEffect transition="in" filter="wipe(down)">
                                      <p:cBhvr>
                                        <p:cTn id="35" dur="500"/>
                                        <p:tgtEl>
                                          <p:spTgt spid="4036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03633"/>
                                        </p:tgtEl>
                                        <p:attrNameLst>
                                          <p:attrName>style.visibility</p:attrName>
                                        </p:attrNameLst>
                                      </p:cBhvr>
                                      <p:to>
                                        <p:strVal val="visible"/>
                                      </p:to>
                                    </p:set>
                                    <p:animEffect transition="in" filter="wipe(right)">
                                      <p:cBhvr>
                                        <p:cTn id="40" dur="500"/>
                                        <p:tgtEl>
                                          <p:spTgt spid="4036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03634"/>
                                        </p:tgtEl>
                                        <p:attrNameLst>
                                          <p:attrName>style.visibility</p:attrName>
                                        </p:attrNameLst>
                                      </p:cBhvr>
                                      <p:to>
                                        <p:strVal val="visible"/>
                                      </p:to>
                                    </p:set>
                                    <p:animEffect transition="in" filter="wipe(up)">
                                      <p:cBhvr>
                                        <p:cTn id="45" dur="500"/>
                                        <p:tgtEl>
                                          <p:spTgt spid="4036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03635"/>
                                        </p:tgtEl>
                                        <p:attrNameLst>
                                          <p:attrName>style.visibility</p:attrName>
                                        </p:attrNameLst>
                                      </p:cBhvr>
                                      <p:to>
                                        <p:strVal val="visible"/>
                                      </p:to>
                                    </p:set>
                                    <p:animEffect transition="in" filter="wipe(right)">
                                      <p:cBhvr>
                                        <p:cTn id="50" dur="500"/>
                                        <p:tgtEl>
                                          <p:spTgt spid="4036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03636"/>
                                        </p:tgtEl>
                                        <p:attrNameLst>
                                          <p:attrName>style.visibility</p:attrName>
                                        </p:attrNameLst>
                                      </p:cBhvr>
                                      <p:to>
                                        <p:strVal val="visible"/>
                                      </p:to>
                                    </p:set>
                                    <p:animEffect transition="in" filter="wipe(down)">
                                      <p:cBhvr>
                                        <p:cTn id="55" dur="500"/>
                                        <p:tgtEl>
                                          <p:spTgt spid="403636"/>
                                        </p:tgtEl>
                                      </p:cBhvr>
                                    </p:animEffect>
                                  </p:childTnLst>
                                </p:cTn>
                              </p:par>
                              <p:par>
                                <p:cTn id="56" presetID="22" presetClass="entr" presetSubtype="4" fill="hold" nodeType="withEffect">
                                  <p:stCondLst>
                                    <p:cond delay="0"/>
                                  </p:stCondLst>
                                  <p:childTnLst>
                                    <p:set>
                                      <p:cBhvr>
                                        <p:cTn id="57" dur="1" fill="hold">
                                          <p:stCondLst>
                                            <p:cond delay="0"/>
                                          </p:stCondLst>
                                        </p:cTn>
                                        <p:tgtEl>
                                          <p:spTgt spid="403637"/>
                                        </p:tgtEl>
                                        <p:attrNameLst>
                                          <p:attrName>style.visibility</p:attrName>
                                        </p:attrNameLst>
                                      </p:cBhvr>
                                      <p:to>
                                        <p:strVal val="visible"/>
                                      </p:to>
                                    </p:set>
                                    <p:animEffect transition="in" filter="wipe(down)">
                                      <p:cBhvr>
                                        <p:cTn id="58" dur="500"/>
                                        <p:tgtEl>
                                          <p:spTgt spid="403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计算机网络体系结构与协议</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541338" y="1485900"/>
            <a:ext cx="79930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marL="441325" indent="-441325">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just" fontAlgn="base">
              <a:lnSpc>
                <a:spcPct val="150000"/>
              </a:lnSpc>
              <a:spcBef>
                <a:spcPct val="0"/>
              </a:spcBef>
              <a:spcAft>
                <a:spcPct val="0"/>
              </a:spcAft>
              <a:buFont typeface="Wingdings" panose="05000000000000000000" pitchFamily="2" charset="2"/>
              <a:buNone/>
            </a:pPr>
            <a:r>
              <a:rPr lang="zh-CN" altLang="en-US" sz="1800">
                <a:solidFill>
                  <a:srgbClr val="000000"/>
                </a:solidFill>
                <a:latin typeface="微软雅黑" panose="020B0503020204020204" charset="-122"/>
                <a:ea typeface="微软雅黑" panose="020B0503020204020204" charset="-122"/>
                <a:sym typeface="微软雅黑" panose="020B0503020204020204" charset="-122"/>
              </a:rPr>
              <a:t>数据多层封装</a:t>
            </a:r>
            <a:endParaRPr lang="zh-CN" altLang="en-US" sz="1800">
              <a:solidFill>
                <a:srgbClr val="000000"/>
              </a:solidFill>
              <a:latin typeface="Arial" panose="020B0604020202090204" pitchFamily="34" charset="0"/>
            </a:endParaRPr>
          </a:p>
        </p:txBody>
      </p:sp>
      <p:graphicFrame>
        <p:nvGraphicFramePr>
          <p:cNvPr id="5" name="Picture 13"/>
          <p:cNvGraphicFramePr>
            <a:graphicFrameLocks noChangeAspect="1"/>
          </p:cNvGraphicFramePr>
          <p:nvPr/>
        </p:nvGraphicFramePr>
        <p:xfrm>
          <a:off x="1330325" y="2349500"/>
          <a:ext cx="6265863" cy="4140200"/>
        </p:xfrm>
        <a:graphic>
          <a:graphicData uri="http://schemas.openxmlformats.org/presentationml/2006/ole">
            <mc:AlternateContent xmlns:mc="http://schemas.openxmlformats.org/markup-compatibility/2006">
              <mc:Choice xmlns:v="urn:schemas-microsoft-com:vml" Requires="v">
                <p:oleObj spid="_x0000_s6" name="" r:id="rId1" imgW="6540500" imgH="4318000" progId="Visio.Drawing.11">
                  <p:embed/>
                </p:oleObj>
              </mc:Choice>
              <mc:Fallback>
                <p:oleObj name="" r:id="rId1" imgW="6540500" imgH="43180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25" y="2349500"/>
                        <a:ext cx="6265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pic>
        <p:nvPicPr>
          <p:cNvPr id="137218" name="Picture 8" descr="underline_base"/>
          <p:cNvPicPr>
            <a:picLocks noChangeAspect="1"/>
          </p:cNvPicPr>
          <p:nvPr/>
        </p:nvPicPr>
        <p:blipFill>
          <a:blip r:embed="rId1"/>
          <a:stretch>
            <a:fillRect/>
          </a:stretch>
        </p:blipFill>
        <p:spPr>
          <a:xfrm>
            <a:off x="231775" y="879475"/>
            <a:ext cx="8548688" cy="179388"/>
          </a:xfrm>
          <a:prstGeom prst="rect">
            <a:avLst/>
          </a:prstGeom>
          <a:noFill/>
          <a:ln w="9525">
            <a:noFill/>
          </a:ln>
        </p:spPr>
      </p:pic>
      <p:sp>
        <p:nvSpPr>
          <p:cNvPr id="137219" name="Rectangle 2"/>
          <p:cNvSpPr>
            <a:spLocks noGrp="1"/>
          </p:cNvSpPr>
          <p:nvPr>
            <p:ph type="title" idx="4294967295"/>
          </p:nvPr>
        </p:nvSpPr>
        <p:spPr>
          <a:xfrm>
            <a:off x="169863" y="95250"/>
            <a:ext cx="8996362" cy="1143000"/>
          </a:xfrm>
        </p:spPr>
        <p:txBody>
          <a:bodyPr vert="horz" wrap="square" lIns="91440" tIns="45720" rIns="91440" bIns="45720" anchor="ctr" anchorCtr="0"/>
          <a:p>
            <a:pPr eaLnBrk="1" hangingPunct="1"/>
            <a:r>
              <a:rPr lang="en-US" altLang="zh-CN" sz="3600"/>
              <a:t> </a:t>
            </a:r>
            <a:r>
              <a:rPr lang="zh-CN" altLang="en-US" sz="3600"/>
              <a:t>网络安全</a:t>
            </a:r>
            <a:r>
              <a:rPr lang="en-US" altLang="zh-CN" sz="3600"/>
              <a:t>-</a:t>
            </a:r>
            <a:r>
              <a:rPr lang="zh-CN" altLang="en-US" sz="3600"/>
              <a:t>恶意攻击</a:t>
            </a:r>
            <a:endParaRPr lang="zh-CN" altLang="en-US" sz="3600"/>
          </a:p>
        </p:txBody>
      </p:sp>
      <p:sp>
        <p:nvSpPr>
          <p:cNvPr id="137220" name="Rectangle 4"/>
          <p:cNvSpPr>
            <a:spLocks noGrp="1"/>
          </p:cNvSpPr>
          <p:nvPr>
            <p:ph type="body" sz="half" idx="4294967295"/>
          </p:nvPr>
        </p:nvSpPr>
        <p:spPr>
          <a:xfrm>
            <a:off x="574675" y="1406525"/>
            <a:ext cx="7710488" cy="4772025"/>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spcBef>
                <a:spcPct val="50000"/>
              </a:spcBef>
              <a:buSzPct val="75000"/>
            </a:pPr>
            <a:r>
              <a:rPr lang="en-US" altLang="zh-CN" sz="2800"/>
              <a:t>恶意软件可以通过以下途径进入主机</a:t>
            </a:r>
            <a:r>
              <a:rPr lang="zh-CN" altLang="en-US" sz="2800"/>
              <a:t>：</a:t>
            </a:r>
            <a:endParaRPr lang="en-US" altLang="zh-CN" sz="2800"/>
          </a:p>
          <a:p>
            <a:pPr lvl="0" eaLnBrk="1" hangingPunct="1">
              <a:spcBef>
                <a:spcPct val="50000"/>
              </a:spcBef>
              <a:buSzPct val="75000"/>
            </a:pPr>
            <a:r>
              <a:rPr lang="en-US" altLang="zh-CN" sz="2400" b="1">
                <a:ea typeface="宋体" pitchFamily="2" charset="-122"/>
              </a:rPr>
              <a:t>病毒:</a:t>
            </a:r>
            <a:r>
              <a:rPr lang="en-US" altLang="zh-CN" sz="2400">
                <a:ea typeface="宋体" pitchFamily="2" charset="-122"/>
              </a:rPr>
              <a:t>通过接收/执行对象(例如，电子邮件附件)进行自我复制感染</a:t>
            </a:r>
            <a:endParaRPr lang="en-US" altLang="zh-CN" sz="2400">
              <a:ea typeface="宋体" pitchFamily="2" charset="-122"/>
            </a:endParaRPr>
          </a:p>
          <a:p>
            <a:pPr lvl="0" eaLnBrk="1" hangingPunct="1">
              <a:spcBef>
                <a:spcPct val="50000"/>
              </a:spcBef>
              <a:buSzPct val="75000"/>
            </a:pPr>
            <a:r>
              <a:rPr lang="en-US" altLang="zh-CN" sz="2400" b="1">
                <a:ea typeface="宋体" pitchFamily="2" charset="-122"/>
              </a:rPr>
              <a:t>蠕虫:</a:t>
            </a:r>
            <a:r>
              <a:rPr lang="en-US" altLang="zh-CN" sz="2400">
                <a:ea typeface="宋体" pitchFamily="2" charset="-122"/>
              </a:rPr>
              <a:t>通过被动接收被执行的对象进行自我复制感染</a:t>
            </a:r>
            <a:endParaRPr lang="en-US" altLang="zh-CN" sz="2400">
              <a:ea typeface="宋体" pitchFamily="2" charset="-122"/>
            </a:endParaRPr>
          </a:p>
          <a:p>
            <a:pPr lvl="0" eaLnBrk="1" hangingPunct="1">
              <a:spcBef>
                <a:spcPct val="50000"/>
              </a:spcBef>
              <a:buSzPct val="75000"/>
            </a:pPr>
            <a:endParaRPr lang="en-US" altLang="zh-CN" sz="2400" b="1">
              <a:ea typeface="宋体" pitchFamily="2" charset="-122"/>
            </a:endParaRPr>
          </a:p>
          <a:p>
            <a:pPr lvl="0" eaLnBrk="1" hangingPunct="1">
              <a:spcBef>
                <a:spcPct val="50000"/>
              </a:spcBef>
              <a:buSzPct val="75000"/>
            </a:pPr>
            <a:r>
              <a:rPr lang="en-US" altLang="zh-CN" sz="2400">
                <a:ea typeface="宋体" pitchFamily="2" charset="-122"/>
              </a:rPr>
              <a:t>间谍软件恶意软件可以记录</a:t>
            </a:r>
            <a:r>
              <a:rPr lang="zh-CN" altLang="en-US" sz="2400">
                <a:ea typeface="宋体" pitchFamily="2" charset="-122"/>
              </a:rPr>
              <a:t>键盘输入</a:t>
            </a:r>
            <a:r>
              <a:rPr lang="en-US" altLang="zh-CN" sz="2400">
                <a:ea typeface="宋体" pitchFamily="2" charset="-122"/>
              </a:rPr>
              <a:t>，访问的网站，上传信息到收集网站</a:t>
            </a:r>
            <a:endParaRPr lang="en-US" altLang="zh-CN" sz="2400">
              <a:ea typeface="宋体" pitchFamily="2" charset="-122"/>
            </a:endParaRPr>
          </a:p>
          <a:p>
            <a:pPr lvl="0" algn="l" eaLnBrk="1" hangingPunct="1">
              <a:spcBef>
                <a:spcPct val="50000"/>
              </a:spcBef>
              <a:buSzPct val="75000"/>
            </a:pPr>
            <a:r>
              <a:rPr lang="en-US" altLang="zh-CN" sz="2400">
                <a:ea typeface="宋体" pitchFamily="2" charset="-122"/>
              </a:rPr>
              <a:t>受感染的主机可以加入僵尸网络，用于发送垃圾邮件。DDoS攻击</a:t>
            </a:r>
            <a:endParaRPr lang="en-US" altLang="zh-CN" sz="2400">
              <a:ea typeface="宋体" pitchFamily="2" charset="-122"/>
            </a:endParaRPr>
          </a:p>
        </p:txBody>
      </p:sp>
      <p:sp>
        <p:nvSpPr>
          <p:cNvPr id="137221"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8242" name="Group 131"/>
          <p:cNvGrpSpPr/>
          <p:nvPr/>
        </p:nvGrpSpPr>
        <p:grpSpPr>
          <a:xfrm flipH="1">
            <a:off x="5716588" y="3614738"/>
            <a:ext cx="735012" cy="681037"/>
            <a:chOff x="-44" y="1473"/>
            <a:chExt cx="981" cy="1105"/>
          </a:xfrm>
        </p:grpSpPr>
        <p:pic>
          <p:nvPicPr>
            <p:cNvPr id="138343" name="Picture 132"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344" name="Freeform 133"/>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3" name="Group 186"/>
          <p:cNvGrpSpPr/>
          <p:nvPr/>
        </p:nvGrpSpPr>
        <p:grpSpPr>
          <a:xfrm>
            <a:off x="6257925" y="3857625"/>
            <a:ext cx="831850" cy="1260475"/>
            <a:chOff x="5069" y="1396"/>
            <a:chExt cx="524" cy="794"/>
          </a:xfrm>
        </p:grpSpPr>
        <p:sp>
          <p:nvSpPr>
            <p:cNvPr id="138309" name="Text Box 21"/>
            <p:cNvSpPr txBox="1"/>
            <p:nvPr/>
          </p:nvSpPr>
          <p:spPr>
            <a:xfrm>
              <a:off x="5069" y="1940"/>
              <a:ext cx="524" cy="2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000">
                  <a:latin typeface="Arial" panose="020B0604020202090204" pitchFamily="34" charset="0"/>
                </a:rPr>
                <a:t>target</a:t>
              </a:r>
              <a:endParaRPr lang="en-US" altLang="zh-CN" sz="2000">
                <a:latin typeface="Arial" panose="020B0604020202090204" pitchFamily="34" charset="0"/>
              </a:endParaRPr>
            </a:p>
          </p:txBody>
        </p:sp>
        <p:grpSp>
          <p:nvGrpSpPr>
            <p:cNvPr id="138310" name="Group 153"/>
            <p:cNvGrpSpPr/>
            <p:nvPr/>
          </p:nvGrpSpPr>
          <p:grpSpPr>
            <a:xfrm>
              <a:off x="5200" y="1396"/>
              <a:ext cx="258" cy="574"/>
              <a:chOff x="4140" y="429"/>
              <a:chExt cx="1425" cy="2396"/>
            </a:xfrm>
          </p:grpSpPr>
          <p:sp>
            <p:nvSpPr>
              <p:cNvPr id="138311" name="Freeform 154"/>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38312" name="Rectangle 155"/>
              <p:cNvSpPr/>
              <p:nvPr/>
            </p:nvSpPr>
            <p:spPr>
              <a:xfrm>
                <a:off x="4206" y="429"/>
                <a:ext cx="1049"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13" name="Freeform 156"/>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38314" name="Freeform 157"/>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8315" name="Rectangle 158"/>
              <p:cNvSpPr/>
              <p:nvPr/>
            </p:nvSpPr>
            <p:spPr>
              <a:xfrm>
                <a:off x="4212" y="692"/>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8316" name="Group 159"/>
              <p:cNvGrpSpPr/>
              <p:nvPr/>
            </p:nvGrpSpPr>
            <p:grpSpPr>
              <a:xfrm>
                <a:off x="4749" y="668"/>
                <a:ext cx="581" cy="145"/>
                <a:chOff x="614" y="2568"/>
                <a:chExt cx="725" cy="139"/>
              </a:xfrm>
            </p:grpSpPr>
            <p:sp>
              <p:nvSpPr>
                <p:cNvPr id="138341" name="AutoShape 160"/>
                <p:cNvSpPr/>
                <p:nvPr/>
              </p:nvSpPr>
              <p:spPr>
                <a:xfrm>
                  <a:off x="612" y="2567"/>
                  <a:ext cx="724"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42" name="AutoShape 161"/>
                <p:cNvSpPr/>
                <p:nvPr/>
              </p:nvSpPr>
              <p:spPr>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8317" name="Rectangle 162"/>
              <p:cNvSpPr/>
              <p:nvPr/>
            </p:nvSpPr>
            <p:spPr>
              <a:xfrm>
                <a:off x="4223"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8318" name="Group 163"/>
              <p:cNvGrpSpPr/>
              <p:nvPr/>
            </p:nvGrpSpPr>
            <p:grpSpPr>
              <a:xfrm>
                <a:off x="4747" y="994"/>
                <a:ext cx="581" cy="134"/>
                <a:chOff x="614" y="2568"/>
                <a:chExt cx="725" cy="139"/>
              </a:xfrm>
            </p:grpSpPr>
            <p:sp>
              <p:nvSpPr>
                <p:cNvPr id="138339" name="AutoShape 164"/>
                <p:cNvSpPr/>
                <p:nvPr/>
              </p:nvSpPr>
              <p:spPr>
                <a:xfrm>
                  <a:off x="615" y="2566"/>
                  <a:ext cx="724"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40" name="AutoShape 165"/>
                <p:cNvSpPr/>
                <p:nvPr/>
              </p:nvSpPr>
              <p:spPr>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8319" name="Rectangle 166"/>
              <p:cNvSpPr/>
              <p:nvPr/>
            </p:nvSpPr>
            <p:spPr>
              <a:xfrm>
                <a:off x="4217" y="1360"/>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20" name="Rectangle 167"/>
              <p:cNvSpPr/>
              <p:nvPr/>
            </p:nvSpPr>
            <p:spPr>
              <a:xfrm>
                <a:off x="4228"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8321" name="Group 168"/>
              <p:cNvGrpSpPr/>
              <p:nvPr/>
            </p:nvGrpSpPr>
            <p:grpSpPr>
              <a:xfrm>
                <a:off x="4735" y="1627"/>
                <a:ext cx="582" cy="151"/>
                <a:chOff x="614" y="2568"/>
                <a:chExt cx="725" cy="139"/>
              </a:xfrm>
            </p:grpSpPr>
            <p:sp>
              <p:nvSpPr>
                <p:cNvPr id="138337" name="AutoShape 169"/>
                <p:cNvSpPr/>
                <p:nvPr/>
              </p:nvSpPr>
              <p:spPr>
                <a:xfrm>
                  <a:off x="616" y="2568"/>
                  <a:ext cx="722"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8" name="AutoShape 170"/>
                <p:cNvSpPr/>
                <p:nvPr/>
              </p:nvSpPr>
              <p:spPr>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8322" name="Freeform 171"/>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38323" name="Group 172"/>
              <p:cNvGrpSpPr/>
              <p:nvPr/>
            </p:nvGrpSpPr>
            <p:grpSpPr>
              <a:xfrm>
                <a:off x="4739" y="1327"/>
                <a:ext cx="582" cy="139"/>
                <a:chOff x="614" y="2568"/>
                <a:chExt cx="725" cy="139"/>
              </a:xfrm>
            </p:grpSpPr>
            <p:sp>
              <p:nvSpPr>
                <p:cNvPr id="138335" name="AutoShape 173"/>
                <p:cNvSpPr/>
                <p:nvPr/>
              </p:nvSpPr>
              <p:spPr>
                <a:xfrm>
                  <a:off x="611" y="2567"/>
                  <a:ext cx="729"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6" name="AutoShape 174"/>
                <p:cNvSpPr/>
                <p:nvPr/>
              </p:nvSpPr>
              <p:spPr>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8324" name="Rectangle 175"/>
              <p:cNvSpPr/>
              <p:nvPr/>
            </p:nvSpPr>
            <p:spPr>
              <a:xfrm>
                <a:off x="5250" y="429"/>
                <a:ext cx="66"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25" name="Freeform 176"/>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8326" name="Freeform 177"/>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8327" name="Oval 178"/>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28" name="Freeform 179"/>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38329" name="AutoShape 180"/>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0" name="AutoShape 181"/>
              <p:cNvSpPr/>
              <p:nvPr/>
            </p:nvSpPr>
            <p:spPr>
              <a:xfrm>
                <a:off x="4206" y="2712"/>
                <a:ext cx="1072"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1" name="Oval 182"/>
              <p:cNvSpPr/>
              <p:nvPr/>
            </p:nvSpPr>
            <p:spPr>
              <a:xfrm>
                <a:off x="4306" y="2383"/>
                <a:ext cx="160"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2" name="Oval 183"/>
              <p:cNvSpPr/>
              <p:nvPr/>
            </p:nvSpPr>
            <p:spPr>
              <a:xfrm>
                <a:off x="4488" y="2383"/>
                <a:ext cx="160" cy="146"/>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38333" name="Oval 184"/>
              <p:cNvSpPr/>
              <p:nvPr/>
            </p:nvSpPr>
            <p:spPr>
              <a:xfrm>
                <a:off x="4665" y="2383"/>
                <a:ext cx="155"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8334" name="Rectangle 185"/>
              <p:cNvSpPr/>
              <p:nvPr/>
            </p:nvSpPr>
            <p:spPr>
              <a:xfrm>
                <a:off x="5062" y="1836"/>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sp>
        <p:nvSpPr>
          <p:cNvPr id="138244" name="Rectangle 3"/>
          <p:cNvSpPr>
            <a:spLocks noGrp="1"/>
          </p:cNvSpPr>
          <p:nvPr>
            <p:ph type="body" idx="4294967295"/>
          </p:nvPr>
        </p:nvSpPr>
        <p:spPr>
          <a:xfrm>
            <a:off x="387350" y="1212850"/>
            <a:ext cx="8132763" cy="1171575"/>
          </a:xfrm>
        </p:spPr>
        <p:txBody>
          <a:bodyPr vert="horz" wrap="square" lIns="91440" tIns="45720" rIns="91440" bIns="45720" anchor="t" anchorCtr="0"/>
          <a:p>
            <a:pPr eaLnBrk="1" hangingPunct="1">
              <a:buNone/>
            </a:pPr>
            <a:r>
              <a:rPr lang="en-US" altLang="zh-CN" sz="2400" i="1">
                <a:solidFill>
                  <a:srgbClr val="CC0000"/>
                </a:solidFill>
              </a:rPr>
              <a:t>Denial of Service (DoS):</a:t>
            </a:r>
            <a:r>
              <a:rPr lang="en-US" altLang="zh-CN" sz="2400"/>
              <a:t> 攻击者用虚假流量</a:t>
            </a:r>
            <a:r>
              <a:rPr lang="zh-CN" altLang="en-US" sz="2400"/>
              <a:t>占用</a:t>
            </a:r>
            <a:r>
              <a:rPr lang="en-US" altLang="zh-CN" sz="2400"/>
              <a:t>资源，使合法流量无法使用资源(服务器、带宽)</a:t>
            </a:r>
            <a:endParaRPr lang="en-US" altLang="zh-CN" sz="2400"/>
          </a:p>
        </p:txBody>
      </p:sp>
      <p:sp>
        <p:nvSpPr>
          <p:cNvPr id="281604" name="Rectangle 4"/>
          <p:cNvSpPr/>
          <p:nvPr/>
        </p:nvSpPr>
        <p:spPr>
          <a:xfrm>
            <a:off x="354013" y="2652713"/>
            <a:ext cx="4114800" cy="5334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457200" lvl="0" indent="-457200">
              <a:lnSpc>
                <a:spcPct val="100000"/>
              </a:lnSpc>
              <a:buClr>
                <a:schemeClr val="accent2"/>
              </a:buClr>
              <a:buSzPct val="85000"/>
              <a:buFont typeface="ZapfDingbats" pitchFamily="82" charset="2"/>
              <a:buNone/>
            </a:pPr>
            <a:r>
              <a:rPr lang="en-US" altLang="zh-CN" sz="2000">
                <a:solidFill>
                  <a:srgbClr val="000099"/>
                </a:solidFill>
              </a:rPr>
              <a:t>1.</a:t>
            </a:r>
            <a:r>
              <a:rPr lang="en-US" altLang="zh-CN" sz="2000"/>
              <a:t> select target</a:t>
            </a:r>
            <a:endParaRPr lang="en-US" altLang="zh-CN" sz="2000"/>
          </a:p>
        </p:txBody>
      </p:sp>
      <p:sp>
        <p:nvSpPr>
          <p:cNvPr id="281605" name="Rectangle 5"/>
          <p:cNvSpPr/>
          <p:nvPr/>
        </p:nvSpPr>
        <p:spPr>
          <a:xfrm>
            <a:off x="381000" y="3171825"/>
            <a:ext cx="3795713" cy="9144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457200" lvl="0" indent="-457200">
              <a:lnSpc>
                <a:spcPct val="100000"/>
              </a:lnSpc>
              <a:buClr>
                <a:schemeClr val="accent2"/>
              </a:buClr>
              <a:buSzPct val="85000"/>
              <a:buFont typeface="ZapfDingbats" pitchFamily="82" charset="2"/>
              <a:buNone/>
            </a:pPr>
            <a:r>
              <a:rPr lang="en-US" altLang="zh-CN" sz="2000">
                <a:solidFill>
                  <a:srgbClr val="000099"/>
                </a:solidFill>
              </a:rPr>
              <a:t>2.</a:t>
            </a:r>
            <a:r>
              <a:rPr lang="en-US" altLang="zh-CN" sz="2000"/>
              <a:t> break into hosts around the network </a:t>
            </a:r>
            <a:endParaRPr lang="en-US" altLang="zh-CN" sz="2000"/>
          </a:p>
          <a:p>
            <a:pPr marL="457200" lvl="0" indent="-457200">
              <a:lnSpc>
                <a:spcPct val="100000"/>
              </a:lnSpc>
              <a:buClr>
                <a:schemeClr val="accent2"/>
              </a:buClr>
              <a:buSzPct val="85000"/>
              <a:buFont typeface="ZapfDingbats" pitchFamily="82" charset="2"/>
              <a:buChar char="•"/>
            </a:pPr>
            <a:endParaRPr lang="en-US" altLang="zh-CN" sz="2000"/>
          </a:p>
        </p:txBody>
      </p:sp>
      <p:sp>
        <p:nvSpPr>
          <p:cNvPr id="281606" name="Rectangle 6"/>
          <p:cNvSpPr/>
          <p:nvPr/>
        </p:nvSpPr>
        <p:spPr>
          <a:xfrm>
            <a:off x="373063" y="4040188"/>
            <a:ext cx="4114800" cy="12192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457200" lvl="0" indent="-457200">
              <a:lnSpc>
                <a:spcPct val="100000"/>
              </a:lnSpc>
              <a:buClr>
                <a:schemeClr val="accent2"/>
              </a:buClr>
              <a:buSzPct val="85000"/>
              <a:buFont typeface="ZapfDingbats" pitchFamily="82" charset="2"/>
              <a:buNone/>
            </a:pPr>
            <a:r>
              <a:rPr lang="en-US" altLang="zh-CN" sz="2000">
                <a:solidFill>
                  <a:srgbClr val="000099"/>
                </a:solidFill>
              </a:rPr>
              <a:t>3.</a:t>
            </a:r>
            <a:r>
              <a:rPr lang="en-US" altLang="zh-CN" sz="2000"/>
              <a:t> send packets to target from compromised hosts</a:t>
            </a:r>
            <a:endParaRPr lang="en-US" altLang="zh-CN" sz="2000"/>
          </a:p>
        </p:txBody>
      </p:sp>
      <p:sp>
        <p:nvSpPr>
          <p:cNvPr id="138248" name="Rectangle 2"/>
          <p:cNvSpPr/>
          <p:nvPr/>
        </p:nvSpPr>
        <p:spPr>
          <a:xfrm>
            <a:off x="288925" y="146050"/>
            <a:ext cx="8435975" cy="83978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eaLnBrk="1" hangingPunct="1">
              <a:lnSpc>
                <a:spcPct val="100000"/>
              </a:lnSpc>
              <a:spcBef>
                <a:spcPct val="0"/>
              </a:spcBef>
              <a:buClrTx/>
              <a:buSzTx/>
              <a:buFontTx/>
              <a:buNone/>
            </a:pPr>
            <a:r>
              <a:rPr lang="en-US" altLang="zh-CN" sz="3200">
                <a:solidFill>
                  <a:srgbClr val="000099"/>
                </a:solidFill>
              </a:rPr>
              <a:t>攻击服务器、网络基础设施</a:t>
            </a:r>
            <a:endParaRPr lang="en-US" altLang="zh-CN" sz="3200">
              <a:solidFill>
                <a:srgbClr val="000099"/>
              </a:solidFill>
            </a:endParaRPr>
          </a:p>
        </p:txBody>
      </p:sp>
      <p:grpSp>
        <p:nvGrpSpPr>
          <p:cNvPr id="9" name="Group 152"/>
          <p:cNvGrpSpPr/>
          <p:nvPr/>
        </p:nvGrpSpPr>
        <p:grpSpPr>
          <a:xfrm>
            <a:off x="5046663" y="3152775"/>
            <a:ext cx="2720975" cy="2674938"/>
            <a:chOff x="-262" y="2555"/>
            <a:chExt cx="1714" cy="1685"/>
          </a:xfrm>
        </p:grpSpPr>
        <p:sp>
          <p:nvSpPr>
            <p:cNvPr id="138299" name="Line 63"/>
            <p:cNvSpPr/>
            <p:nvPr/>
          </p:nvSpPr>
          <p:spPr>
            <a:xfrm flipV="1">
              <a:off x="160" y="3261"/>
              <a:ext cx="436" cy="166"/>
            </a:xfrm>
            <a:prstGeom prst="line">
              <a:avLst/>
            </a:prstGeom>
            <a:ln w="57150" cap="flat" cmpd="sng">
              <a:solidFill>
                <a:srgbClr val="FF0000"/>
              </a:solidFill>
              <a:prstDash val="solid"/>
              <a:headEnd type="none" w="med" len="med"/>
              <a:tailEnd type="triangle" w="med" len="med"/>
            </a:ln>
          </p:spPr>
        </p:sp>
        <p:sp>
          <p:nvSpPr>
            <p:cNvPr id="138300" name="Line 64"/>
            <p:cNvSpPr/>
            <p:nvPr/>
          </p:nvSpPr>
          <p:spPr>
            <a:xfrm flipV="1">
              <a:off x="413" y="3470"/>
              <a:ext cx="226" cy="324"/>
            </a:xfrm>
            <a:prstGeom prst="line">
              <a:avLst/>
            </a:prstGeom>
            <a:ln w="57150" cap="flat" cmpd="sng">
              <a:solidFill>
                <a:srgbClr val="FF0000"/>
              </a:solidFill>
              <a:prstDash val="solid"/>
              <a:headEnd type="none" w="med" len="med"/>
              <a:tailEnd type="triangle" w="med" len="med"/>
            </a:ln>
          </p:spPr>
        </p:sp>
        <p:sp>
          <p:nvSpPr>
            <p:cNvPr id="138301" name="Line 65"/>
            <p:cNvSpPr/>
            <p:nvPr/>
          </p:nvSpPr>
          <p:spPr>
            <a:xfrm flipH="1" flipV="1">
              <a:off x="857" y="3410"/>
              <a:ext cx="595" cy="456"/>
            </a:xfrm>
            <a:prstGeom prst="line">
              <a:avLst/>
            </a:prstGeom>
            <a:ln w="57150" cap="flat" cmpd="sng">
              <a:solidFill>
                <a:srgbClr val="FF0000"/>
              </a:solidFill>
              <a:prstDash val="solid"/>
              <a:headEnd type="none" w="med" len="med"/>
              <a:tailEnd type="triangle" w="med" len="med"/>
            </a:ln>
          </p:spPr>
        </p:sp>
        <p:sp>
          <p:nvSpPr>
            <p:cNvPr id="138302" name="Line 66"/>
            <p:cNvSpPr/>
            <p:nvPr/>
          </p:nvSpPr>
          <p:spPr>
            <a:xfrm>
              <a:off x="735" y="2555"/>
              <a:ext cx="16" cy="460"/>
            </a:xfrm>
            <a:prstGeom prst="line">
              <a:avLst/>
            </a:prstGeom>
            <a:ln w="57150" cap="flat" cmpd="sng">
              <a:solidFill>
                <a:srgbClr val="FF0000"/>
              </a:solidFill>
              <a:prstDash val="solid"/>
              <a:headEnd type="none" w="med" len="med"/>
              <a:tailEnd type="triangle" w="med" len="med"/>
            </a:ln>
          </p:spPr>
        </p:sp>
        <p:sp>
          <p:nvSpPr>
            <p:cNvPr id="138303" name="Line 67"/>
            <p:cNvSpPr/>
            <p:nvPr/>
          </p:nvSpPr>
          <p:spPr>
            <a:xfrm flipH="1">
              <a:off x="829" y="3011"/>
              <a:ext cx="473" cy="181"/>
            </a:xfrm>
            <a:prstGeom prst="line">
              <a:avLst/>
            </a:prstGeom>
            <a:ln w="57150" cap="flat" cmpd="sng">
              <a:solidFill>
                <a:srgbClr val="FF0000"/>
              </a:solidFill>
              <a:prstDash val="solid"/>
              <a:headEnd type="none" w="med" len="med"/>
              <a:tailEnd type="triangle" w="med" len="med"/>
            </a:ln>
          </p:spPr>
        </p:sp>
        <p:sp>
          <p:nvSpPr>
            <p:cNvPr id="138304" name="Line 68"/>
            <p:cNvSpPr/>
            <p:nvPr/>
          </p:nvSpPr>
          <p:spPr>
            <a:xfrm>
              <a:off x="-262" y="3083"/>
              <a:ext cx="879" cy="111"/>
            </a:xfrm>
            <a:prstGeom prst="line">
              <a:avLst/>
            </a:prstGeom>
            <a:ln w="57150" cap="flat" cmpd="sng">
              <a:solidFill>
                <a:srgbClr val="FF0000"/>
              </a:solidFill>
              <a:prstDash val="solid"/>
              <a:headEnd type="none" w="med" len="med"/>
              <a:tailEnd type="triangle" w="med" len="med"/>
            </a:ln>
          </p:spPr>
        </p:sp>
        <p:sp>
          <p:nvSpPr>
            <p:cNvPr id="138305" name="Line 69"/>
            <p:cNvSpPr/>
            <p:nvPr/>
          </p:nvSpPr>
          <p:spPr>
            <a:xfrm flipV="1">
              <a:off x="-201" y="3362"/>
              <a:ext cx="800" cy="649"/>
            </a:xfrm>
            <a:prstGeom prst="line">
              <a:avLst/>
            </a:prstGeom>
            <a:ln w="57150" cap="flat" cmpd="sng">
              <a:solidFill>
                <a:srgbClr val="FF0000"/>
              </a:solidFill>
              <a:prstDash val="solid"/>
              <a:headEnd type="none" w="med" len="med"/>
              <a:tailEnd type="triangle" w="med" len="med"/>
            </a:ln>
          </p:spPr>
        </p:sp>
        <p:sp>
          <p:nvSpPr>
            <p:cNvPr id="138306" name="Line 70"/>
            <p:cNvSpPr/>
            <p:nvPr/>
          </p:nvSpPr>
          <p:spPr>
            <a:xfrm flipH="1">
              <a:off x="852" y="2623"/>
              <a:ext cx="352" cy="398"/>
            </a:xfrm>
            <a:prstGeom prst="line">
              <a:avLst/>
            </a:prstGeom>
            <a:ln w="57150" cap="flat" cmpd="sng">
              <a:solidFill>
                <a:srgbClr val="FF0000"/>
              </a:solidFill>
              <a:prstDash val="solid"/>
              <a:headEnd type="none" w="med" len="med"/>
              <a:tailEnd type="triangle" w="med" len="med"/>
            </a:ln>
          </p:spPr>
        </p:sp>
        <p:sp>
          <p:nvSpPr>
            <p:cNvPr id="138307" name="Line 71"/>
            <p:cNvSpPr/>
            <p:nvPr/>
          </p:nvSpPr>
          <p:spPr>
            <a:xfrm flipV="1">
              <a:off x="494" y="3582"/>
              <a:ext cx="198" cy="658"/>
            </a:xfrm>
            <a:prstGeom prst="line">
              <a:avLst/>
            </a:prstGeom>
            <a:ln w="57150" cap="flat" cmpd="sng">
              <a:solidFill>
                <a:srgbClr val="FF0000"/>
              </a:solidFill>
              <a:prstDash val="solid"/>
              <a:headEnd type="none" w="med" len="med"/>
              <a:tailEnd type="triangle" w="med" len="med"/>
            </a:ln>
          </p:spPr>
        </p:sp>
        <p:sp>
          <p:nvSpPr>
            <p:cNvPr id="138308" name="Line 72"/>
            <p:cNvSpPr/>
            <p:nvPr/>
          </p:nvSpPr>
          <p:spPr>
            <a:xfrm>
              <a:off x="162" y="2738"/>
              <a:ext cx="416" cy="258"/>
            </a:xfrm>
            <a:prstGeom prst="line">
              <a:avLst/>
            </a:prstGeom>
            <a:ln w="57150" cap="flat" cmpd="sng">
              <a:solidFill>
                <a:srgbClr val="FF0000"/>
              </a:solidFill>
              <a:prstDash val="solid"/>
              <a:headEnd type="none" w="med" len="med"/>
              <a:tailEnd type="triangle" w="med" len="med"/>
            </a:ln>
          </p:spPr>
        </p:sp>
      </p:grpSp>
      <p:pic>
        <p:nvPicPr>
          <p:cNvPr id="138250" name="Picture 112" descr="underline_base"/>
          <p:cNvPicPr>
            <a:picLocks noChangeAspect="1"/>
          </p:cNvPicPr>
          <p:nvPr/>
        </p:nvPicPr>
        <p:blipFill>
          <a:blip r:embed="rId2"/>
          <a:stretch>
            <a:fillRect/>
          </a:stretch>
        </p:blipFill>
        <p:spPr>
          <a:xfrm>
            <a:off x="395288" y="763588"/>
            <a:ext cx="8228012" cy="173037"/>
          </a:xfrm>
          <a:prstGeom prst="rect">
            <a:avLst/>
          </a:prstGeom>
          <a:noFill/>
          <a:ln w="9525">
            <a:noFill/>
          </a:ln>
        </p:spPr>
      </p:pic>
      <p:grpSp>
        <p:nvGrpSpPr>
          <p:cNvPr id="138251" name="Group 113"/>
          <p:cNvGrpSpPr/>
          <p:nvPr/>
        </p:nvGrpSpPr>
        <p:grpSpPr>
          <a:xfrm flipH="1">
            <a:off x="7212013" y="2792413"/>
            <a:ext cx="735012" cy="681037"/>
            <a:chOff x="-44" y="1473"/>
            <a:chExt cx="981" cy="1105"/>
          </a:xfrm>
        </p:grpSpPr>
        <p:pic>
          <p:nvPicPr>
            <p:cNvPr id="138297" name="Picture 11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98" name="Freeform 115"/>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2" name="Group 116"/>
          <p:cNvGrpSpPr/>
          <p:nvPr/>
        </p:nvGrpSpPr>
        <p:grpSpPr>
          <a:xfrm flipH="1">
            <a:off x="7499350" y="3629025"/>
            <a:ext cx="735013" cy="681038"/>
            <a:chOff x="-44" y="1473"/>
            <a:chExt cx="981" cy="1105"/>
          </a:xfrm>
        </p:grpSpPr>
        <p:pic>
          <p:nvPicPr>
            <p:cNvPr id="138295" name="Picture 11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96" name="Freeform 118"/>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3" name="Group 119"/>
          <p:cNvGrpSpPr/>
          <p:nvPr/>
        </p:nvGrpSpPr>
        <p:grpSpPr>
          <a:xfrm flipH="1">
            <a:off x="7558088" y="4330700"/>
            <a:ext cx="735012" cy="681038"/>
            <a:chOff x="-44" y="1473"/>
            <a:chExt cx="981" cy="1105"/>
          </a:xfrm>
        </p:grpSpPr>
        <p:pic>
          <p:nvPicPr>
            <p:cNvPr id="138293" name="Picture 12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94" name="Freeform 121"/>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4" name="Group 122"/>
          <p:cNvGrpSpPr/>
          <p:nvPr/>
        </p:nvGrpSpPr>
        <p:grpSpPr>
          <a:xfrm flipH="1">
            <a:off x="7594600" y="5111750"/>
            <a:ext cx="735013" cy="681038"/>
            <a:chOff x="-44" y="1473"/>
            <a:chExt cx="981" cy="1105"/>
          </a:xfrm>
        </p:grpSpPr>
        <p:pic>
          <p:nvPicPr>
            <p:cNvPr id="138291" name="Picture 123"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92" name="Freeform 124"/>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5" name="Group 125"/>
          <p:cNvGrpSpPr/>
          <p:nvPr/>
        </p:nvGrpSpPr>
        <p:grpSpPr>
          <a:xfrm flipH="1">
            <a:off x="6249988" y="2921000"/>
            <a:ext cx="735012" cy="681038"/>
            <a:chOff x="-44" y="1473"/>
            <a:chExt cx="981" cy="1105"/>
          </a:xfrm>
        </p:grpSpPr>
        <p:pic>
          <p:nvPicPr>
            <p:cNvPr id="138289" name="Picture 126"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90" name="Freeform 127"/>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6" name="Group 128"/>
          <p:cNvGrpSpPr/>
          <p:nvPr/>
        </p:nvGrpSpPr>
        <p:grpSpPr>
          <a:xfrm flipH="1">
            <a:off x="5245100" y="2982913"/>
            <a:ext cx="735013" cy="681037"/>
            <a:chOff x="-44" y="1473"/>
            <a:chExt cx="981" cy="1105"/>
          </a:xfrm>
        </p:grpSpPr>
        <p:pic>
          <p:nvPicPr>
            <p:cNvPr id="138287" name="Picture 129"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88" name="Freeform 130"/>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7" name="Group 134"/>
          <p:cNvGrpSpPr/>
          <p:nvPr/>
        </p:nvGrpSpPr>
        <p:grpSpPr>
          <a:xfrm flipH="1">
            <a:off x="4529138" y="3687763"/>
            <a:ext cx="735012" cy="681037"/>
            <a:chOff x="-44" y="1473"/>
            <a:chExt cx="981" cy="1105"/>
          </a:xfrm>
        </p:grpSpPr>
        <p:pic>
          <p:nvPicPr>
            <p:cNvPr id="138285" name="Picture 135"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86" name="Freeform 136"/>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8" name="Group 137"/>
          <p:cNvGrpSpPr/>
          <p:nvPr/>
        </p:nvGrpSpPr>
        <p:grpSpPr>
          <a:xfrm flipH="1">
            <a:off x="5160963" y="4422775"/>
            <a:ext cx="735012" cy="681038"/>
            <a:chOff x="-44" y="1473"/>
            <a:chExt cx="981" cy="1105"/>
          </a:xfrm>
        </p:grpSpPr>
        <p:pic>
          <p:nvPicPr>
            <p:cNvPr id="138283" name="Picture 138"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84" name="Freeform 139"/>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59" name="Group 140"/>
          <p:cNvGrpSpPr/>
          <p:nvPr/>
        </p:nvGrpSpPr>
        <p:grpSpPr>
          <a:xfrm flipH="1">
            <a:off x="5691188" y="5032375"/>
            <a:ext cx="735012" cy="681038"/>
            <a:chOff x="-44" y="1473"/>
            <a:chExt cx="981" cy="1105"/>
          </a:xfrm>
        </p:grpSpPr>
        <p:pic>
          <p:nvPicPr>
            <p:cNvPr id="138281" name="Picture 141"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82" name="Freeform 14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60" name="Group 143"/>
          <p:cNvGrpSpPr/>
          <p:nvPr/>
        </p:nvGrpSpPr>
        <p:grpSpPr>
          <a:xfrm flipH="1">
            <a:off x="4768850" y="5322888"/>
            <a:ext cx="735013" cy="681037"/>
            <a:chOff x="-44" y="1473"/>
            <a:chExt cx="981" cy="1105"/>
          </a:xfrm>
        </p:grpSpPr>
        <p:pic>
          <p:nvPicPr>
            <p:cNvPr id="138279" name="Picture 14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80" name="Freeform 145"/>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61" name="Group 146"/>
          <p:cNvGrpSpPr/>
          <p:nvPr/>
        </p:nvGrpSpPr>
        <p:grpSpPr>
          <a:xfrm flipH="1">
            <a:off x="5961063" y="5829300"/>
            <a:ext cx="735012" cy="681038"/>
            <a:chOff x="-44" y="1473"/>
            <a:chExt cx="981" cy="1105"/>
          </a:xfrm>
        </p:grpSpPr>
        <p:pic>
          <p:nvPicPr>
            <p:cNvPr id="138277" name="Picture 14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78" name="Freeform 148"/>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8262" name="Group 149"/>
          <p:cNvGrpSpPr/>
          <p:nvPr/>
        </p:nvGrpSpPr>
        <p:grpSpPr>
          <a:xfrm flipH="1">
            <a:off x="6705600" y="5440363"/>
            <a:ext cx="735013" cy="681037"/>
            <a:chOff x="-44" y="1473"/>
            <a:chExt cx="981" cy="1105"/>
          </a:xfrm>
        </p:grpSpPr>
        <p:pic>
          <p:nvPicPr>
            <p:cNvPr id="138275" name="Picture 15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8276" name="Freeform 151"/>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 name="Group 89"/>
          <p:cNvGrpSpPr/>
          <p:nvPr/>
        </p:nvGrpSpPr>
        <p:grpSpPr>
          <a:xfrm>
            <a:off x="4554538" y="2860675"/>
            <a:ext cx="3525837" cy="3408363"/>
            <a:chOff x="2920" y="1824"/>
            <a:chExt cx="2221" cy="2147"/>
          </a:xfrm>
        </p:grpSpPr>
        <p:pic>
          <p:nvPicPr>
            <p:cNvPr id="138265" name="Picture 7"/>
            <p:cNvPicPr>
              <a:picLocks noChangeAspect="1"/>
            </p:cNvPicPr>
            <p:nvPr/>
          </p:nvPicPr>
          <p:blipFill>
            <a:blip r:embed="rId3"/>
            <a:stretch>
              <a:fillRect/>
            </a:stretch>
          </p:blipFill>
          <p:spPr>
            <a:xfrm>
              <a:off x="3967" y="1922"/>
              <a:ext cx="297" cy="279"/>
            </a:xfrm>
            <a:prstGeom prst="rect">
              <a:avLst/>
            </a:prstGeom>
            <a:noFill/>
            <a:ln w="31750">
              <a:noFill/>
            </a:ln>
          </p:spPr>
        </p:pic>
        <p:pic>
          <p:nvPicPr>
            <p:cNvPr id="138266" name="Picture 54"/>
            <p:cNvPicPr>
              <a:picLocks noChangeAspect="1"/>
            </p:cNvPicPr>
            <p:nvPr/>
          </p:nvPicPr>
          <p:blipFill>
            <a:blip r:embed="rId3"/>
            <a:stretch>
              <a:fillRect/>
            </a:stretch>
          </p:blipFill>
          <p:spPr>
            <a:xfrm>
              <a:off x="3321" y="1922"/>
              <a:ext cx="297" cy="279"/>
            </a:xfrm>
            <a:prstGeom prst="rect">
              <a:avLst/>
            </a:prstGeom>
            <a:noFill/>
            <a:ln w="31750">
              <a:noFill/>
            </a:ln>
          </p:spPr>
        </p:pic>
        <p:pic>
          <p:nvPicPr>
            <p:cNvPr id="138267" name="Picture 55"/>
            <p:cNvPicPr>
              <a:picLocks noChangeAspect="1"/>
            </p:cNvPicPr>
            <p:nvPr/>
          </p:nvPicPr>
          <p:blipFill>
            <a:blip r:embed="rId3"/>
            <a:stretch>
              <a:fillRect/>
            </a:stretch>
          </p:blipFill>
          <p:spPr>
            <a:xfrm>
              <a:off x="2920" y="2376"/>
              <a:ext cx="297" cy="279"/>
            </a:xfrm>
            <a:prstGeom prst="rect">
              <a:avLst/>
            </a:prstGeom>
            <a:noFill/>
            <a:ln w="31750">
              <a:noFill/>
            </a:ln>
          </p:spPr>
        </p:pic>
        <p:pic>
          <p:nvPicPr>
            <p:cNvPr id="138268" name="Picture 56"/>
            <p:cNvPicPr>
              <a:picLocks noChangeAspect="1"/>
            </p:cNvPicPr>
            <p:nvPr/>
          </p:nvPicPr>
          <p:blipFill>
            <a:blip r:embed="rId3"/>
            <a:stretch>
              <a:fillRect/>
            </a:stretch>
          </p:blipFill>
          <p:spPr>
            <a:xfrm>
              <a:off x="3270" y="2803"/>
              <a:ext cx="297" cy="279"/>
            </a:xfrm>
            <a:prstGeom prst="rect">
              <a:avLst/>
            </a:prstGeom>
            <a:noFill/>
            <a:ln w="31750">
              <a:noFill/>
            </a:ln>
          </p:spPr>
        </p:pic>
        <p:pic>
          <p:nvPicPr>
            <p:cNvPr id="138269" name="Picture 57"/>
            <p:cNvPicPr>
              <a:picLocks noChangeAspect="1"/>
            </p:cNvPicPr>
            <p:nvPr/>
          </p:nvPicPr>
          <p:blipFill>
            <a:blip r:embed="rId3"/>
            <a:stretch>
              <a:fillRect/>
            </a:stretch>
          </p:blipFill>
          <p:spPr>
            <a:xfrm>
              <a:off x="3620" y="3230"/>
              <a:ext cx="297" cy="279"/>
            </a:xfrm>
            <a:prstGeom prst="rect">
              <a:avLst/>
            </a:prstGeom>
            <a:noFill/>
            <a:ln w="31750">
              <a:noFill/>
            </a:ln>
          </p:spPr>
        </p:pic>
        <p:pic>
          <p:nvPicPr>
            <p:cNvPr id="138270" name="Picture 58"/>
            <p:cNvPicPr>
              <a:picLocks noChangeAspect="1"/>
            </p:cNvPicPr>
            <p:nvPr/>
          </p:nvPicPr>
          <p:blipFill>
            <a:blip r:embed="rId3"/>
            <a:stretch>
              <a:fillRect/>
            </a:stretch>
          </p:blipFill>
          <p:spPr>
            <a:xfrm>
              <a:off x="3787" y="3692"/>
              <a:ext cx="297" cy="279"/>
            </a:xfrm>
            <a:prstGeom prst="rect">
              <a:avLst/>
            </a:prstGeom>
            <a:noFill/>
            <a:ln w="31750">
              <a:noFill/>
            </a:ln>
          </p:spPr>
        </p:pic>
        <p:pic>
          <p:nvPicPr>
            <p:cNvPr id="138271" name="Picture 59"/>
            <p:cNvPicPr>
              <a:picLocks noChangeAspect="1"/>
            </p:cNvPicPr>
            <p:nvPr/>
          </p:nvPicPr>
          <p:blipFill>
            <a:blip r:embed="rId3"/>
            <a:stretch>
              <a:fillRect/>
            </a:stretch>
          </p:blipFill>
          <p:spPr>
            <a:xfrm>
              <a:off x="4844" y="3308"/>
              <a:ext cx="297" cy="279"/>
            </a:xfrm>
            <a:prstGeom prst="rect">
              <a:avLst/>
            </a:prstGeom>
            <a:noFill/>
            <a:ln w="31750">
              <a:noFill/>
            </a:ln>
          </p:spPr>
        </p:pic>
        <p:pic>
          <p:nvPicPr>
            <p:cNvPr id="138272" name="Picture 60"/>
            <p:cNvPicPr>
              <a:picLocks noChangeAspect="1"/>
            </p:cNvPicPr>
            <p:nvPr/>
          </p:nvPicPr>
          <p:blipFill>
            <a:blip r:embed="rId3"/>
            <a:stretch>
              <a:fillRect/>
            </a:stretch>
          </p:blipFill>
          <p:spPr>
            <a:xfrm>
              <a:off x="4758" y="2339"/>
              <a:ext cx="297" cy="279"/>
            </a:xfrm>
            <a:prstGeom prst="rect">
              <a:avLst/>
            </a:prstGeom>
            <a:noFill/>
            <a:ln w="31750">
              <a:noFill/>
            </a:ln>
          </p:spPr>
        </p:pic>
        <p:pic>
          <p:nvPicPr>
            <p:cNvPr id="138273" name="Picture 61"/>
            <p:cNvPicPr>
              <a:picLocks noChangeAspect="1"/>
            </p:cNvPicPr>
            <p:nvPr/>
          </p:nvPicPr>
          <p:blipFill>
            <a:blip r:embed="rId3"/>
            <a:stretch>
              <a:fillRect/>
            </a:stretch>
          </p:blipFill>
          <p:spPr>
            <a:xfrm>
              <a:off x="3014" y="3395"/>
              <a:ext cx="297" cy="279"/>
            </a:xfrm>
            <a:prstGeom prst="rect">
              <a:avLst/>
            </a:prstGeom>
            <a:noFill/>
            <a:ln w="31750">
              <a:noFill/>
            </a:ln>
          </p:spPr>
        </p:pic>
        <p:pic>
          <p:nvPicPr>
            <p:cNvPr id="138274" name="Picture 62"/>
            <p:cNvPicPr>
              <a:picLocks noChangeAspect="1"/>
            </p:cNvPicPr>
            <p:nvPr/>
          </p:nvPicPr>
          <p:blipFill>
            <a:blip r:embed="rId3"/>
            <a:stretch>
              <a:fillRect/>
            </a:stretch>
          </p:blipFill>
          <p:spPr>
            <a:xfrm>
              <a:off x="4552" y="1824"/>
              <a:ext cx="297" cy="279"/>
            </a:xfrm>
            <a:prstGeom prst="rect">
              <a:avLst/>
            </a:prstGeom>
            <a:noFill/>
            <a:ln w="31750">
              <a:noFill/>
            </a:ln>
          </p:spPr>
        </p:pic>
      </p:grpSp>
      <p:sp>
        <p:nvSpPr>
          <p:cNvPr id="138264"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charRg st="0" end="1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p:bldP spid="281605" grpId="0"/>
      <p:bldP spid="28160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grpSp>
        <p:nvGrpSpPr>
          <p:cNvPr id="139266" name="Group 90"/>
          <p:cNvGrpSpPr/>
          <p:nvPr/>
        </p:nvGrpSpPr>
        <p:grpSpPr>
          <a:xfrm flipH="1">
            <a:off x="4510088" y="3351213"/>
            <a:ext cx="735012" cy="681037"/>
            <a:chOff x="-44" y="1473"/>
            <a:chExt cx="981" cy="1105"/>
          </a:xfrm>
        </p:grpSpPr>
        <p:pic>
          <p:nvPicPr>
            <p:cNvPr id="139333" name="Picture 91"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9334" name="Freeform 9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39267" name="Rectangle 2"/>
          <p:cNvSpPr>
            <a:spLocks noGrp="1"/>
          </p:cNvSpPr>
          <p:nvPr>
            <p:ph type="title" idx="4294967295"/>
          </p:nvPr>
        </p:nvSpPr>
        <p:spPr>
          <a:xfrm>
            <a:off x="460375" y="114300"/>
            <a:ext cx="7772400" cy="1143000"/>
          </a:xfrm>
        </p:spPr>
        <p:txBody>
          <a:bodyPr vert="horz" wrap="square" lIns="91440" tIns="45720" rIns="91440" bIns="45720" anchor="ctr" anchorCtr="0"/>
          <a:p>
            <a:pPr eaLnBrk="1" hangingPunct="1"/>
            <a:r>
              <a:rPr lang="zh-CN" altLang="en-US"/>
              <a:t>嗅探：</a:t>
            </a:r>
            <a:r>
              <a:rPr lang="en-US" altLang="zh-CN"/>
              <a:t>sniff packets</a:t>
            </a:r>
            <a:endParaRPr lang="en-US" altLang="zh-CN"/>
          </a:p>
        </p:txBody>
      </p:sp>
      <p:sp>
        <p:nvSpPr>
          <p:cNvPr id="139268" name="Rectangle 17"/>
          <p:cNvSpPr>
            <a:spLocks noGrp="1"/>
          </p:cNvSpPr>
          <p:nvPr>
            <p:ph type="body" idx="4294967295"/>
          </p:nvPr>
        </p:nvSpPr>
        <p:spPr>
          <a:xfrm>
            <a:off x="493713" y="1355725"/>
            <a:ext cx="8077200" cy="1484313"/>
          </a:xfrm>
        </p:spPr>
        <p:txBody>
          <a:bodyPr vert="horz" wrap="square" lIns="91440" tIns="45720" rIns="91440" bIns="45720" anchor="t" anchorCtr="0"/>
          <a:p>
            <a:pPr eaLnBrk="1" hangingPunct="1">
              <a:buNone/>
            </a:pPr>
            <a:r>
              <a:rPr lang="en-US" altLang="zh-CN">
                <a:ea typeface="宋体" pitchFamily="2" charset="-122"/>
              </a:rPr>
              <a:t>       </a:t>
            </a:r>
            <a:r>
              <a:rPr lang="zh-CN" altLang="en-US" sz="2400">
                <a:ea typeface="宋体" pitchFamily="2" charset="-122"/>
              </a:rPr>
              <a:t>广播网络</a:t>
            </a:r>
            <a:r>
              <a:rPr lang="en-US" altLang="zh-CN" sz="2400">
                <a:ea typeface="宋体" pitchFamily="2" charset="-122"/>
              </a:rPr>
              <a:t> (shared ethernet, wireless)</a:t>
            </a:r>
            <a:endParaRPr lang="en-US" altLang="zh-CN" sz="2400">
              <a:ea typeface="宋体" pitchFamily="2" charset="-122"/>
            </a:endParaRPr>
          </a:p>
          <a:p>
            <a:pPr marL="457200" lvl="1" indent="0" eaLnBrk="1" hangingPunct="1">
              <a:buNone/>
            </a:pPr>
            <a:r>
              <a:rPr lang="en-US" altLang="zh-CN" sz="2400">
                <a:ea typeface="宋体" pitchFamily="2" charset="-122"/>
              </a:rPr>
              <a:t>    </a:t>
            </a:r>
            <a:r>
              <a:rPr lang="zh-CN" altLang="en-US" sz="2400">
                <a:ea typeface="宋体" pitchFamily="2" charset="-122"/>
              </a:rPr>
              <a:t>通过被动接收器（分组嗅探器</a:t>
            </a:r>
            <a:r>
              <a:rPr lang="en-US" altLang="zh-CN" sz="2400" i="1">
                <a:solidFill>
                  <a:srgbClr val="CC0000"/>
                </a:solidFill>
                <a:sym typeface="+mn-ea"/>
              </a:rPr>
              <a:t>packet </a:t>
            </a:r>
            <a:r>
              <a:rPr lang="en-US" altLang="ja-JP" sz="2400" i="1">
                <a:solidFill>
                  <a:srgbClr val="CC0000"/>
                </a:solidFill>
                <a:sym typeface="+mn-ea"/>
              </a:rPr>
              <a:t>sniffing</a:t>
            </a:r>
            <a:r>
              <a:rPr lang="zh-CN" altLang="en-US" sz="2400">
                <a:ea typeface="宋体" pitchFamily="2" charset="-122"/>
              </a:rPr>
              <a:t>）</a:t>
            </a:r>
            <a:r>
              <a:rPr lang="en-US" altLang="zh-CN" sz="2400">
                <a:ea typeface="宋体" pitchFamily="2" charset="-122"/>
              </a:rPr>
              <a:t> (e.g., including passwords!) passing by</a:t>
            </a:r>
            <a:endParaRPr lang="en-US" altLang="zh-CN" sz="2400">
              <a:ea typeface="宋体" pitchFamily="2" charset="-122"/>
            </a:endParaRPr>
          </a:p>
        </p:txBody>
      </p:sp>
      <p:sp>
        <p:nvSpPr>
          <p:cNvPr id="139269" name="Freeform 43"/>
          <p:cNvSpPr/>
          <p:nvPr/>
        </p:nvSpPr>
        <p:spPr>
          <a:xfrm>
            <a:off x="2005013" y="4086225"/>
            <a:ext cx="4587875" cy="728663"/>
          </a:xfrm>
          <a:custGeom>
            <a:avLst/>
            <a:gdLst>
              <a:gd name="txL" fmla="*/ 0 w 2620"/>
              <a:gd name="txT" fmla="*/ 0 h 459"/>
              <a:gd name="txR" fmla="*/ 2620 w 2620"/>
              <a:gd name="txB" fmla="*/ 459 h 459"/>
            </a:gdLst>
            <a:ahLst/>
            <a:cxnLst>
              <a:cxn ang="0">
                <a:pos x="2147483646" y="0"/>
              </a:cxn>
              <a:cxn ang="0">
                <a:pos x="0" y="2147483646"/>
              </a:cxn>
              <a:cxn ang="0">
                <a:pos x="2147483646" y="2147483646"/>
              </a:cxn>
              <a:cxn ang="0">
                <a:pos x="2147483646" y="2147483646"/>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139270" name="Freeform 44"/>
          <p:cNvSpPr/>
          <p:nvPr/>
        </p:nvSpPr>
        <p:spPr>
          <a:xfrm>
            <a:off x="4837113" y="3956050"/>
            <a:ext cx="4762" cy="522288"/>
          </a:xfrm>
          <a:custGeom>
            <a:avLst/>
            <a:gdLst>
              <a:gd name="txL" fmla="*/ 0 w 3"/>
              <a:gd name="txT" fmla="*/ 0 h 329"/>
              <a:gd name="txR" fmla="*/ 3 w 3"/>
              <a:gd name="txB" fmla="*/ 329 h 329"/>
            </a:gdLst>
            <a:ahLst/>
            <a:cxnLst>
              <a:cxn ang="0">
                <a:pos x="0" y="2147483646"/>
              </a:cxn>
              <a:cxn ang="0">
                <a:pos x="2147483646"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139271" name="Line 45"/>
          <p:cNvSpPr/>
          <p:nvPr/>
        </p:nvSpPr>
        <p:spPr>
          <a:xfrm flipV="1">
            <a:off x="3179763" y="4478338"/>
            <a:ext cx="0" cy="374650"/>
          </a:xfrm>
          <a:prstGeom prst="line">
            <a:avLst/>
          </a:prstGeom>
          <a:ln w="19050" cap="flat" cmpd="sng">
            <a:solidFill>
              <a:schemeClr val="tx1"/>
            </a:solidFill>
            <a:prstDash val="solid"/>
            <a:headEnd type="none" w="med" len="med"/>
            <a:tailEnd type="none" w="med" len="med"/>
          </a:ln>
        </p:spPr>
      </p:sp>
      <p:sp>
        <p:nvSpPr>
          <p:cNvPr id="139272" name="Line 46"/>
          <p:cNvSpPr/>
          <p:nvPr/>
        </p:nvSpPr>
        <p:spPr>
          <a:xfrm flipV="1">
            <a:off x="3198813" y="5189538"/>
            <a:ext cx="0" cy="241300"/>
          </a:xfrm>
          <a:prstGeom prst="line">
            <a:avLst/>
          </a:prstGeom>
          <a:ln w="19050" cap="flat" cmpd="sng">
            <a:solidFill>
              <a:schemeClr val="tx1"/>
            </a:solidFill>
            <a:prstDash val="solid"/>
            <a:headEnd type="none" w="med" len="med"/>
            <a:tailEnd type="none" w="med" len="med"/>
          </a:ln>
        </p:spPr>
      </p:sp>
      <p:sp>
        <p:nvSpPr>
          <p:cNvPr id="139273" name="Text Box 47"/>
          <p:cNvSpPr txBox="1"/>
          <p:nvPr/>
        </p:nvSpPr>
        <p:spPr>
          <a:xfrm>
            <a:off x="1462088" y="3375025"/>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Arial" panose="020B0604020202090204" pitchFamily="34" charset="0"/>
              </a:rPr>
              <a:t>A</a:t>
            </a:r>
            <a:endParaRPr lang="en-US" altLang="zh-CN" sz="2400">
              <a:latin typeface="Arial" panose="020B0604020202090204" pitchFamily="34" charset="0"/>
            </a:endParaRPr>
          </a:p>
        </p:txBody>
      </p:sp>
      <p:sp>
        <p:nvSpPr>
          <p:cNvPr id="139274" name="Text Box 48"/>
          <p:cNvSpPr txBox="1"/>
          <p:nvPr/>
        </p:nvSpPr>
        <p:spPr>
          <a:xfrm>
            <a:off x="6937375" y="4838700"/>
            <a:ext cx="376238"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Comic Sans MS" panose="030F0902030302020204" charset="0"/>
              </a:rPr>
              <a:t>B</a:t>
            </a:r>
            <a:endParaRPr lang="en-US" altLang="zh-CN" sz="2400">
              <a:latin typeface="Times New Roman" panose="02020503050405090304" charset="0"/>
            </a:endParaRPr>
          </a:p>
        </p:txBody>
      </p:sp>
      <p:sp>
        <p:nvSpPr>
          <p:cNvPr id="139275" name="Text Box 49"/>
          <p:cNvSpPr txBox="1"/>
          <p:nvPr/>
        </p:nvSpPr>
        <p:spPr>
          <a:xfrm>
            <a:off x="5029200" y="3352800"/>
            <a:ext cx="404813"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Arial" panose="020B0604020202090204" pitchFamily="34" charset="0"/>
              </a:rPr>
              <a:t>C</a:t>
            </a:r>
            <a:endParaRPr lang="en-US" altLang="zh-CN" sz="2400">
              <a:latin typeface="Arial" panose="020B0604020202090204" pitchFamily="34" charset="0"/>
            </a:endParaRPr>
          </a:p>
        </p:txBody>
      </p:sp>
      <p:grpSp>
        <p:nvGrpSpPr>
          <p:cNvPr id="139276" name="Group 50"/>
          <p:cNvGrpSpPr/>
          <p:nvPr/>
        </p:nvGrpSpPr>
        <p:grpSpPr>
          <a:xfrm>
            <a:off x="3833813" y="4605338"/>
            <a:ext cx="2295525" cy="336550"/>
            <a:chOff x="2418" y="3342"/>
            <a:chExt cx="1446" cy="212"/>
          </a:xfrm>
        </p:grpSpPr>
        <p:sp>
          <p:nvSpPr>
            <p:cNvPr id="139328" name="Rectangle 51"/>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39329" name="Line 52"/>
            <p:cNvSpPr/>
            <p:nvPr/>
          </p:nvSpPr>
          <p:spPr>
            <a:xfrm>
              <a:off x="2784" y="3372"/>
              <a:ext cx="0" cy="168"/>
            </a:xfrm>
            <a:prstGeom prst="line">
              <a:avLst/>
            </a:prstGeom>
            <a:ln w="12700" cap="flat" cmpd="sng">
              <a:solidFill>
                <a:schemeClr val="tx1"/>
              </a:solidFill>
              <a:prstDash val="solid"/>
              <a:headEnd type="none" w="med" len="med"/>
              <a:tailEnd type="none" w="med" len="med"/>
            </a:ln>
          </p:spPr>
        </p:sp>
        <p:sp>
          <p:nvSpPr>
            <p:cNvPr id="139330" name="Line 53"/>
            <p:cNvSpPr/>
            <p:nvPr/>
          </p:nvSpPr>
          <p:spPr>
            <a:xfrm>
              <a:off x="3186" y="3375"/>
              <a:ext cx="0" cy="168"/>
            </a:xfrm>
            <a:prstGeom prst="line">
              <a:avLst/>
            </a:prstGeom>
            <a:ln w="12700" cap="flat" cmpd="sng">
              <a:solidFill>
                <a:schemeClr val="tx1"/>
              </a:solidFill>
              <a:prstDash val="solid"/>
              <a:headEnd type="none" w="med" len="med"/>
              <a:tailEnd type="none" w="med" len="med"/>
            </a:ln>
          </p:spPr>
        </p:sp>
        <p:sp>
          <p:nvSpPr>
            <p:cNvPr id="139331" name="Line 54"/>
            <p:cNvSpPr/>
            <p:nvPr/>
          </p:nvSpPr>
          <p:spPr>
            <a:xfrm>
              <a:off x="3321" y="3375"/>
              <a:ext cx="0" cy="168"/>
            </a:xfrm>
            <a:prstGeom prst="line">
              <a:avLst/>
            </a:prstGeom>
            <a:ln w="12700" cap="flat" cmpd="sng">
              <a:solidFill>
                <a:schemeClr val="tx1"/>
              </a:solidFill>
              <a:prstDash val="solid"/>
              <a:headEnd type="none" w="med" len="med"/>
              <a:tailEnd type="none" w="med" len="med"/>
            </a:ln>
          </p:spPr>
        </p:sp>
        <p:sp>
          <p:nvSpPr>
            <p:cNvPr id="139332" name="Text Box 55"/>
            <p:cNvSpPr txBox="1"/>
            <p:nvPr/>
          </p:nvSpPr>
          <p:spPr>
            <a:xfrm>
              <a:off x="2418" y="3342"/>
              <a:ext cx="1446"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1600">
                  <a:latin typeface="Arial" panose="020B0604020202090204" pitchFamily="34" charset="0"/>
                </a:rPr>
                <a:t>src:B dest:A     payload</a:t>
              </a:r>
              <a:endParaRPr lang="en-US" altLang="zh-CN" sz="1600">
                <a:latin typeface="Times New Roman" panose="02020503050405090304" charset="0"/>
              </a:endParaRPr>
            </a:p>
          </p:txBody>
        </p:sp>
      </p:grpSp>
      <p:sp>
        <p:nvSpPr>
          <p:cNvPr id="139277" name="Freeform 56"/>
          <p:cNvSpPr/>
          <p:nvPr/>
        </p:nvSpPr>
        <p:spPr>
          <a:xfrm>
            <a:off x="3802063" y="4560888"/>
            <a:ext cx="2635250" cy="241300"/>
          </a:xfrm>
          <a:custGeom>
            <a:avLst/>
            <a:gdLst>
              <a:gd name="txL" fmla="*/ 0 w 1660"/>
              <a:gd name="txT" fmla="*/ 0 h 152"/>
              <a:gd name="txR" fmla="*/ 1660 w 1660"/>
              <a:gd name="txB" fmla="*/ 152 h 152"/>
            </a:gdLst>
            <a:ahLst/>
            <a:cxnLst>
              <a:cxn ang="0">
                <a:pos x="2147483646" y="2147483646"/>
              </a:cxn>
              <a:cxn ang="0">
                <a:pos x="2147483646" y="0"/>
              </a:cxn>
              <a:cxn ang="0">
                <a:pos x="0" y="2147483646"/>
              </a:cxn>
            </a:cxnLst>
            <a:rect l="txL" t="txT" r="txR" b="txB"/>
            <a:pathLst>
              <a:path w="1660" h="152">
                <a:moveTo>
                  <a:pt x="1660" y="152"/>
                </a:moveTo>
                <a:lnTo>
                  <a:pt x="1660" y="0"/>
                </a:lnTo>
                <a:lnTo>
                  <a:pt x="0" y="4"/>
                </a:lnTo>
              </a:path>
            </a:pathLst>
          </a:custGeom>
          <a:noFill/>
          <a:ln w="28575" cap="flat" cmpd="sng">
            <a:solidFill>
              <a:srgbClr val="CC0000">
                <a:alpha val="100000"/>
              </a:srgbClr>
            </a:solidFill>
            <a:prstDash val="solid"/>
            <a:round/>
            <a:headEnd type="none" w="med" len="med"/>
            <a:tailEnd type="triangle" w="med" len="med"/>
          </a:ln>
        </p:spPr>
        <p:txBody>
          <a:bodyPr/>
          <a:p>
            <a:endParaRPr lang="zh-CN" altLang="en-US"/>
          </a:p>
        </p:txBody>
      </p:sp>
      <p:sp>
        <p:nvSpPr>
          <p:cNvPr id="139278" name="Line 57"/>
          <p:cNvSpPr/>
          <p:nvPr/>
        </p:nvSpPr>
        <p:spPr>
          <a:xfrm flipV="1">
            <a:off x="4945063" y="3957638"/>
            <a:ext cx="0" cy="603250"/>
          </a:xfrm>
          <a:prstGeom prst="line">
            <a:avLst/>
          </a:prstGeom>
          <a:ln w="28575" cap="flat" cmpd="sng">
            <a:solidFill>
              <a:srgbClr val="CC0000"/>
            </a:solidFill>
            <a:prstDash val="solid"/>
            <a:headEnd type="none" w="med" len="med"/>
            <a:tailEnd type="triangle" w="med" len="med"/>
          </a:ln>
        </p:spPr>
      </p:sp>
      <p:sp>
        <p:nvSpPr>
          <p:cNvPr id="139279" name="Rectangle 59"/>
          <p:cNvSpPr/>
          <p:nvPr/>
        </p:nvSpPr>
        <p:spPr>
          <a:xfrm>
            <a:off x="596900" y="5480050"/>
            <a:ext cx="7772400" cy="915988"/>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742950" lvl="1" indent="-285750">
              <a:lnSpc>
                <a:spcPct val="100000"/>
              </a:lnSpc>
              <a:buClr>
                <a:schemeClr val="accent2"/>
              </a:buClr>
              <a:buSzPct val="75000"/>
              <a:buFont typeface="Wingdings" panose="05000000000000000000" pitchFamily="2" charset="2"/>
              <a:buChar char="v"/>
            </a:pPr>
            <a:r>
              <a:rPr lang="en-US" altLang="zh-CN">
                <a:ea typeface="MS PGothic" panose="020B0600070205080204" charset="-128"/>
              </a:rPr>
              <a:t>Wireshark软件是一个(免费的)数据包嗅探器</a:t>
            </a:r>
            <a:endParaRPr lang="en-US" altLang="zh-CN">
              <a:ea typeface="MS PGothic" panose="020B0600070205080204" charset="-128"/>
            </a:endParaRPr>
          </a:p>
        </p:txBody>
      </p:sp>
      <p:pic>
        <p:nvPicPr>
          <p:cNvPr id="139280" name="Picture 60"/>
          <p:cNvPicPr>
            <a:picLocks noChangeAspect="1"/>
          </p:cNvPicPr>
          <p:nvPr/>
        </p:nvPicPr>
        <p:blipFill>
          <a:blip r:embed="rId2"/>
          <a:stretch>
            <a:fillRect/>
          </a:stretch>
        </p:blipFill>
        <p:spPr>
          <a:xfrm>
            <a:off x="4537075" y="3419475"/>
            <a:ext cx="471488" cy="442913"/>
          </a:xfrm>
          <a:prstGeom prst="rect">
            <a:avLst/>
          </a:prstGeom>
          <a:noFill/>
          <a:ln w="31750">
            <a:noFill/>
          </a:ln>
        </p:spPr>
      </p:pic>
      <p:pic>
        <p:nvPicPr>
          <p:cNvPr id="139281" name="Picture 51" descr="underline_base"/>
          <p:cNvPicPr/>
          <p:nvPr/>
        </p:nvPicPr>
        <p:blipFill>
          <a:blip r:embed="rId3"/>
          <a:stretch>
            <a:fillRect/>
          </a:stretch>
        </p:blipFill>
        <p:spPr>
          <a:xfrm>
            <a:off x="596900" y="898525"/>
            <a:ext cx="5976938" cy="173038"/>
          </a:xfrm>
          <a:prstGeom prst="rect">
            <a:avLst/>
          </a:prstGeom>
          <a:noFill/>
          <a:ln w="9525">
            <a:noFill/>
          </a:ln>
        </p:spPr>
      </p:pic>
      <p:grpSp>
        <p:nvGrpSpPr>
          <p:cNvPr id="139282" name="Group 54"/>
          <p:cNvGrpSpPr/>
          <p:nvPr/>
        </p:nvGrpSpPr>
        <p:grpSpPr>
          <a:xfrm>
            <a:off x="1830388" y="3413125"/>
            <a:ext cx="365125" cy="712788"/>
            <a:chOff x="4140" y="429"/>
            <a:chExt cx="1425" cy="2396"/>
          </a:xfrm>
        </p:grpSpPr>
        <p:sp>
          <p:nvSpPr>
            <p:cNvPr id="139296" name="Freeform 55"/>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39297"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298"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39299"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9300"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9301" name="Group 60"/>
            <p:cNvGrpSpPr/>
            <p:nvPr/>
          </p:nvGrpSpPr>
          <p:grpSpPr>
            <a:xfrm>
              <a:off x="4749" y="668"/>
              <a:ext cx="581" cy="145"/>
              <a:chOff x="614" y="2568"/>
              <a:chExt cx="725" cy="139"/>
            </a:xfrm>
          </p:grpSpPr>
          <p:sp>
            <p:nvSpPr>
              <p:cNvPr id="139326"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27"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9302"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9303" name="Group 64"/>
            <p:cNvGrpSpPr/>
            <p:nvPr/>
          </p:nvGrpSpPr>
          <p:grpSpPr>
            <a:xfrm>
              <a:off x="4747" y="994"/>
              <a:ext cx="581" cy="134"/>
              <a:chOff x="614" y="2568"/>
              <a:chExt cx="725" cy="139"/>
            </a:xfrm>
          </p:grpSpPr>
          <p:sp>
            <p:nvSpPr>
              <p:cNvPr id="139324"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25"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9304"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05"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39306" name="Group 69"/>
            <p:cNvGrpSpPr/>
            <p:nvPr/>
          </p:nvGrpSpPr>
          <p:grpSpPr>
            <a:xfrm>
              <a:off x="4735" y="1627"/>
              <a:ext cx="582" cy="151"/>
              <a:chOff x="614" y="2568"/>
              <a:chExt cx="725" cy="139"/>
            </a:xfrm>
          </p:grpSpPr>
          <p:sp>
            <p:nvSpPr>
              <p:cNvPr id="139322"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23"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9307"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39308" name="Group 73"/>
            <p:cNvGrpSpPr/>
            <p:nvPr/>
          </p:nvGrpSpPr>
          <p:grpSpPr>
            <a:xfrm>
              <a:off x="4739" y="1327"/>
              <a:ext cx="582" cy="139"/>
              <a:chOff x="614" y="2568"/>
              <a:chExt cx="725" cy="139"/>
            </a:xfrm>
          </p:grpSpPr>
          <p:sp>
            <p:nvSpPr>
              <p:cNvPr id="139320" name="AutoShape 74"/>
              <p:cNvSpPr/>
              <p:nvPr/>
            </p:nvSpPr>
            <p:spPr>
              <a:xfrm>
                <a:off x="616" y="2566"/>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21"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39309"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0"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9311"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39312" name="Oval 79"/>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3" name="Freeform 80"/>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39314"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5"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6" name="Oval 83"/>
            <p:cNvSpPr/>
            <p:nvPr/>
          </p:nvSpPr>
          <p:spPr>
            <a:xfrm>
              <a:off x="4307" y="2382"/>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7" name="Oval 84"/>
            <p:cNvSpPr/>
            <p:nvPr/>
          </p:nvSpPr>
          <p:spPr>
            <a:xfrm>
              <a:off x="4487" y="2382"/>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39318" name="Oval 85"/>
            <p:cNvSpPr/>
            <p:nvPr/>
          </p:nvSpPr>
          <p:spPr>
            <a:xfrm>
              <a:off x="4660" y="2382"/>
              <a:ext cx="161"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39319"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39283" name="Group 87"/>
          <p:cNvGrpSpPr/>
          <p:nvPr/>
        </p:nvGrpSpPr>
        <p:grpSpPr>
          <a:xfrm flipH="1">
            <a:off x="6323013" y="4730750"/>
            <a:ext cx="735012" cy="681038"/>
            <a:chOff x="-44" y="1473"/>
            <a:chExt cx="981" cy="1105"/>
          </a:xfrm>
        </p:grpSpPr>
        <p:pic>
          <p:nvPicPr>
            <p:cNvPr id="139294" name="Picture 88"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9295" name="Freeform 89"/>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39284" name="Group 102"/>
          <p:cNvGrpSpPr/>
          <p:nvPr/>
        </p:nvGrpSpPr>
        <p:grpSpPr>
          <a:xfrm>
            <a:off x="2747963" y="4849813"/>
            <a:ext cx="881062" cy="365125"/>
            <a:chOff x="2356" y="1300"/>
            <a:chExt cx="555" cy="194"/>
          </a:xfrm>
        </p:grpSpPr>
        <p:sp>
          <p:nvSpPr>
            <p:cNvPr id="139286"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39287"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139288"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139289" name="Group 106"/>
            <p:cNvGrpSpPr/>
            <p:nvPr/>
          </p:nvGrpSpPr>
          <p:grpSpPr>
            <a:xfrm>
              <a:off x="2468" y="1332"/>
              <a:ext cx="310" cy="60"/>
              <a:chOff x="2468" y="1332"/>
              <a:chExt cx="310" cy="60"/>
            </a:xfrm>
          </p:grpSpPr>
          <p:sp>
            <p:nvSpPr>
              <p:cNvPr id="139292" name="Freeform 10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sp>
            <p:nvSpPr>
              <p:cNvPr id="139293" name="Freeform 10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grpSp>
        <p:sp>
          <p:nvSpPr>
            <p:cNvPr id="139290" name="Line 109"/>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139291" name="Line 110"/>
            <p:cNvSpPr/>
            <p:nvPr/>
          </p:nvSpPr>
          <p:spPr>
            <a:xfrm>
              <a:off x="2907" y="1363"/>
              <a:ext cx="0" cy="84"/>
            </a:xfrm>
            <a:prstGeom prst="line">
              <a:avLst/>
            </a:prstGeom>
            <a:ln w="9525" cap="flat" cmpd="sng">
              <a:solidFill>
                <a:srgbClr val="000000"/>
              </a:solidFill>
              <a:prstDash val="solid"/>
              <a:headEnd type="none" w="med" len="med"/>
              <a:tailEnd type="none" w="med" len="med"/>
            </a:ln>
          </p:spPr>
        </p:sp>
      </p:grpSp>
      <p:sp>
        <p:nvSpPr>
          <p:cNvPr id="139285"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pic>
        <p:nvPicPr>
          <p:cNvPr id="140290" name="Picture 97" descr="underline_base"/>
          <p:cNvPicPr/>
          <p:nvPr/>
        </p:nvPicPr>
        <p:blipFill>
          <a:blip r:embed="rId1"/>
          <a:stretch>
            <a:fillRect/>
          </a:stretch>
        </p:blipFill>
        <p:spPr>
          <a:xfrm>
            <a:off x="503238" y="954088"/>
            <a:ext cx="7381875" cy="185737"/>
          </a:xfrm>
          <a:prstGeom prst="rect">
            <a:avLst/>
          </a:prstGeom>
          <a:noFill/>
          <a:ln w="9525">
            <a:noFill/>
          </a:ln>
        </p:spPr>
      </p:pic>
      <p:grpSp>
        <p:nvGrpSpPr>
          <p:cNvPr id="140291" name="Group 51"/>
          <p:cNvGrpSpPr/>
          <p:nvPr/>
        </p:nvGrpSpPr>
        <p:grpSpPr>
          <a:xfrm flipH="1">
            <a:off x="4792663" y="2470150"/>
            <a:ext cx="735012" cy="681038"/>
            <a:chOff x="-44" y="1473"/>
            <a:chExt cx="981" cy="1105"/>
          </a:xfrm>
        </p:grpSpPr>
        <p:pic>
          <p:nvPicPr>
            <p:cNvPr id="140356" name="Picture 5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0357" name="Freeform 53"/>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140292" name="Rectangle 2"/>
          <p:cNvSpPr>
            <a:spLocks noGrp="1"/>
          </p:cNvSpPr>
          <p:nvPr>
            <p:ph type="title" idx="4294967295"/>
            <p:custDataLst>
              <p:tags r:id="rId3"/>
            </p:custDataLst>
          </p:nvPr>
        </p:nvSpPr>
        <p:spPr>
          <a:xfrm>
            <a:off x="488950" y="252413"/>
            <a:ext cx="7772400" cy="947737"/>
          </a:xfrm>
        </p:spPr>
        <p:txBody>
          <a:bodyPr vert="horz" wrap="square" lIns="91440" tIns="45720" rIns="91440" bIns="45720" anchor="ctr" anchorCtr="0"/>
          <a:p>
            <a:pPr eaLnBrk="1" hangingPunct="1"/>
            <a:r>
              <a:rPr lang="zh-CN" altLang="en-US"/>
              <a:t>虚假地址</a:t>
            </a:r>
            <a:endParaRPr lang="zh-CN" altLang="en-US"/>
          </a:p>
        </p:txBody>
      </p:sp>
      <p:sp>
        <p:nvSpPr>
          <p:cNvPr id="140293" name="Rectangle 3"/>
          <p:cNvSpPr>
            <a:spLocks noGrp="1"/>
          </p:cNvSpPr>
          <p:nvPr>
            <p:ph type="body" idx="4294967295"/>
          </p:nvPr>
        </p:nvSpPr>
        <p:spPr>
          <a:xfrm>
            <a:off x="596900" y="1662113"/>
            <a:ext cx="8077200" cy="1484312"/>
          </a:xfrm>
        </p:spPr>
        <p:txBody>
          <a:bodyPr vert="horz" wrap="square" lIns="91440" tIns="45720" rIns="91440" bIns="45720" anchor="t" anchorCtr="0"/>
          <a:p>
            <a:pPr eaLnBrk="1" hangingPunct="1">
              <a:buNone/>
            </a:pPr>
            <a:r>
              <a:rPr lang="en-US" altLang="zh-CN"/>
              <a:t>IP欺骗:发送虚假源地址的报文</a:t>
            </a:r>
            <a:endParaRPr lang="en-US" altLang="zh-CN"/>
          </a:p>
        </p:txBody>
      </p:sp>
      <p:sp>
        <p:nvSpPr>
          <p:cNvPr id="140294" name="Freeform 70"/>
          <p:cNvSpPr/>
          <p:nvPr/>
        </p:nvSpPr>
        <p:spPr>
          <a:xfrm>
            <a:off x="2225675" y="3171825"/>
            <a:ext cx="4587875" cy="728663"/>
          </a:xfrm>
          <a:custGeom>
            <a:avLst/>
            <a:gdLst>
              <a:gd name="txL" fmla="*/ 0 w 2620"/>
              <a:gd name="txT" fmla="*/ 0 h 459"/>
              <a:gd name="txR" fmla="*/ 2620 w 2620"/>
              <a:gd name="txB" fmla="*/ 459 h 459"/>
            </a:gdLst>
            <a:ahLst/>
            <a:cxnLst>
              <a:cxn ang="0">
                <a:pos x="2147483646" y="0"/>
              </a:cxn>
              <a:cxn ang="0">
                <a:pos x="0" y="2147483646"/>
              </a:cxn>
              <a:cxn ang="0">
                <a:pos x="2147483646" y="2147483646"/>
              </a:cxn>
              <a:cxn ang="0">
                <a:pos x="2147483646" y="2147483646"/>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140295" name="Freeform 71"/>
          <p:cNvSpPr/>
          <p:nvPr/>
        </p:nvSpPr>
        <p:spPr>
          <a:xfrm>
            <a:off x="5057775" y="3041650"/>
            <a:ext cx="4763" cy="522288"/>
          </a:xfrm>
          <a:custGeom>
            <a:avLst/>
            <a:gdLst>
              <a:gd name="txL" fmla="*/ 0 w 3"/>
              <a:gd name="txT" fmla="*/ 0 h 329"/>
              <a:gd name="txR" fmla="*/ 3 w 3"/>
              <a:gd name="txB" fmla="*/ 329 h 329"/>
            </a:gdLst>
            <a:ahLst/>
            <a:cxnLst>
              <a:cxn ang="0">
                <a:pos x="0" y="2147483646"/>
              </a:cxn>
              <a:cxn ang="0">
                <a:pos x="2147483646"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140296" name="Line 72"/>
          <p:cNvSpPr/>
          <p:nvPr/>
        </p:nvSpPr>
        <p:spPr>
          <a:xfrm flipV="1">
            <a:off x="3400425" y="3563938"/>
            <a:ext cx="0" cy="374650"/>
          </a:xfrm>
          <a:prstGeom prst="line">
            <a:avLst/>
          </a:prstGeom>
          <a:ln w="19050" cap="flat" cmpd="sng">
            <a:solidFill>
              <a:schemeClr val="tx1"/>
            </a:solidFill>
            <a:prstDash val="solid"/>
            <a:headEnd type="none" w="med" len="med"/>
            <a:tailEnd type="none" w="med" len="med"/>
          </a:ln>
        </p:spPr>
      </p:sp>
      <p:sp>
        <p:nvSpPr>
          <p:cNvPr id="140297" name="Line 73"/>
          <p:cNvSpPr/>
          <p:nvPr/>
        </p:nvSpPr>
        <p:spPr>
          <a:xfrm flipV="1">
            <a:off x="3419475" y="4275138"/>
            <a:ext cx="0" cy="241300"/>
          </a:xfrm>
          <a:prstGeom prst="line">
            <a:avLst/>
          </a:prstGeom>
          <a:ln w="19050" cap="flat" cmpd="sng">
            <a:solidFill>
              <a:schemeClr val="tx1"/>
            </a:solidFill>
            <a:prstDash val="solid"/>
            <a:headEnd type="none" w="med" len="med"/>
            <a:tailEnd type="none" w="med" len="med"/>
          </a:ln>
        </p:spPr>
      </p:sp>
      <p:sp>
        <p:nvSpPr>
          <p:cNvPr id="140298" name="Text Box 74"/>
          <p:cNvSpPr txBox="1"/>
          <p:nvPr/>
        </p:nvSpPr>
        <p:spPr>
          <a:xfrm>
            <a:off x="1682750" y="2460625"/>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Arial" panose="020B0604020202090204" pitchFamily="34" charset="0"/>
              </a:rPr>
              <a:t>A</a:t>
            </a:r>
            <a:endParaRPr lang="en-US" altLang="zh-CN" sz="2400">
              <a:latin typeface="Arial" panose="020B0604020202090204" pitchFamily="34" charset="0"/>
            </a:endParaRPr>
          </a:p>
        </p:txBody>
      </p:sp>
      <p:sp>
        <p:nvSpPr>
          <p:cNvPr id="140299" name="Text Box 75"/>
          <p:cNvSpPr txBox="1"/>
          <p:nvPr/>
        </p:nvSpPr>
        <p:spPr>
          <a:xfrm>
            <a:off x="7086600" y="3879850"/>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Arial" panose="020B0604020202090204" pitchFamily="34" charset="0"/>
              </a:rPr>
              <a:t>B</a:t>
            </a:r>
            <a:endParaRPr lang="en-US" altLang="zh-CN" sz="2400">
              <a:latin typeface="Arial" panose="020B0604020202090204" pitchFamily="34" charset="0"/>
            </a:endParaRPr>
          </a:p>
        </p:txBody>
      </p:sp>
      <p:sp>
        <p:nvSpPr>
          <p:cNvPr id="140300" name="Text Box 76"/>
          <p:cNvSpPr txBox="1"/>
          <p:nvPr/>
        </p:nvSpPr>
        <p:spPr>
          <a:xfrm>
            <a:off x="5249863" y="2438400"/>
            <a:ext cx="404812"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2400">
                <a:latin typeface="Arial" panose="020B0604020202090204" pitchFamily="34" charset="0"/>
              </a:rPr>
              <a:t>C</a:t>
            </a:r>
            <a:endParaRPr lang="en-US" altLang="zh-CN" sz="2400">
              <a:latin typeface="Arial" panose="020B0604020202090204" pitchFamily="34" charset="0"/>
            </a:endParaRPr>
          </a:p>
        </p:txBody>
      </p:sp>
      <p:sp>
        <p:nvSpPr>
          <p:cNvPr id="140301" name="Freeform 77"/>
          <p:cNvSpPr/>
          <p:nvPr/>
        </p:nvSpPr>
        <p:spPr>
          <a:xfrm>
            <a:off x="2235200" y="3019425"/>
            <a:ext cx="2967038" cy="704850"/>
          </a:xfrm>
          <a:custGeom>
            <a:avLst/>
            <a:gdLst>
              <a:gd name="txL" fmla="*/ 0 w 1869"/>
              <a:gd name="txT" fmla="*/ 0 h 444"/>
              <a:gd name="txR" fmla="*/ 1869 w 1869"/>
              <a:gd name="txB" fmla="*/ 444 h 444"/>
            </a:gdLst>
            <a:ahLst/>
            <a:cxnLst>
              <a:cxn ang="0">
                <a:pos x="2147483646" y="0"/>
              </a:cxn>
              <a:cxn ang="0">
                <a:pos x="2147483646" y="2147483646"/>
              </a:cxn>
              <a:cxn ang="0">
                <a:pos x="0" y="2147483646"/>
              </a:cxn>
            </a:cxnLst>
            <a:rect l="txL" t="txT" r="txR" b="txB"/>
            <a:pathLst>
              <a:path w="1869" h="444">
                <a:moveTo>
                  <a:pt x="1869" y="0"/>
                </a:moveTo>
                <a:lnTo>
                  <a:pt x="1869" y="444"/>
                </a:lnTo>
                <a:lnTo>
                  <a:pt x="0" y="444"/>
                </a:lnTo>
              </a:path>
            </a:pathLst>
          </a:custGeom>
          <a:noFill/>
          <a:ln w="28575" cap="flat" cmpd="sng">
            <a:solidFill>
              <a:srgbClr val="CC0000">
                <a:alpha val="100000"/>
              </a:srgbClr>
            </a:solidFill>
            <a:prstDash val="solid"/>
            <a:round/>
            <a:headEnd type="none" w="med" len="med"/>
            <a:tailEnd type="triangle" w="med" len="med"/>
          </a:ln>
        </p:spPr>
        <p:txBody>
          <a:bodyPr/>
          <a:p>
            <a:endParaRPr lang="zh-CN" altLang="en-US"/>
          </a:p>
        </p:txBody>
      </p:sp>
      <p:grpSp>
        <p:nvGrpSpPr>
          <p:cNvPr id="140302" name="Group 78"/>
          <p:cNvGrpSpPr/>
          <p:nvPr/>
        </p:nvGrpSpPr>
        <p:grpSpPr>
          <a:xfrm>
            <a:off x="2701925" y="3502025"/>
            <a:ext cx="2295525" cy="336550"/>
            <a:chOff x="2418" y="3342"/>
            <a:chExt cx="1446" cy="212"/>
          </a:xfrm>
        </p:grpSpPr>
        <p:sp>
          <p:nvSpPr>
            <p:cNvPr id="140351" name="Rectangle 79"/>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40352" name="Line 80"/>
            <p:cNvSpPr/>
            <p:nvPr/>
          </p:nvSpPr>
          <p:spPr>
            <a:xfrm>
              <a:off x="2784" y="3372"/>
              <a:ext cx="0" cy="168"/>
            </a:xfrm>
            <a:prstGeom prst="line">
              <a:avLst/>
            </a:prstGeom>
            <a:ln w="12700" cap="flat" cmpd="sng">
              <a:solidFill>
                <a:schemeClr val="tx1"/>
              </a:solidFill>
              <a:prstDash val="solid"/>
              <a:headEnd type="none" w="med" len="med"/>
              <a:tailEnd type="none" w="med" len="med"/>
            </a:ln>
          </p:spPr>
        </p:sp>
        <p:sp>
          <p:nvSpPr>
            <p:cNvPr id="140353" name="Line 81"/>
            <p:cNvSpPr/>
            <p:nvPr/>
          </p:nvSpPr>
          <p:spPr>
            <a:xfrm>
              <a:off x="3186" y="3375"/>
              <a:ext cx="0" cy="168"/>
            </a:xfrm>
            <a:prstGeom prst="line">
              <a:avLst/>
            </a:prstGeom>
            <a:ln w="12700" cap="flat" cmpd="sng">
              <a:solidFill>
                <a:schemeClr val="tx1"/>
              </a:solidFill>
              <a:prstDash val="solid"/>
              <a:headEnd type="none" w="med" len="med"/>
              <a:tailEnd type="none" w="med" len="med"/>
            </a:ln>
          </p:spPr>
        </p:sp>
        <p:sp>
          <p:nvSpPr>
            <p:cNvPr id="140354" name="Line 82"/>
            <p:cNvSpPr/>
            <p:nvPr/>
          </p:nvSpPr>
          <p:spPr>
            <a:xfrm>
              <a:off x="3321" y="3375"/>
              <a:ext cx="0" cy="168"/>
            </a:xfrm>
            <a:prstGeom prst="line">
              <a:avLst/>
            </a:prstGeom>
            <a:ln w="12700" cap="flat" cmpd="sng">
              <a:solidFill>
                <a:schemeClr val="tx1"/>
              </a:solidFill>
              <a:prstDash val="solid"/>
              <a:headEnd type="none" w="med" len="med"/>
              <a:tailEnd type="none" w="med" len="med"/>
            </a:ln>
          </p:spPr>
        </p:sp>
        <p:sp>
          <p:nvSpPr>
            <p:cNvPr id="140355" name="Text Box 83"/>
            <p:cNvSpPr txBox="1"/>
            <p:nvPr/>
          </p:nvSpPr>
          <p:spPr>
            <a:xfrm>
              <a:off x="2418" y="3342"/>
              <a:ext cx="1446"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r>
                <a:rPr lang="en-US" altLang="zh-CN" sz="1600">
                  <a:solidFill>
                    <a:srgbClr val="CC0000"/>
                  </a:solidFill>
                  <a:latin typeface="Arial" panose="020B0604020202090204" pitchFamily="34" charset="0"/>
                </a:rPr>
                <a:t>src:B</a:t>
              </a:r>
              <a:r>
                <a:rPr lang="en-US" altLang="zh-CN" sz="1600">
                  <a:latin typeface="Arial" panose="020B0604020202090204" pitchFamily="34" charset="0"/>
                </a:rPr>
                <a:t> dest:A     payload</a:t>
              </a:r>
              <a:endParaRPr lang="en-US" altLang="zh-CN" sz="1600">
                <a:latin typeface="Times New Roman" panose="02020503050405090304" charset="0"/>
              </a:endParaRPr>
            </a:p>
          </p:txBody>
        </p:sp>
      </p:grpSp>
      <p:pic>
        <p:nvPicPr>
          <p:cNvPr id="140303" name="Picture 84"/>
          <p:cNvPicPr>
            <a:picLocks noChangeAspect="1"/>
          </p:cNvPicPr>
          <p:nvPr/>
        </p:nvPicPr>
        <p:blipFill>
          <a:blip r:embed="rId4"/>
          <a:stretch>
            <a:fillRect/>
          </a:stretch>
        </p:blipFill>
        <p:spPr>
          <a:xfrm>
            <a:off x="4833938" y="2533650"/>
            <a:ext cx="471487" cy="442913"/>
          </a:xfrm>
          <a:prstGeom prst="rect">
            <a:avLst/>
          </a:prstGeom>
          <a:noFill/>
          <a:ln w="31750">
            <a:noFill/>
          </a:ln>
        </p:spPr>
      </p:pic>
      <p:grpSp>
        <p:nvGrpSpPr>
          <p:cNvPr id="140304" name="Group 48"/>
          <p:cNvGrpSpPr/>
          <p:nvPr/>
        </p:nvGrpSpPr>
        <p:grpSpPr>
          <a:xfrm flipH="1">
            <a:off x="6575425" y="3886200"/>
            <a:ext cx="735013" cy="681038"/>
            <a:chOff x="-44" y="1473"/>
            <a:chExt cx="981" cy="1105"/>
          </a:xfrm>
        </p:grpSpPr>
        <p:pic>
          <p:nvPicPr>
            <p:cNvPr id="140349" name="Picture 4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0350" name="Freeform 50"/>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80"/>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140305" name="Group 54"/>
          <p:cNvGrpSpPr/>
          <p:nvPr/>
        </p:nvGrpSpPr>
        <p:grpSpPr>
          <a:xfrm>
            <a:off x="2084388" y="2544763"/>
            <a:ext cx="365125" cy="712787"/>
            <a:chOff x="4140" y="429"/>
            <a:chExt cx="1425" cy="2396"/>
          </a:xfrm>
        </p:grpSpPr>
        <p:sp>
          <p:nvSpPr>
            <p:cNvPr id="140317" name="Freeform 55"/>
            <p:cNvSpPr/>
            <p:nvPr/>
          </p:nvSpPr>
          <p:spPr>
            <a:xfrm>
              <a:off x="5268" y="433"/>
              <a:ext cx="283" cy="2286"/>
            </a:xfrm>
            <a:custGeom>
              <a:avLst/>
              <a:gdLst>
                <a:gd name="txL" fmla="*/ 0 w 354"/>
                <a:gd name="txT" fmla="*/ 0 h 2742"/>
                <a:gd name="txR" fmla="*/ 354 w 354"/>
                <a:gd name="txB" fmla="*/ 2742 h 2742"/>
              </a:gdLst>
              <a:ahLst/>
              <a:cxnLst>
                <a:cxn ang="0">
                  <a:pos x="6" y="0"/>
                </a:cxn>
                <a:cxn ang="0">
                  <a:pos x="30" y="46"/>
                </a:cxn>
                <a:cxn ang="0">
                  <a:pos x="30" y="354"/>
                </a:cxn>
                <a:cxn ang="0">
                  <a:pos x="0" y="371"/>
                </a:cxn>
                <a:cxn ang="0">
                  <a:pos x="6"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140318"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19"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18" y="30"/>
                </a:cxn>
                <a:cxn ang="0">
                  <a:pos x="2" y="3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140320"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29" y="18"/>
                </a:cxn>
                <a:cxn ang="0">
                  <a:pos x="29" y="32"/>
                </a:cxn>
                <a:cxn ang="0">
                  <a:pos x="0" y="1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40321"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40322" name="Group 60"/>
            <p:cNvGrpSpPr/>
            <p:nvPr/>
          </p:nvGrpSpPr>
          <p:grpSpPr>
            <a:xfrm>
              <a:off x="4749" y="668"/>
              <a:ext cx="581" cy="145"/>
              <a:chOff x="614" y="2568"/>
              <a:chExt cx="725" cy="139"/>
            </a:xfrm>
          </p:grpSpPr>
          <p:sp>
            <p:nvSpPr>
              <p:cNvPr id="140347"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48"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40323"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40324" name="Group 64"/>
            <p:cNvGrpSpPr/>
            <p:nvPr/>
          </p:nvGrpSpPr>
          <p:grpSpPr>
            <a:xfrm>
              <a:off x="4747" y="994"/>
              <a:ext cx="581" cy="134"/>
              <a:chOff x="614" y="2568"/>
              <a:chExt cx="725" cy="139"/>
            </a:xfrm>
          </p:grpSpPr>
          <p:sp>
            <p:nvSpPr>
              <p:cNvPr id="140345"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46"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40325"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26"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nvGrpSpPr>
            <p:cNvPr id="140327" name="Group 69"/>
            <p:cNvGrpSpPr/>
            <p:nvPr/>
          </p:nvGrpSpPr>
          <p:grpSpPr>
            <a:xfrm>
              <a:off x="4735" y="1627"/>
              <a:ext cx="582" cy="151"/>
              <a:chOff x="614" y="2568"/>
              <a:chExt cx="725" cy="139"/>
            </a:xfrm>
          </p:grpSpPr>
          <p:sp>
            <p:nvSpPr>
              <p:cNvPr id="140343"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44"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40328"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29" y="17"/>
                </a:cxn>
                <a:cxn ang="0">
                  <a:pos x="29" y="30"/>
                </a:cxn>
                <a:cxn ang="0">
                  <a:pos x="0" y="1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140329" name="Group 73"/>
            <p:cNvGrpSpPr/>
            <p:nvPr/>
          </p:nvGrpSpPr>
          <p:grpSpPr>
            <a:xfrm>
              <a:off x="4739" y="1327"/>
              <a:ext cx="582" cy="139"/>
              <a:chOff x="614" y="2568"/>
              <a:chExt cx="725" cy="139"/>
            </a:xfrm>
          </p:grpSpPr>
          <p:sp>
            <p:nvSpPr>
              <p:cNvPr id="140341" name="AutoShape 74"/>
              <p:cNvSpPr/>
              <p:nvPr/>
            </p:nvSpPr>
            <p:spPr>
              <a:xfrm>
                <a:off x="616" y="2567"/>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42"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sp>
          <p:nvSpPr>
            <p:cNvPr id="140330"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31"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26" y="18"/>
                </a:cxn>
                <a:cxn ang="0">
                  <a:pos x="26" y="34"/>
                </a:cxn>
                <a:cxn ang="0">
                  <a:pos x="0" y="1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40332"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27" y="23"/>
                </a:cxn>
                <a:cxn ang="0">
                  <a:pos x="25" y="39"/>
                </a:cxn>
                <a:cxn ang="0">
                  <a:pos x="2" y="17"/>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140333" name="Oval 79"/>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34" name="Freeform 80"/>
            <p:cNvSpPr/>
            <p:nvPr/>
          </p:nvSpPr>
          <p:spPr>
            <a:xfrm>
              <a:off x="5302" y="2614"/>
              <a:ext cx="245" cy="200"/>
            </a:xfrm>
            <a:custGeom>
              <a:avLst/>
              <a:gdLst>
                <a:gd name="txL" fmla="*/ 0 w 306"/>
                <a:gd name="txT" fmla="*/ 0 h 240"/>
                <a:gd name="txR" fmla="*/ 306 w 306"/>
                <a:gd name="txB" fmla="*/ 240 h 240"/>
              </a:gdLst>
              <a:ahLst/>
              <a:cxnLst>
                <a:cxn ang="0">
                  <a:pos x="0" y="15"/>
                </a:cxn>
                <a:cxn ang="0">
                  <a:pos x="2" y="33"/>
                </a:cxn>
                <a:cxn ang="0">
                  <a:pos x="27" y="15"/>
                </a:cxn>
                <a:cxn ang="0">
                  <a:pos x="26" y="0"/>
                </a:cxn>
                <a:cxn ang="0">
                  <a:pos x="0" y="15"/>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140335"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36"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37" name="Oval 83"/>
            <p:cNvSpPr/>
            <p:nvPr/>
          </p:nvSpPr>
          <p:spPr>
            <a:xfrm>
              <a:off x="4307" y="2382"/>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38" name="Oval 84"/>
            <p:cNvSpPr/>
            <p:nvPr/>
          </p:nvSpPr>
          <p:spPr>
            <a:xfrm>
              <a:off x="4487" y="2382"/>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ndParaRPr>
            </a:p>
          </p:txBody>
        </p:sp>
        <p:sp>
          <p:nvSpPr>
            <p:cNvPr id="140339" name="Oval 85"/>
            <p:cNvSpPr/>
            <p:nvPr/>
          </p:nvSpPr>
          <p:spPr>
            <a:xfrm>
              <a:off x="4660" y="2382"/>
              <a:ext cx="161"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sp>
          <p:nvSpPr>
            <p:cNvPr id="140340"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Arial" panose="020B0604020202090204" pitchFamily="34" charset="0"/>
              </a:endParaRPr>
            </a:p>
          </p:txBody>
        </p:sp>
      </p:grpSp>
      <p:grpSp>
        <p:nvGrpSpPr>
          <p:cNvPr id="140306" name="Group 87"/>
          <p:cNvGrpSpPr/>
          <p:nvPr/>
        </p:nvGrpSpPr>
        <p:grpSpPr>
          <a:xfrm>
            <a:off x="3011488" y="3946525"/>
            <a:ext cx="881062" cy="365125"/>
            <a:chOff x="2356" y="1300"/>
            <a:chExt cx="555" cy="194"/>
          </a:xfrm>
        </p:grpSpPr>
        <p:sp>
          <p:nvSpPr>
            <p:cNvPr id="140309"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sp>
          <p:nvSpPr>
            <p:cNvPr id="140310"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gn="ctr">
                <a:lnSpc>
                  <a:spcPct val="100000"/>
                </a:lnSpc>
                <a:spcBef>
                  <a:spcPct val="0"/>
                </a:spcBef>
                <a:buClrTx/>
                <a:buSzTx/>
                <a:buFontTx/>
                <a:buNone/>
              </a:pPr>
              <a:endParaRPr lang="zh-CN" altLang="zh-CN" sz="2400">
                <a:latin typeface="Times New Roman" panose="02020503050405090304" charset="0"/>
              </a:endParaRPr>
            </a:p>
          </p:txBody>
        </p:sp>
        <p:sp>
          <p:nvSpPr>
            <p:cNvPr id="140311"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endParaRPr lang="zh-CN" altLang="zh-CN" sz="2400">
                <a:latin typeface="Times New Roman" panose="02020503050405090304" charset="0"/>
              </a:endParaRPr>
            </a:p>
          </p:txBody>
        </p:sp>
        <p:grpSp>
          <p:nvGrpSpPr>
            <p:cNvPr id="140312" name="Group 91"/>
            <p:cNvGrpSpPr/>
            <p:nvPr/>
          </p:nvGrpSpPr>
          <p:grpSpPr>
            <a:xfrm>
              <a:off x="2468" y="1332"/>
              <a:ext cx="310" cy="60"/>
              <a:chOff x="2468" y="1332"/>
              <a:chExt cx="310" cy="60"/>
            </a:xfrm>
          </p:grpSpPr>
          <p:sp>
            <p:nvSpPr>
              <p:cNvPr id="140315" name="Freeform 9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sp>
            <p:nvSpPr>
              <p:cNvPr id="140316" name="Freeform 9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p>
                <a:endParaRPr lang="zh-CN" altLang="en-US"/>
              </a:p>
            </p:txBody>
          </p:sp>
        </p:grpSp>
        <p:sp>
          <p:nvSpPr>
            <p:cNvPr id="140313" name="Line 94"/>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140314" name="Line 95"/>
            <p:cNvSpPr/>
            <p:nvPr/>
          </p:nvSpPr>
          <p:spPr>
            <a:xfrm>
              <a:off x="2907" y="1363"/>
              <a:ext cx="0" cy="84"/>
            </a:xfrm>
            <a:prstGeom prst="line">
              <a:avLst/>
            </a:prstGeom>
            <a:ln w="9525" cap="flat" cmpd="sng">
              <a:solidFill>
                <a:srgbClr val="000000"/>
              </a:solidFill>
              <a:prstDash val="solid"/>
              <a:headEnd type="none" w="med" len="med"/>
              <a:tailEnd type="none" w="med" len="med"/>
            </a:ln>
          </p:spPr>
        </p:sp>
      </p:grpSp>
      <p:sp>
        <p:nvSpPr>
          <p:cNvPr id="140307"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755650" y="1357313"/>
            <a:ext cx="7632700" cy="5105400"/>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Internet的起源</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fontAlgn="base">
              <a:spcBef>
                <a:spcPct val="0"/>
              </a:spcBef>
              <a:spcAft>
                <a:spcPct val="0"/>
              </a:spcAft>
              <a:buFont typeface="Arial" panose="020B0604020202090204" pitchFamily="34" charset="0"/>
              <a:buNone/>
              <a:defRPr/>
            </a:pPr>
            <a:endParaRPr lang="en-US" dirty="0">
              <a:solidFill>
                <a:srgbClr val="000000"/>
              </a:solidFill>
              <a:latin typeface="Arial" panose="020B0604020202090204" pitchFamily="34" charset="0"/>
            </a:endParaRPr>
          </a:p>
          <a:p>
            <a:pPr algn="just" fontAlgn="base">
              <a:lnSpc>
                <a:spcPct val="130000"/>
              </a:lnSpc>
              <a:spcBef>
                <a:spcPct val="0"/>
              </a:spcBef>
              <a:spcAft>
                <a:spcPct val="0"/>
              </a:spcAft>
              <a:buFont typeface="Arial" panose="020B0604020202090204" pitchFamily="34" charset="0"/>
              <a:buNone/>
              <a:defRPr/>
            </a:pPr>
            <a:r>
              <a:rPr lang="en-US" altLang="en-US" dirty="0">
                <a:solidFill>
                  <a:srgbClr val="000000"/>
                </a:solidFill>
                <a:latin typeface="微软雅黑" panose="020B0503020204020204" charset="-122"/>
                <a:ea typeface="微软雅黑" panose="020B0503020204020204" charset="-122"/>
                <a:sym typeface="微软雅黑" panose="020B0503020204020204" charset="-122"/>
              </a:rPr>
              <a:t>1962</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年，美国国防部为了保证美国本土防卫力量和海外防御武装在受到攻击以后，仍然具有一定的生存和反击能力，认为有必要设计出一种分散的指挥系统：它由一个个分散的指挥点组成，当部分指挥点被摧毁后，其它点仍能正常工作，并且这些点之间，能够绕过那些已被摧毁的指挥点而继续保持联系。</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endParaRPr lang="en-US" altLang="en-US"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altLang="en-US" dirty="0">
                <a:solidFill>
                  <a:srgbClr val="000000"/>
                </a:solidFill>
                <a:latin typeface="微软雅黑" panose="020B0503020204020204" charset="-122"/>
                <a:ea typeface="微软雅黑" panose="020B0503020204020204" charset="-122"/>
                <a:sym typeface="微软雅黑" panose="020B0503020204020204" charset="-122"/>
              </a:rPr>
              <a:t>1969</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年，美国国防部国防高级研究计划署（</a:t>
            </a:r>
            <a:r>
              <a:rPr lang="en-US" altLang="en-US" dirty="0">
                <a:solidFill>
                  <a:srgbClr val="000000"/>
                </a:solidFill>
                <a:latin typeface="微软雅黑" panose="020B0503020204020204" charset="-122"/>
                <a:ea typeface="微软雅黑" panose="020B0503020204020204" charset="-122"/>
                <a:sym typeface="微软雅黑" panose="020B0503020204020204" charset="-122"/>
              </a:rPr>
              <a:t>DARPA</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）资助建立了一个名为</a:t>
            </a:r>
            <a:r>
              <a:rPr lang="en-US" altLang="en-US" dirty="0">
                <a:solidFill>
                  <a:srgbClr val="000000"/>
                </a:solidFill>
                <a:latin typeface="微软雅黑" panose="020B0503020204020204" charset="-122"/>
                <a:ea typeface="微软雅黑" panose="020B0503020204020204" charset="-122"/>
                <a:sym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的网络，这个网络把位于洛杉矶的加利福尼亚大学、位于圣芭芭拉的加利福尼亚大学、斯坦福大学，以及位于盐湖城的犹它州州立大学的计算机主机联接起来，位于各个结点的大型计算机采用分组交换技术，通过专门的通信交换机（</a:t>
            </a:r>
            <a:r>
              <a:rPr lang="en-US" altLang="en-US" dirty="0">
                <a:solidFill>
                  <a:srgbClr val="000000"/>
                </a:solidFill>
                <a:latin typeface="微软雅黑" panose="020B0503020204020204" charset="-122"/>
                <a:ea typeface="微软雅黑" panose="020B0503020204020204" charset="-122"/>
                <a:sym typeface="微软雅黑" panose="020B0503020204020204" charset="-122"/>
              </a:rPr>
              <a:t>IMP</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）和专门的通信线路相互连接。这个</a:t>
            </a:r>
            <a:r>
              <a:rPr lang="en-US" altLang="en-US" dirty="0">
                <a:solidFill>
                  <a:srgbClr val="000000"/>
                </a:solidFill>
                <a:latin typeface="微软雅黑" panose="020B0503020204020204" charset="-122"/>
                <a:ea typeface="微软雅黑" panose="020B0503020204020204" charset="-122"/>
                <a:sym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就是</a:t>
            </a:r>
            <a:r>
              <a:rPr lang="en-US" altLang="en-US" dirty="0">
                <a:solidFill>
                  <a:srgbClr val="000000"/>
                </a:solidFill>
                <a:latin typeface="微软雅黑" panose="020B0503020204020204" charset="-122"/>
                <a:ea typeface="微软雅黑" panose="020B0503020204020204" charset="-122"/>
                <a:sym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最早的雏形。</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755650" y="1357313"/>
            <a:ext cx="7632700" cy="3305175"/>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Internet的起源</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fontAlgn="base">
              <a:spcBef>
                <a:spcPct val="0"/>
              </a:spcBef>
              <a:spcAft>
                <a:spcPct val="0"/>
              </a:spcAft>
              <a:buFont typeface="Arial" panose="020B0604020202090204" pitchFamily="34" charset="0"/>
              <a:buNone/>
              <a:defRPr/>
            </a:pPr>
            <a:endParaRPr lang="en-US" dirty="0">
              <a:solidFill>
                <a:srgbClr val="000000"/>
              </a:solidFill>
              <a:latin typeface="Arial" panose="020B0604020202090204" pitchFamily="34" charset="0"/>
            </a:endParaRPr>
          </a:p>
          <a:p>
            <a:pPr algn="just" fontAlgn="base">
              <a:lnSpc>
                <a:spcPct val="130000"/>
              </a:lnSpc>
              <a:spcBef>
                <a:spcPct val="0"/>
              </a:spcBef>
              <a:spcAft>
                <a:spcPct val="0"/>
              </a:spcAft>
              <a:buFont typeface="Arial" panose="020B0604020202090204" pitchFamily="34" charset="0"/>
              <a:buNone/>
              <a:defRPr/>
            </a:pPr>
            <a:r>
              <a:rPr lang="en-US" altLang="zh-CN" dirty="0">
                <a:solidFill>
                  <a:srgbClr val="000000"/>
                </a:solidFill>
                <a:latin typeface="微软雅黑" panose="020B0503020204020204" charset="-122"/>
                <a:ea typeface="微软雅黑" panose="020B0503020204020204" charset="-122"/>
                <a:sym typeface="微软雅黑" panose="020B0503020204020204" charset="-122"/>
              </a:rPr>
              <a:t>1972</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网上的网点数已经达到</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40</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个，这</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40</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个网点彼此之间可以发送小文本文件（当时称这种文件为电子邮件，也就是我们现在的</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E-mail</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）和利用文件传输协议发送大文本文件，包括数据文件（即现在</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中的</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FTP</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），同时也发现了通过把一台电脑模拟成另一台远程电脑的一个终端而使用远程电脑上的资源的方法，这种方法被称为</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Telnet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。由此可看到，</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E-mail</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FTP</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Telnet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是</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上较早出现的重要工具，特别是</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E-mail</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仍然是目前</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上最主要的应用。 </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755650" y="1357313"/>
            <a:ext cx="7816850" cy="4635500"/>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TCP/IP研发历程</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最初想到让不同电脑之间实现连接的，是美国</a:t>
            </a:r>
            <a:r>
              <a:rPr lang="en-US" dirty="0" err="1">
                <a:solidFill>
                  <a:srgbClr val="000000"/>
                </a:solidFill>
                <a:latin typeface="微软雅黑" panose="020B0503020204020204" charset="-122"/>
                <a:ea typeface="微软雅黑" panose="020B0503020204020204" charset="-122"/>
                <a:hlinkClick r:id="rId1" tooltip="加州大学洛杉矶分校"/>
              </a:rPr>
              <a:t>加州大学洛杉矶分校</a:t>
            </a:r>
            <a:r>
              <a:rPr lang="zh-CN" altLang="en-US" dirty="0">
                <a:solidFill>
                  <a:srgbClr val="000000"/>
                </a:solidFill>
                <a:latin typeface="微软雅黑" panose="020B0503020204020204" charset="-122"/>
                <a:ea typeface="微软雅黑" panose="020B0503020204020204" charset="-122"/>
              </a:rPr>
              <a:t>网络工作小组的</a:t>
            </a:r>
            <a:r>
              <a:rPr lang="en-US" dirty="0" err="1">
                <a:solidFill>
                  <a:srgbClr val="000000"/>
                </a:solidFill>
                <a:latin typeface="微软雅黑" panose="020B0503020204020204" charset="-122"/>
                <a:ea typeface="微软雅黑" panose="020B0503020204020204" charset="-122"/>
              </a:rPr>
              <a:t>S.</a:t>
            </a:r>
            <a:r>
              <a:rPr lang="en-US" dirty="0" err="1">
                <a:solidFill>
                  <a:srgbClr val="000000"/>
                </a:solidFill>
                <a:latin typeface="微软雅黑" panose="020B0503020204020204" charset="-122"/>
                <a:ea typeface="微软雅黑" panose="020B0503020204020204" charset="-122"/>
                <a:hlinkClick r:id="rId2" tooltip="克罗克（页面不存在）"/>
              </a:rPr>
              <a:t>克罗克</a:t>
            </a:r>
            <a:r>
              <a:rPr lang="zh-CN" altLang="en-US"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1970</a:t>
            </a:r>
            <a:r>
              <a:rPr lang="zh-CN" altLang="en-US" dirty="0">
                <a:solidFill>
                  <a:srgbClr val="000000"/>
                </a:solidFill>
                <a:latin typeface="微软雅黑" panose="020B0503020204020204" charset="-122"/>
                <a:ea typeface="微软雅黑" panose="020B0503020204020204" charset="-122"/>
              </a:rPr>
              <a:t>年，克罗克及其小组着手制定最初的主机对主机通信协议，它被称为“网络控制协议”（</a:t>
            </a:r>
            <a:r>
              <a:rPr lang="en-US" dirty="0">
                <a:solidFill>
                  <a:srgbClr val="000000"/>
                </a:solidFill>
                <a:latin typeface="微软雅黑" panose="020B0503020204020204" charset="-122"/>
                <a:ea typeface="微软雅黑" panose="020B0503020204020204" charset="-122"/>
              </a:rPr>
              <a:t>NCP Network Control Protocol</a:t>
            </a:r>
            <a:r>
              <a:rPr lang="zh-CN" altLang="en-US" dirty="0">
                <a:solidFill>
                  <a:srgbClr val="000000"/>
                </a:solidFill>
                <a:latin typeface="微软雅黑" panose="020B0503020204020204" charset="-122"/>
                <a:ea typeface="微软雅黑" panose="020B0503020204020204" charset="-122"/>
              </a:rPr>
              <a:t>）。该协议被用于</a:t>
            </a:r>
            <a:r>
              <a:rPr lang="en-US" dirty="0" err="1">
                <a:solidFill>
                  <a:srgbClr val="000000"/>
                </a:solidFill>
                <a:latin typeface="微软雅黑" panose="020B0503020204020204" charset="-122"/>
                <a:ea typeface="微软雅黑" panose="020B0503020204020204" charset="-122"/>
                <a:hlinkClick r:id="rId3" tooltip="阿帕网"/>
              </a:rPr>
              <a:t>阿帕网</a:t>
            </a:r>
            <a:r>
              <a:rPr lang="en-US" dirty="0" err="1">
                <a:solidFill>
                  <a:srgbClr val="000000"/>
                </a:solidFill>
                <a:latin typeface="微软雅黑" panose="020B0503020204020204" charset="-122"/>
                <a:ea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rPr>
              <a:t>，并在局部网络条件下运行稳定，但随着阿帕网用户的增多，</a:t>
            </a:r>
            <a:r>
              <a:rPr lang="en-US" dirty="0">
                <a:solidFill>
                  <a:srgbClr val="000000"/>
                </a:solidFill>
                <a:latin typeface="微软雅黑" panose="020B0503020204020204" charset="-122"/>
                <a:ea typeface="微软雅黑" panose="020B0503020204020204" charset="-122"/>
              </a:rPr>
              <a:t>NCP</a:t>
            </a:r>
            <a:r>
              <a:rPr lang="zh-CN" altLang="en-US" dirty="0">
                <a:solidFill>
                  <a:srgbClr val="000000"/>
                </a:solidFill>
                <a:latin typeface="微软雅黑" panose="020B0503020204020204" charset="-122"/>
                <a:ea typeface="微软雅黑" panose="020B0503020204020204" charset="-122"/>
              </a:rPr>
              <a:t>逐渐暴露出两大缺陷：</a:t>
            </a:r>
            <a:endParaRPr lang="zh-CN" altLang="en-US"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dirty="0">
                <a:solidFill>
                  <a:srgbClr val="000000"/>
                </a:solidFill>
                <a:latin typeface="微软雅黑" panose="020B0503020204020204" charset="-122"/>
                <a:ea typeface="微软雅黑" panose="020B0503020204020204" charset="-122"/>
              </a:rPr>
              <a:t>(1) NCP</a:t>
            </a:r>
            <a:r>
              <a:rPr lang="zh-CN" altLang="en-US" dirty="0">
                <a:solidFill>
                  <a:srgbClr val="000000"/>
                </a:solidFill>
                <a:latin typeface="微软雅黑" panose="020B0503020204020204" charset="-122"/>
                <a:ea typeface="微软雅黑" panose="020B0503020204020204" charset="-122"/>
              </a:rPr>
              <a:t>只是一台主机对另一台主机的通讯协议，并未给网络中的每台电脑设置唯一的地址，结果就造成电脑在越来越庞大的网络中难以准确定位需要传输数据的对象。</a:t>
            </a:r>
            <a:endParaRPr lang="zh-CN" altLang="en-US"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dirty="0">
                <a:solidFill>
                  <a:srgbClr val="000000"/>
                </a:solidFill>
                <a:latin typeface="微软雅黑" panose="020B0503020204020204" charset="-122"/>
                <a:ea typeface="微软雅黑" panose="020B0503020204020204" charset="-122"/>
              </a:rPr>
              <a:t>(2) NCP</a:t>
            </a:r>
            <a:r>
              <a:rPr lang="zh-CN" altLang="en-US" dirty="0">
                <a:solidFill>
                  <a:srgbClr val="000000"/>
                </a:solidFill>
                <a:latin typeface="微软雅黑" panose="020B0503020204020204" charset="-122"/>
                <a:ea typeface="微软雅黑" panose="020B0503020204020204" charset="-122"/>
              </a:rPr>
              <a:t>缺乏纠错功能，这样一来，数据在传输过程中一旦出现错误，网络就可能停止运行。出错电脑增多，使得网络运行效率大打折扣。</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SzPct val="100000"/>
              <a:buFont typeface="Arial" panose="020B0604020202090204" pitchFamily="34" charset="0"/>
              <a:buNone/>
              <a:defRPr/>
            </a:pP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标题 1"/>
          <p:cNvSpPr>
            <a:spLocks noGrp="1"/>
          </p:cNvSpPr>
          <p:nvPr>
            <p:ph type="title"/>
          </p:nvPr>
        </p:nvSpPr>
        <p:spPr/>
        <p:txBody>
          <a:bodyPr vert="horz" wrap="square" lIns="91440" tIns="45720" rIns="91440" bIns="45720" anchor="ctr" anchorCtr="0"/>
          <a:p>
            <a:pPr defTabSz="685800">
              <a:buNone/>
            </a:pPr>
            <a:r>
              <a:rPr lang="zh-CN" altLang="en-US" kern="1200">
                <a:latin typeface="微软雅黑" panose="020B0503020204020204" charset="-122"/>
                <a:ea typeface="微软雅黑" panose="020B0503020204020204" charset="-122"/>
                <a:cs typeface="+mj-cs"/>
              </a:rPr>
              <a:t>网络在军事领域的应用</a:t>
            </a:r>
            <a:endParaRPr lang="zh-CN" altLang="en-US" kern="1200">
              <a:latin typeface="微软雅黑" panose="020B0503020204020204" charset="-122"/>
              <a:ea typeface="微软雅黑" panose="020B0503020204020204" charset="-122"/>
              <a:cs typeface="+mj-cs"/>
            </a:endParaRPr>
          </a:p>
        </p:txBody>
      </p:sp>
      <p:pic>
        <p:nvPicPr>
          <p:cNvPr id="5" name="图片 4"/>
          <p:cNvPicPr>
            <a:picLocks noChangeAspect="1"/>
          </p:cNvPicPr>
          <p:nvPr/>
        </p:nvPicPr>
        <p:blipFill>
          <a:blip r:embed="rId1"/>
          <a:stretch>
            <a:fillRect/>
          </a:stretch>
        </p:blipFill>
        <p:spPr>
          <a:xfrm>
            <a:off x="5397500" y="1844675"/>
            <a:ext cx="3498850" cy="3659188"/>
          </a:xfrm>
          <a:prstGeom prst="rect">
            <a:avLst/>
          </a:prstGeom>
          <a:ln>
            <a:solidFill>
              <a:schemeClr val="bg2">
                <a:lumMod val="75000"/>
              </a:schemeClr>
            </a:solidFill>
          </a:ln>
        </p:spPr>
      </p:pic>
      <p:pic>
        <p:nvPicPr>
          <p:cNvPr id="6" name="图片 5"/>
          <p:cNvPicPr>
            <a:picLocks noChangeAspect="1"/>
          </p:cNvPicPr>
          <p:nvPr/>
        </p:nvPicPr>
        <p:blipFill rotWithShape="1">
          <a:blip r:embed="rId2" cstate="print"/>
          <a:srcRect/>
          <a:stretch>
            <a:fillRect/>
          </a:stretch>
        </p:blipFill>
        <p:spPr>
          <a:xfrm>
            <a:off x="2965450" y="4524375"/>
            <a:ext cx="2195513" cy="979488"/>
          </a:xfrm>
          <a:prstGeom prst="rect">
            <a:avLst/>
          </a:prstGeom>
          <a:ln>
            <a:solidFill>
              <a:schemeClr val="bg2">
                <a:lumMod val="75000"/>
              </a:schemeClr>
            </a:solidFill>
          </a:ln>
        </p:spPr>
      </p:pic>
      <p:pic>
        <p:nvPicPr>
          <p:cNvPr id="7" name="图片 6"/>
          <p:cNvPicPr>
            <a:picLocks noChangeAspect="1"/>
          </p:cNvPicPr>
          <p:nvPr/>
        </p:nvPicPr>
        <p:blipFill rotWithShape="1">
          <a:blip r:embed="rId3" cstate="print"/>
          <a:srcRect/>
          <a:stretch>
            <a:fillRect/>
          </a:stretch>
        </p:blipFill>
        <p:spPr>
          <a:xfrm>
            <a:off x="708025" y="4524375"/>
            <a:ext cx="2195513" cy="979488"/>
          </a:xfrm>
          <a:prstGeom prst="rect">
            <a:avLst/>
          </a:prstGeom>
          <a:ln>
            <a:solidFill>
              <a:schemeClr val="bg2">
                <a:lumMod val="75000"/>
              </a:schemeClr>
            </a:solidFill>
          </a:ln>
        </p:spPr>
      </p:pic>
      <p:sp>
        <p:nvSpPr>
          <p:cNvPr id="10" name="内容占位符 9"/>
          <p:cNvSpPr>
            <a:spLocks noGrp="1"/>
          </p:cNvSpPr>
          <p:nvPr>
            <p:ph idx="1"/>
          </p:nvPr>
        </p:nvSpPr>
        <p:spPr>
          <a:xfrm>
            <a:off x="644525" y="1919288"/>
            <a:ext cx="4919663" cy="2605088"/>
          </a:xfrm>
        </p:spPr>
        <p:txBody>
          <a:bodyPr vert="horz" lIns="91440" tIns="45720" rIns="91440" bIns="45720" rtlCol="0"/>
          <a:p>
            <a:pPr marL="269875" indent="-269875" defTabSz="685800">
              <a:lnSpc>
                <a:spcPct val="90000"/>
              </a:lnSpc>
            </a:pPr>
            <a:r>
              <a:rPr lang="zh-CN" altLang="en-US" sz="1900" kern="1200">
                <a:latin typeface="微软雅黑" panose="020B0503020204020204" charset="-122"/>
                <a:ea typeface="微软雅黑" panose="020B0503020204020204" charset="-122"/>
                <a:cs typeface="+mn-cs"/>
              </a:rPr>
              <a:t>你喜欢“玩”开飞机的游戏吗？</a:t>
            </a:r>
            <a:endParaRPr lang="en-US" altLang="zh-CN" sz="19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无人机作战：卫星中继</a:t>
            </a:r>
            <a:endParaRPr lang="en-US" altLang="zh-CN" sz="17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可靠且实时的控制（抗干扰</a:t>
            </a:r>
            <a:r>
              <a:rPr lang="en-US" altLang="zh-CN" sz="1700" kern="1200">
                <a:latin typeface="微软雅黑" panose="020B0503020204020204" charset="-122"/>
                <a:ea typeface="微软雅黑" panose="020B0503020204020204" charset="-122"/>
                <a:cs typeface="+mn-cs"/>
              </a:rPr>
              <a:t>/</a:t>
            </a:r>
            <a:r>
              <a:rPr lang="zh-CN" altLang="en-US" sz="1700" kern="1200">
                <a:latin typeface="微软雅黑" panose="020B0503020204020204" charset="-122"/>
                <a:ea typeface="微软雅黑" panose="020B0503020204020204" charset="-122"/>
                <a:cs typeface="+mn-cs"/>
              </a:rPr>
              <a:t>保密）</a:t>
            </a:r>
            <a:endParaRPr lang="en-US" altLang="zh-CN" sz="17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现场信息实时反馈（高清视频）</a:t>
            </a:r>
            <a:endParaRPr lang="en-US" altLang="zh-CN" sz="1700" kern="1200">
              <a:latin typeface="微软雅黑" panose="020B0503020204020204" charset="-122"/>
              <a:ea typeface="微软雅黑" panose="020B0503020204020204" charset="-122"/>
              <a:cs typeface="+mn-cs"/>
            </a:endParaRPr>
          </a:p>
          <a:p>
            <a:pPr marL="269875" indent="-269875" defTabSz="685800">
              <a:lnSpc>
                <a:spcPct val="90000"/>
              </a:lnSpc>
            </a:pPr>
            <a:r>
              <a:rPr lang="zh-CN" altLang="en-US" sz="1900" kern="1200">
                <a:latin typeface="微软雅黑" panose="020B0503020204020204" charset="-122"/>
                <a:ea typeface="微软雅黑" panose="020B0503020204020204" charset="-122"/>
                <a:cs typeface="+mn-cs"/>
              </a:rPr>
              <a:t>还有什么其他无人设备</a:t>
            </a:r>
            <a:endParaRPr lang="en-US" altLang="zh-CN" sz="19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无人坦克，无人舰船，无人潜艇，卫星</a:t>
            </a:r>
            <a:r>
              <a:rPr lang="en-US" altLang="zh-CN" sz="1700" kern="1200">
                <a:latin typeface="微软雅黑" panose="020B0503020204020204" charset="-122"/>
                <a:ea typeface="微软雅黑" panose="020B0503020204020204" charset="-122"/>
                <a:cs typeface="+mn-cs"/>
              </a:rPr>
              <a:t>……</a:t>
            </a:r>
            <a:endParaRPr lang="en-US" altLang="zh-CN" sz="17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水深网络的声呐通信，深空探索的激光通信</a:t>
            </a:r>
            <a:endParaRPr lang="zh-CN" altLang="en-US" sz="1700" kern="1200">
              <a:latin typeface="微软雅黑" panose="020B0503020204020204" charset="-122"/>
              <a:ea typeface="微软雅黑" panose="020B0503020204020204" charset="-122"/>
              <a:cs typeface="+mn-cs"/>
            </a:endParaRPr>
          </a:p>
          <a:p>
            <a:pPr lvl="1" defTabSz="685800">
              <a:lnSpc>
                <a:spcPct val="90000"/>
              </a:lnSpc>
            </a:pPr>
            <a:r>
              <a:rPr lang="zh-CN" altLang="en-US" sz="1700" kern="1200">
                <a:latin typeface="微软雅黑" panose="020B0503020204020204" charset="-122"/>
                <a:ea typeface="微软雅黑" panose="020B0503020204020204" charset="-122"/>
                <a:cs typeface="+mn-cs"/>
              </a:rPr>
              <a:t>不仅仅是通信：无人机的精确制导</a:t>
            </a:r>
            <a:endParaRPr lang="en-US" altLang="zh-CN" sz="1700" kern="1200">
              <a:latin typeface="微软雅黑" panose="020B0503020204020204" charset="-122"/>
              <a:ea typeface="微软雅黑" panose="020B0503020204020204" charset="-122"/>
              <a:cs typeface="+mn-cs"/>
            </a:endParaRPr>
          </a:p>
        </p:txBody>
      </p:sp>
      <p:sp>
        <p:nvSpPr>
          <p:cNvPr id="168966" name="灯片编号占位符 2"/>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90204" pitchFamily="34" charset="0"/>
                <a:ea typeface="MS PGothic" panose="020B0600070205080204" charset="-128"/>
                <a:cs typeface="+mn-cs"/>
              </a:defRPr>
            </a:lvl5pPr>
          </a:lstStyle>
          <a:p>
            <a:pPr lvl="0" algn="r" defTabSz="685800" eaLnBrk="1" hangingPunct="1">
              <a:buNone/>
            </a:pPr>
            <a:fld id="{9A0DB2DC-4C9A-4742-B13C-FB6460FD3503}" type="slidenum">
              <a:rPr lang="zh-CN" altLang="en-US" sz="900">
                <a:solidFill>
                  <a:srgbClr val="898989"/>
                </a:solidFill>
                <a:latin typeface="微软雅黑" panose="020B0503020204020204" charset="-122"/>
                <a:ea typeface="微软雅黑" panose="020B0503020204020204" charset="-122"/>
              </a:rPr>
            </a:fld>
            <a:endParaRPr lang="zh-CN" altLang="en-US" sz="900">
              <a:solidFill>
                <a:srgbClr val="898989"/>
              </a:solidFill>
              <a:latin typeface="微软雅黑" panose="020B0503020204020204" charset="-122"/>
              <a:ea typeface="微软雅黑" panose="020B050302020402020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571500" y="1214438"/>
            <a:ext cx="8286750" cy="4468812"/>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TCP/IP研发历程</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在构建了</a:t>
            </a:r>
            <a:r>
              <a:rPr lang="en-US" dirty="0" err="1">
                <a:solidFill>
                  <a:srgbClr val="000000"/>
                </a:solidFill>
                <a:latin typeface="微软雅黑" panose="020B0503020204020204" charset="-122"/>
                <a:ea typeface="微软雅黑" panose="020B0503020204020204" charset="-122"/>
                <a:hlinkClick r:id="rId1" tooltip="阿帕网"/>
              </a:rPr>
              <a:t>阿帕网</a:t>
            </a:r>
            <a:r>
              <a:rPr lang="zh-CN" altLang="en-US" dirty="0">
                <a:solidFill>
                  <a:srgbClr val="000000"/>
                </a:solidFill>
                <a:latin typeface="微软雅黑" panose="020B0503020204020204" charset="-122"/>
                <a:ea typeface="微软雅黑" panose="020B0503020204020204" charset="-122"/>
              </a:rPr>
              <a:t>先驱之后，</a:t>
            </a:r>
            <a:r>
              <a:rPr lang="en-US" dirty="0">
                <a:solidFill>
                  <a:srgbClr val="000000"/>
                </a:solidFill>
                <a:latin typeface="微软雅黑" panose="020B0503020204020204" charset="-122"/>
                <a:ea typeface="微软雅黑" panose="020B0503020204020204" charset="-122"/>
              </a:rPr>
              <a:t>DARPA</a:t>
            </a:r>
            <a:r>
              <a:rPr lang="zh-CN" altLang="en-US" dirty="0">
                <a:solidFill>
                  <a:srgbClr val="000000"/>
                </a:solidFill>
                <a:latin typeface="微软雅黑" panose="020B0503020204020204" charset="-122"/>
                <a:ea typeface="微软雅黑" panose="020B0503020204020204" charset="-122"/>
              </a:rPr>
              <a:t>开始了其他数据传输技术的研究。</a:t>
            </a:r>
            <a:r>
              <a:rPr lang="en-US" dirty="0">
                <a:solidFill>
                  <a:srgbClr val="000000"/>
                </a:solidFill>
                <a:latin typeface="微软雅黑" panose="020B0503020204020204" charset="-122"/>
                <a:ea typeface="微软雅黑" panose="020B0503020204020204" charset="-122"/>
              </a:rPr>
              <a:t>NCP</a:t>
            </a:r>
            <a:r>
              <a:rPr lang="zh-CN" altLang="en-US" dirty="0">
                <a:solidFill>
                  <a:srgbClr val="000000"/>
                </a:solidFill>
                <a:latin typeface="微软雅黑" panose="020B0503020204020204" charset="-122"/>
                <a:ea typeface="微软雅黑" panose="020B0503020204020204" charset="-122"/>
              </a:rPr>
              <a:t>诞生后两年，</a:t>
            </a:r>
            <a:r>
              <a:rPr lang="en-US" dirty="0">
                <a:solidFill>
                  <a:srgbClr val="000000"/>
                </a:solidFill>
                <a:latin typeface="微软雅黑" panose="020B0503020204020204" charset="-122"/>
                <a:ea typeface="微软雅黑" panose="020B0503020204020204" charset="-122"/>
              </a:rPr>
              <a:t>1972</a:t>
            </a:r>
            <a:r>
              <a:rPr lang="zh-CN" altLang="en-US" dirty="0">
                <a:solidFill>
                  <a:srgbClr val="000000"/>
                </a:solidFill>
                <a:latin typeface="微软雅黑" panose="020B0503020204020204" charset="-122"/>
                <a:ea typeface="微软雅黑" panose="020B0503020204020204" charset="-122"/>
              </a:rPr>
              <a:t>年，</a:t>
            </a:r>
            <a:r>
              <a:rPr lang="en-US" dirty="0" err="1">
                <a:solidFill>
                  <a:srgbClr val="000000"/>
                </a:solidFill>
                <a:latin typeface="微软雅黑" panose="020B0503020204020204" charset="-122"/>
                <a:ea typeface="微软雅黑" panose="020B0503020204020204" charset="-122"/>
                <a:hlinkClick r:id="rId2" tooltip="罗伯特·卡恩"/>
              </a:rPr>
              <a:t>罗伯特·卡恩</a:t>
            </a:r>
            <a:r>
              <a:rPr lang="zh-CN" altLang="en-US"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Robert E. Kahn</a:t>
            </a:r>
            <a:r>
              <a:rPr lang="zh-CN" altLang="en-US" dirty="0">
                <a:solidFill>
                  <a:srgbClr val="000000"/>
                </a:solidFill>
                <a:latin typeface="微软雅黑" panose="020B0503020204020204" charset="-122"/>
                <a:ea typeface="微软雅黑" panose="020B0503020204020204" charset="-122"/>
              </a:rPr>
              <a:t>）被</a:t>
            </a:r>
            <a:r>
              <a:rPr lang="en-US" dirty="0">
                <a:solidFill>
                  <a:srgbClr val="000000"/>
                </a:solidFill>
                <a:latin typeface="微软雅黑" panose="020B0503020204020204" charset="-122"/>
                <a:ea typeface="微软雅黑" panose="020B0503020204020204" charset="-122"/>
              </a:rPr>
              <a:t>DARPA</a:t>
            </a:r>
            <a:r>
              <a:rPr lang="zh-CN" altLang="en-US" dirty="0">
                <a:solidFill>
                  <a:srgbClr val="000000"/>
                </a:solidFill>
                <a:latin typeface="微软雅黑" panose="020B0503020204020204" charset="-122"/>
                <a:ea typeface="微软雅黑" panose="020B0503020204020204" charset="-122"/>
              </a:rPr>
              <a:t>的</a:t>
            </a:r>
            <a:r>
              <a:rPr lang="en-US" dirty="0" err="1">
                <a:solidFill>
                  <a:srgbClr val="000000"/>
                </a:solidFill>
                <a:latin typeface="微软雅黑" panose="020B0503020204020204" charset="-122"/>
                <a:ea typeface="微软雅黑" panose="020B0503020204020204" charset="-122"/>
                <a:hlinkClick r:id="rId3" tooltip="信息技术处理办公室（页面不存在）"/>
              </a:rPr>
              <a:t>信息技术处理办公室</a:t>
            </a:r>
            <a:r>
              <a:rPr lang="zh-CN" altLang="en-US" dirty="0">
                <a:solidFill>
                  <a:srgbClr val="000000"/>
                </a:solidFill>
                <a:latin typeface="微软雅黑" panose="020B0503020204020204" charset="-122"/>
                <a:ea typeface="微软雅黑" panose="020B0503020204020204" charset="-122"/>
              </a:rPr>
              <a:t>雇佣，在那里他研究卫星数据包网络和地面无线数据包网络，并且意识到能够在它们之间沟通的价值。</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在</a:t>
            </a:r>
            <a:r>
              <a:rPr lang="en-US" dirty="0">
                <a:solidFill>
                  <a:srgbClr val="000000"/>
                </a:solidFill>
                <a:latin typeface="微软雅黑" panose="020B0503020204020204" charset="-122"/>
                <a:ea typeface="微软雅黑" panose="020B0503020204020204" charset="-122"/>
              </a:rPr>
              <a:t>1973</a:t>
            </a:r>
            <a:r>
              <a:rPr lang="zh-CN" altLang="en-US" dirty="0">
                <a:solidFill>
                  <a:srgbClr val="000000"/>
                </a:solidFill>
                <a:latin typeface="微软雅黑" panose="020B0503020204020204" charset="-122"/>
                <a:ea typeface="微软雅黑" panose="020B0503020204020204" charset="-122"/>
              </a:rPr>
              <a:t>年春天，已有的</a:t>
            </a:r>
            <a:r>
              <a:rPr lang="en-US" dirty="0">
                <a:solidFill>
                  <a:srgbClr val="000000"/>
                </a:solidFill>
                <a:latin typeface="微软雅黑" panose="020B0503020204020204" charset="-122"/>
                <a:ea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rPr>
              <a:t>网络控制程序（</a:t>
            </a:r>
            <a:r>
              <a:rPr lang="en-US" dirty="0">
                <a:solidFill>
                  <a:srgbClr val="000000"/>
                </a:solidFill>
                <a:latin typeface="微软雅黑" panose="020B0503020204020204" charset="-122"/>
                <a:ea typeface="微软雅黑" panose="020B0503020204020204" charset="-122"/>
              </a:rPr>
              <a:t>NCP</a:t>
            </a:r>
            <a:r>
              <a:rPr lang="zh-CN" altLang="en-US" dirty="0">
                <a:solidFill>
                  <a:srgbClr val="000000"/>
                </a:solidFill>
                <a:latin typeface="微软雅黑" panose="020B0503020204020204" charset="-122"/>
                <a:ea typeface="微软雅黑" panose="020B0503020204020204" charset="-122"/>
              </a:rPr>
              <a:t>）协议的开发者</a:t>
            </a:r>
            <a:r>
              <a:rPr lang="en-US" dirty="0" err="1">
                <a:solidFill>
                  <a:srgbClr val="000000"/>
                </a:solidFill>
                <a:latin typeface="微软雅黑" panose="020B0503020204020204" charset="-122"/>
                <a:ea typeface="微软雅黑" panose="020B0503020204020204" charset="-122"/>
                <a:hlinkClick r:id="rId4" tooltip="文顿·瑟夫"/>
              </a:rPr>
              <a:t>文顿·瑟夫</a:t>
            </a:r>
            <a:r>
              <a:rPr lang="zh-CN" altLang="en-US"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Vinton Cerf</a:t>
            </a:r>
            <a:r>
              <a:rPr lang="zh-CN" altLang="en-US" dirty="0">
                <a:solidFill>
                  <a:srgbClr val="000000"/>
                </a:solidFill>
                <a:latin typeface="微软雅黑" panose="020B0503020204020204" charset="-122"/>
                <a:ea typeface="微软雅黑" panose="020B0503020204020204" charset="-122"/>
              </a:rPr>
              <a:t>）加入到卡恩为</a:t>
            </a:r>
            <a:r>
              <a:rPr lang="en-US" dirty="0">
                <a:solidFill>
                  <a:srgbClr val="000000"/>
                </a:solidFill>
                <a:latin typeface="微软雅黑" panose="020B0503020204020204" charset="-122"/>
                <a:ea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rPr>
              <a:t>设计下一代协议而开发开放互连模型的工作中。 </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到了</a:t>
            </a:r>
            <a:r>
              <a:rPr lang="en-US" dirty="0">
                <a:solidFill>
                  <a:srgbClr val="000000"/>
                </a:solidFill>
                <a:latin typeface="微软雅黑" panose="020B0503020204020204" charset="-122"/>
                <a:ea typeface="微软雅黑" panose="020B0503020204020204" charset="-122"/>
              </a:rPr>
              <a:t>1973</a:t>
            </a:r>
            <a:r>
              <a:rPr lang="zh-CN" altLang="en-US" dirty="0">
                <a:solidFill>
                  <a:srgbClr val="000000"/>
                </a:solidFill>
                <a:latin typeface="微软雅黑" panose="020B0503020204020204" charset="-122"/>
                <a:ea typeface="微软雅黑" panose="020B0503020204020204" charset="-122"/>
              </a:rPr>
              <a:t>年夏天，卡恩和瑟夫很快就开发出了一个基本的改进形式，其中网络协议之间的不同通过使用一个公用</a:t>
            </a:r>
            <a:r>
              <a:rPr lang="en-US" dirty="0" err="1">
                <a:solidFill>
                  <a:srgbClr val="000000"/>
                </a:solidFill>
                <a:latin typeface="微软雅黑" panose="020B0503020204020204" charset="-122"/>
                <a:ea typeface="微软雅黑" panose="020B0503020204020204" charset="-122"/>
                <a:hlinkClick r:id="rId5" tooltip="互联网络协议（页面不存在）"/>
              </a:rPr>
              <a:t>互联网络协议</a:t>
            </a:r>
            <a:r>
              <a:rPr lang="zh-CN" altLang="en-US" dirty="0">
                <a:solidFill>
                  <a:srgbClr val="000000"/>
                </a:solidFill>
                <a:latin typeface="微软雅黑" panose="020B0503020204020204" charset="-122"/>
                <a:ea typeface="微软雅黑" panose="020B0503020204020204" charset="-122"/>
              </a:rPr>
              <a:t>而隐藏起来，并且可靠性由主机保证而不是像</a:t>
            </a:r>
            <a:r>
              <a:rPr lang="en-US" dirty="0">
                <a:solidFill>
                  <a:srgbClr val="000000"/>
                </a:solidFill>
                <a:latin typeface="微软雅黑" panose="020B0503020204020204" charset="-122"/>
                <a:ea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rPr>
              <a:t>那样由网络保证。（瑟夫称赞</a:t>
            </a:r>
            <a:r>
              <a:rPr lang="en-US" dirty="0">
                <a:solidFill>
                  <a:srgbClr val="000000"/>
                </a:solidFill>
                <a:latin typeface="微软雅黑" panose="020B0503020204020204" charset="-122"/>
                <a:ea typeface="微软雅黑" panose="020B0503020204020204" charset="-122"/>
                <a:hlinkClick r:id="rId6" tooltip="Hubert Zimmerman（页面不存在）"/>
              </a:rPr>
              <a:t>Hubert Zimmerman</a:t>
            </a:r>
            <a:r>
              <a:rPr lang="zh-CN" altLang="en-US" dirty="0">
                <a:solidFill>
                  <a:srgbClr val="000000"/>
                </a:solidFill>
                <a:latin typeface="微软雅黑" panose="020B0503020204020204" charset="-122"/>
                <a:ea typeface="微软雅黑" panose="020B0503020204020204" charset="-122"/>
              </a:rPr>
              <a:t>和</a:t>
            </a:r>
            <a:r>
              <a:rPr lang="en-US" dirty="0">
                <a:solidFill>
                  <a:srgbClr val="000000"/>
                </a:solidFill>
                <a:latin typeface="微软雅黑" panose="020B0503020204020204" charset="-122"/>
                <a:ea typeface="微软雅黑" panose="020B0503020204020204" charset="-122"/>
                <a:hlinkClick r:id="rId7" tooltip="Louis Pouzin（页面不存在）"/>
              </a:rPr>
              <a:t>Louis </a:t>
            </a:r>
            <a:r>
              <a:rPr lang="en-US" dirty="0" err="1">
                <a:solidFill>
                  <a:srgbClr val="000000"/>
                </a:solidFill>
                <a:latin typeface="微软雅黑" panose="020B0503020204020204" charset="-122"/>
                <a:ea typeface="微软雅黑" panose="020B0503020204020204" charset="-122"/>
                <a:hlinkClick r:id="rId7" tooltip="Louis Pouzin（页面不存在）"/>
              </a:rPr>
              <a:t>Pouzin</a:t>
            </a:r>
            <a:r>
              <a:rPr lang="zh-CN" altLang="en-US"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hlinkClick r:id="rId8" tooltip="CYCLADES（页面不存在）"/>
              </a:rPr>
              <a:t>CYCLADES</a:t>
            </a:r>
            <a:r>
              <a:rPr lang="zh-CN" altLang="en-US" dirty="0">
                <a:solidFill>
                  <a:srgbClr val="000000"/>
                </a:solidFill>
                <a:latin typeface="微软雅黑" panose="020B0503020204020204" charset="-122"/>
                <a:ea typeface="微软雅黑" panose="020B0503020204020204" charset="-122"/>
              </a:rPr>
              <a:t>网络的设计者）在这个设计上发挥了重要影响。） </a:t>
            </a:r>
            <a:r>
              <a:rPr lang="zh-CN" altLang="en-US" dirty="0">
                <a:solidFill>
                  <a:srgbClr val="000000"/>
                </a:solidFill>
                <a:latin typeface="Arial" panose="020B0604020202090204" pitchFamily="34" charset="0"/>
              </a:rPr>
              <a:t>。</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428625" y="1214438"/>
            <a:ext cx="8429625" cy="4468812"/>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TCP/IP研发历程</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由于网络的作用减少到最小的程度，就有可能将任何网络连接到一起，而不用管它们不同的特点，这样就解决了卡恩最初的问题。（一个流行的说法提到瑟夫和卡恩工作的最终产品</a:t>
            </a:r>
            <a:r>
              <a:rPr lang="en-US" dirty="0">
                <a:solidFill>
                  <a:srgbClr val="000000"/>
                </a:solidFill>
                <a:latin typeface="微软雅黑" panose="020B0503020204020204" charset="-122"/>
                <a:ea typeface="微软雅黑" panose="020B0503020204020204" charset="-122"/>
                <a:hlinkClick r:id="rId1" tooltip="TCP/IP"/>
              </a:rPr>
              <a:t>TCP/IP</a:t>
            </a:r>
            <a:r>
              <a:rPr lang="zh-CN" altLang="en-US" dirty="0">
                <a:solidFill>
                  <a:srgbClr val="000000"/>
                </a:solidFill>
                <a:latin typeface="微软雅黑" panose="020B0503020204020204" charset="-122"/>
                <a:ea typeface="微软雅黑" panose="020B0503020204020204" charset="-122"/>
              </a:rPr>
              <a:t>将在运行“两个罐子和一根弦”上，实际上它已经</a:t>
            </a:r>
            <a:r>
              <a:rPr lang="en-US" dirty="0" err="1">
                <a:solidFill>
                  <a:srgbClr val="000000"/>
                </a:solidFill>
                <a:latin typeface="微软雅黑" panose="020B0503020204020204" charset="-122"/>
                <a:ea typeface="微软雅黑" panose="020B0503020204020204" charset="-122"/>
                <a:hlinkClick r:id="rId2" tooltip="IP over Avian Carriers"/>
              </a:rPr>
              <a:t>用在信鸽</a:t>
            </a:r>
            <a:r>
              <a:rPr lang="zh-CN" altLang="en-US" dirty="0">
                <a:solidFill>
                  <a:srgbClr val="000000"/>
                </a:solidFill>
                <a:latin typeface="微软雅黑" panose="020B0503020204020204" charset="-122"/>
                <a:ea typeface="微软雅黑" panose="020B0503020204020204" charset="-122"/>
              </a:rPr>
              <a:t>上。一个称为网关（后来改为</a:t>
            </a:r>
            <a:r>
              <a:rPr lang="en-US" dirty="0" err="1">
                <a:solidFill>
                  <a:srgbClr val="000000"/>
                </a:solidFill>
                <a:latin typeface="微软雅黑" panose="020B0503020204020204" charset="-122"/>
                <a:ea typeface="微软雅黑" panose="020B0503020204020204" charset="-122"/>
                <a:hlinkClick r:id="rId3" tooltip="路由器"/>
              </a:rPr>
              <a:t>路由器</a:t>
            </a:r>
            <a:r>
              <a:rPr lang="zh-CN" altLang="en-US" dirty="0">
                <a:solidFill>
                  <a:srgbClr val="000000"/>
                </a:solidFill>
                <a:latin typeface="微软雅黑" panose="020B0503020204020204" charset="-122"/>
                <a:ea typeface="微软雅黑" panose="020B0503020204020204" charset="-122"/>
              </a:rPr>
              <a:t>以免与</a:t>
            </a:r>
            <a:r>
              <a:rPr lang="en-US" dirty="0" err="1">
                <a:solidFill>
                  <a:srgbClr val="000000"/>
                </a:solidFill>
                <a:latin typeface="微软雅黑" panose="020B0503020204020204" charset="-122"/>
                <a:ea typeface="微软雅黑" panose="020B0503020204020204" charset="-122"/>
                <a:hlinkClick r:id="rId4" tooltip="网关"/>
              </a:rPr>
              <a:t>网关</a:t>
            </a:r>
            <a:r>
              <a:rPr lang="zh-CN" altLang="en-US" dirty="0">
                <a:solidFill>
                  <a:srgbClr val="000000"/>
                </a:solidFill>
                <a:latin typeface="微软雅黑" panose="020B0503020204020204" charset="-122"/>
                <a:ea typeface="微软雅黑" panose="020B0503020204020204" charset="-122"/>
              </a:rPr>
              <a:t>混淆）的计算机为每个网络提供一个接口并且在它们之间来回传输</a:t>
            </a:r>
            <a:r>
              <a:rPr lang="en-US" dirty="0" err="1">
                <a:solidFill>
                  <a:srgbClr val="000000"/>
                </a:solidFill>
                <a:latin typeface="微软雅黑" panose="020B0503020204020204" charset="-122"/>
                <a:ea typeface="微软雅黑" panose="020B0503020204020204" charset="-122"/>
                <a:hlinkClick r:id="rId5" tooltip="数据包"/>
              </a:rPr>
              <a:t>数据包</a:t>
            </a:r>
            <a:r>
              <a:rPr lang="zh-CN" altLang="en-US" dirty="0">
                <a:solidFill>
                  <a:srgbClr val="000000"/>
                </a:solidFill>
                <a:latin typeface="微软雅黑" panose="020B0503020204020204" charset="-122"/>
                <a:ea typeface="微软雅黑" panose="020B0503020204020204" charset="-122"/>
              </a:rPr>
              <a:t>。</a:t>
            </a:r>
            <a:endParaRPr lang="zh-CN" altLang="en-US"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zh-CN" altLang="en-US" dirty="0">
                <a:solidFill>
                  <a:srgbClr val="000000"/>
                </a:solidFill>
                <a:latin typeface="微软雅黑" panose="020B0503020204020204" charset="-122"/>
                <a:ea typeface="微软雅黑" panose="020B0503020204020204" charset="-122"/>
              </a:rPr>
              <a:t>这个设计思想更细的形式由瑟夫在斯坦福的网络研究组的</a:t>
            </a:r>
            <a:r>
              <a:rPr lang="en-US" dirty="0">
                <a:solidFill>
                  <a:srgbClr val="000000"/>
                </a:solidFill>
                <a:latin typeface="微软雅黑" panose="020B0503020204020204" charset="-122"/>
                <a:ea typeface="微软雅黑" panose="020B0503020204020204" charset="-122"/>
              </a:rPr>
              <a:t>1973</a:t>
            </a:r>
            <a:r>
              <a:rPr lang="zh-CN" altLang="en-US" dirty="0">
                <a:solidFill>
                  <a:srgbClr val="000000"/>
                </a:solidFill>
                <a:latin typeface="微软雅黑" panose="020B0503020204020204" charset="-122"/>
                <a:ea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1974</a:t>
            </a:r>
            <a:r>
              <a:rPr lang="zh-CN" altLang="en-US" dirty="0">
                <a:solidFill>
                  <a:srgbClr val="000000"/>
                </a:solidFill>
                <a:latin typeface="微软雅黑" panose="020B0503020204020204" charset="-122"/>
                <a:ea typeface="微软雅黑" panose="020B0503020204020204" charset="-122"/>
              </a:rPr>
              <a:t>年期间开发出来。（处于同一时期的诞生了</a:t>
            </a:r>
            <a:r>
              <a:rPr lang="en-US" dirty="0" err="1">
                <a:solidFill>
                  <a:srgbClr val="000000"/>
                </a:solidFill>
                <a:latin typeface="微软雅黑" panose="020B0503020204020204" charset="-122"/>
                <a:ea typeface="微软雅黑" panose="020B0503020204020204" charset="-122"/>
                <a:hlinkClick r:id="rId6" tooltip="PARC通用包（页面不存在）"/>
              </a:rPr>
              <a:t>PARC通用包</a:t>
            </a:r>
            <a:r>
              <a:rPr lang="zh-CN" altLang="en-US" dirty="0">
                <a:solidFill>
                  <a:srgbClr val="000000"/>
                </a:solidFill>
                <a:latin typeface="微软雅黑" panose="020B0503020204020204" charset="-122"/>
                <a:ea typeface="微软雅黑" panose="020B0503020204020204" charset="-122"/>
              </a:rPr>
              <a:t>协议组的</a:t>
            </a:r>
            <a:r>
              <a:rPr lang="en-US" dirty="0" err="1">
                <a:solidFill>
                  <a:srgbClr val="000000"/>
                </a:solidFill>
                <a:latin typeface="微软雅黑" panose="020B0503020204020204" charset="-122"/>
                <a:ea typeface="微软雅黑" panose="020B0503020204020204" charset="-122"/>
                <a:hlinkClick r:id="rId7" tooltip="施乐PARC（页面不存在）"/>
              </a:rPr>
              <a:t>施乐PARC</a:t>
            </a:r>
            <a:r>
              <a:rPr lang="zh-CN" altLang="en-US" dirty="0">
                <a:solidFill>
                  <a:srgbClr val="000000"/>
                </a:solidFill>
                <a:latin typeface="微软雅黑" panose="020B0503020204020204" charset="-122"/>
                <a:ea typeface="微软雅黑" panose="020B0503020204020204" charset="-122"/>
              </a:rPr>
              <a:t>早期网络研究工作也有重要的技术影响；人们在两者之间摇摆不定。） </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dirty="0">
                <a:solidFill>
                  <a:srgbClr val="000000"/>
                </a:solidFill>
                <a:latin typeface="微软雅黑" panose="020B0503020204020204" charset="-122"/>
                <a:ea typeface="微软雅黑" panose="020B0503020204020204" charset="-122"/>
              </a:rPr>
              <a:t>DARPA</a:t>
            </a:r>
            <a:r>
              <a:rPr lang="zh-CN" altLang="en-US" dirty="0">
                <a:solidFill>
                  <a:srgbClr val="000000"/>
                </a:solidFill>
                <a:latin typeface="微软雅黑" panose="020B0503020204020204" charset="-122"/>
                <a:ea typeface="微软雅黑" panose="020B0503020204020204" charset="-122"/>
              </a:rPr>
              <a:t>于是与</a:t>
            </a:r>
            <a:r>
              <a:rPr lang="en-US" dirty="0">
                <a:solidFill>
                  <a:srgbClr val="000000"/>
                </a:solidFill>
                <a:latin typeface="微软雅黑" panose="020B0503020204020204" charset="-122"/>
                <a:ea typeface="微软雅黑" panose="020B0503020204020204" charset="-122"/>
                <a:hlinkClick r:id="rId8" tooltip="BBN科技"/>
              </a:rPr>
              <a:t>BBN</a:t>
            </a:r>
            <a:r>
              <a:rPr lang="zh-CN" altLang="en-US" dirty="0">
                <a:solidFill>
                  <a:srgbClr val="000000"/>
                </a:solidFill>
                <a:latin typeface="微软雅黑" panose="020B0503020204020204" charset="-122"/>
                <a:ea typeface="微软雅黑" panose="020B0503020204020204" charset="-122"/>
              </a:rPr>
              <a:t>、斯坦福和伦敦大学签署了协议开发不同硬件平台上协议的运行版本。有四个版本被开发出来</a:t>
            </a:r>
            <a:r>
              <a:rPr lang="en-US" altLang="zh-CN"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TCPv1</a:t>
            </a:r>
            <a:r>
              <a:rPr lang="zh-CN" altLang="en-US" dirty="0">
                <a:solidFill>
                  <a:srgbClr val="000000"/>
                </a:solidFill>
                <a:latin typeface="微软雅黑" panose="020B0503020204020204" charset="-122"/>
                <a:ea typeface="微软雅黑" panose="020B0503020204020204" charset="-122"/>
              </a:rPr>
              <a:t>、</a:t>
            </a:r>
            <a:r>
              <a:rPr lang="en-US" dirty="0">
                <a:solidFill>
                  <a:srgbClr val="000000"/>
                </a:solidFill>
                <a:latin typeface="微软雅黑" panose="020B0503020204020204" charset="-122"/>
                <a:ea typeface="微软雅黑" panose="020B0503020204020204" charset="-122"/>
              </a:rPr>
              <a:t>TCPv2</a:t>
            </a:r>
            <a:r>
              <a:rPr lang="zh-CN" altLang="en-US" dirty="0">
                <a:solidFill>
                  <a:srgbClr val="000000"/>
                </a:solidFill>
                <a:latin typeface="微软雅黑" panose="020B0503020204020204" charset="-122"/>
                <a:ea typeface="微软雅黑" panose="020B0503020204020204" charset="-122"/>
              </a:rPr>
              <a:t>、在</a:t>
            </a:r>
            <a:r>
              <a:rPr lang="en-US" dirty="0">
                <a:solidFill>
                  <a:srgbClr val="000000"/>
                </a:solidFill>
                <a:latin typeface="微软雅黑" panose="020B0503020204020204" charset="-122"/>
                <a:ea typeface="微软雅黑" panose="020B0503020204020204" charset="-122"/>
              </a:rPr>
              <a:t>1978</a:t>
            </a:r>
            <a:r>
              <a:rPr lang="zh-CN" altLang="en-US" dirty="0">
                <a:solidFill>
                  <a:srgbClr val="000000"/>
                </a:solidFill>
                <a:latin typeface="微软雅黑" panose="020B0503020204020204" charset="-122"/>
                <a:ea typeface="微软雅黑" panose="020B0503020204020204" charset="-122"/>
              </a:rPr>
              <a:t>年春天分成</a:t>
            </a:r>
            <a:r>
              <a:rPr lang="en-US" dirty="0">
                <a:solidFill>
                  <a:srgbClr val="000000"/>
                </a:solidFill>
                <a:latin typeface="微软雅黑" panose="020B0503020204020204" charset="-122"/>
                <a:ea typeface="微软雅黑" panose="020B0503020204020204" charset="-122"/>
              </a:rPr>
              <a:t>TCP v3</a:t>
            </a:r>
            <a:r>
              <a:rPr lang="zh-CN" altLang="en-US" dirty="0">
                <a:solidFill>
                  <a:srgbClr val="000000"/>
                </a:solidFill>
                <a:latin typeface="微软雅黑" panose="020B0503020204020204" charset="-122"/>
                <a:ea typeface="微软雅黑" panose="020B0503020204020204" charset="-122"/>
              </a:rPr>
              <a:t>和</a:t>
            </a:r>
            <a:r>
              <a:rPr lang="en-US" dirty="0">
                <a:solidFill>
                  <a:srgbClr val="000000"/>
                </a:solidFill>
                <a:latin typeface="微软雅黑" panose="020B0503020204020204" charset="-122"/>
                <a:ea typeface="微软雅黑" panose="020B0503020204020204" charset="-122"/>
              </a:rPr>
              <a:t>IPv3</a:t>
            </a:r>
            <a:r>
              <a:rPr lang="zh-CN" altLang="en-US" dirty="0">
                <a:solidFill>
                  <a:srgbClr val="000000"/>
                </a:solidFill>
                <a:latin typeface="微软雅黑" panose="020B0503020204020204" charset="-122"/>
                <a:ea typeface="微软雅黑" panose="020B0503020204020204" charset="-122"/>
              </a:rPr>
              <a:t>的版本，后来就是稳定的</a:t>
            </a:r>
            <a:r>
              <a:rPr lang="en-US" dirty="0">
                <a:solidFill>
                  <a:srgbClr val="000000"/>
                </a:solidFill>
                <a:latin typeface="微软雅黑" panose="020B0503020204020204" charset="-122"/>
                <a:ea typeface="微软雅黑" panose="020B0503020204020204" charset="-122"/>
              </a:rPr>
              <a:t>TCP/IP v4</a:t>
            </a:r>
            <a:r>
              <a:rPr lang="en-US" altLang="zh-CN" dirty="0">
                <a:solidFill>
                  <a:srgbClr val="000000"/>
                </a:solidFill>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目前</a:t>
            </a:r>
            <a:r>
              <a:rPr lang="en-US" dirty="0">
                <a:solidFill>
                  <a:srgbClr val="000000"/>
                </a:solidFill>
                <a:latin typeface="微软雅黑" panose="020B0503020204020204" charset="-122"/>
                <a:ea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rPr>
              <a:t>仍然使用的标准协议。</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979613" y="6016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2800">
                <a:solidFill>
                  <a:schemeClr val="tx1"/>
                </a:solidFill>
                <a:latin typeface="Calibri" charset="0"/>
                <a:ea typeface="宋体" pitchFamily="2" charset="-122"/>
                <a:sym typeface="Calibri" charset="0"/>
              </a:defRPr>
            </a:lvl1pPr>
            <a:lvl2pPr marL="742950" indent="-28575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2pPr>
            <a:lvl3pPr marL="1143000" indent="-228600">
              <a:spcBef>
                <a:spcPct val="20000"/>
              </a:spcBef>
              <a:buFont typeface="Arial" panose="020B0604020202090204" pitchFamily="34" charset="0"/>
              <a:buChar char="•"/>
              <a:defRPr sz="2400">
                <a:solidFill>
                  <a:schemeClr val="tx1"/>
                </a:solidFill>
                <a:latin typeface="Calibri" charset="0"/>
                <a:ea typeface="宋体" pitchFamily="2" charset="-122"/>
                <a:sym typeface="Calibri" charset="0"/>
              </a:defRPr>
            </a:lvl3pPr>
            <a:lvl4pPr marL="16002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4pPr>
            <a:lvl5pPr marL="2057400" indent="-228600">
              <a:spcBef>
                <a:spcPct val="20000"/>
              </a:spcBef>
              <a:buFont typeface="Arial" panose="020B0604020202090204" pitchFamily="34" charset="0"/>
              <a:buChar char="»"/>
              <a:defRPr sz="2000">
                <a:solidFill>
                  <a:schemeClr val="tx1"/>
                </a:solidFill>
                <a:latin typeface="Calibri" charset="0"/>
                <a:ea typeface="宋体" pitchFamily="2" charset="-122"/>
                <a:sym typeface="Calibri"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charset="0"/>
                <a:ea typeface="宋体" pitchFamily="2" charset="-122"/>
                <a:sym typeface="Calibri" charset="0"/>
              </a:defRPr>
            </a:lvl9pPr>
          </a:lstStyle>
          <a:p>
            <a:pPr algn="ctr" fontAlgn="base">
              <a:spcBef>
                <a:spcPct val="0"/>
              </a:spcBef>
              <a:spcAft>
                <a:spcPct val="0"/>
              </a:spcAft>
              <a:buFont typeface="Arial" panose="020B0604020202090204" pitchFamily="34" charset="0"/>
              <a:buNone/>
            </a:pPr>
            <a:r>
              <a:rPr lang="zh-CN" altLang="en-US" b="1">
                <a:solidFill>
                  <a:srgbClr val="205867"/>
                </a:solidFill>
                <a:latin typeface="微软雅黑" panose="020B0503020204020204" charset="-122"/>
                <a:ea typeface="微软雅黑" panose="020B0503020204020204" charset="-122"/>
                <a:sym typeface="微软雅黑" panose="020B0503020204020204" charset="-122"/>
              </a:rPr>
              <a:t>TCP/IP体系结构</a:t>
            </a:r>
            <a:endParaRPr lang="zh-CN" altLang="en-US" sz="1800">
              <a:solidFill>
                <a:srgbClr val="000000"/>
              </a:solidFill>
              <a:latin typeface="Arial" panose="020B0604020202090204" pitchFamily="34" charset="0"/>
            </a:endParaRPr>
          </a:p>
        </p:txBody>
      </p:sp>
      <p:sp>
        <p:nvSpPr>
          <p:cNvPr id="4" name="矩形 7"/>
          <p:cNvSpPr>
            <a:spLocks noChangeArrowheads="1"/>
          </p:cNvSpPr>
          <p:nvPr/>
        </p:nvSpPr>
        <p:spPr bwMode="auto">
          <a:xfrm>
            <a:off x="428625" y="1214438"/>
            <a:ext cx="8429625" cy="4940300"/>
          </a:xfrm>
          <a:prstGeom prst="rect">
            <a:avLst/>
          </a:prstGeom>
          <a:noFill/>
          <a:ln w="9525">
            <a:noFill/>
            <a:bevel/>
          </a:ln>
        </p:spPr>
        <p:txBody>
          <a:bodyPr>
            <a:spAutoFit/>
          </a:bodyPr>
          <a:lstStyle/>
          <a:p>
            <a:pPr marL="441325" indent="-441325" algn="just" fontAlgn="base">
              <a:lnSpc>
                <a:spcPct val="150000"/>
              </a:lnSpc>
              <a:spcBef>
                <a:spcPct val="0"/>
              </a:spcBef>
              <a:spcAft>
                <a:spcPct val="0"/>
              </a:spcAft>
              <a:buSzPct val="100000"/>
              <a:buFont typeface="Wingdings" panose="05000000000000000000" pitchFamily="2" charset="2"/>
              <a:buChar char="Ø"/>
              <a:defRPr/>
            </a:pPr>
            <a:r>
              <a:rPr lang="zh-CN" altLang="en-US" dirty="0">
                <a:solidFill>
                  <a:srgbClr val="000000"/>
                </a:solidFill>
                <a:latin typeface="微软雅黑" panose="020B0503020204020204" charset="-122"/>
                <a:ea typeface="微软雅黑" panose="020B0503020204020204" charset="-122"/>
                <a:sym typeface="微软雅黑" panose="020B0503020204020204" charset="-122"/>
              </a:rPr>
              <a:t>TCP/IP研发历程</a:t>
            </a: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altLang="zh-CN" dirty="0">
                <a:solidFill>
                  <a:srgbClr val="000000"/>
                </a:solidFill>
                <a:latin typeface="微软雅黑" panose="020B0503020204020204" charset="-122"/>
                <a:ea typeface="微软雅黑" panose="020B0503020204020204" charset="-122"/>
              </a:rPr>
              <a:t>1975</a:t>
            </a:r>
            <a:r>
              <a:rPr lang="zh-CN" altLang="en-US" dirty="0">
                <a:solidFill>
                  <a:srgbClr val="000000"/>
                </a:solidFill>
                <a:latin typeface="微软雅黑" panose="020B0503020204020204" charset="-122"/>
                <a:ea typeface="微软雅黑" panose="020B0503020204020204" charset="-122"/>
              </a:rPr>
              <a:t>年，两个网络之间的</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通信在斯坦福和伦敦大学（</a:t>
            </a:r>
            <a:r>
              <a:rPr lang="en-US" altLang="zh-CN" dirty="0">
                <a:solidFill>
                  <a:srgbClr val="000000"/>
                </a:solidFill>
                <a:latin typeface="微软雅黑" panose="020B0503020204020204" charset="-122"/>
                <a:ea typeface="微软雅黑" panose="020B0503020204020204" charset="-122"/>
              </a:rPr>
              <a:t>UCL</a:t>
            </a:r>
            <a:r>
              <a:rPr lang="zh-CN" altLang="en-US" dirty="0">
                <a:solidFill>
                  <a:srgbClr val="000000"/>
                </a:solidFill>
                <a:latin typeface="微软雅黑" panose="020B0503020204020204" charset="-122"/>
                <a:ea typeface="微软雅黑" panose="020B0503020204020204" charset="-122"/>
              </a:rPr>
              <a:t>）之间进行了测试。</a:t>
            </a:r>
            <a:r>
              <a:rPr lang="en-US" altLang="zh-CN" dirty="0">
                <a:solidFill>
                  <a:srgbClr val="000000"/>
                </a:solidFill>
                <a:latin typeface="微软雅黑" panose="020B0503020204020204" charset="-122"/>
                <a:ea typeface="微软雅黑" panose="020B0503020204020204" charset="-122"/>
              </a:rPr>
              <a:t>1977</a:t>
            </a:r>
            <a:r>
              <a:rPr lang="zh-CN" altLang="en-US" dirty="0">
                <a:solidFill>
                  <a:srgbClr val="000000"/>
                </a:solidFill>
                <a:latin typeface="微软雅黑" panose="020B0503020204020204" charset="-122"/>
                <a:ea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rPr>
              <a:t>11</a:t>
            </a:r>
            <a:r>
              <a:rPr lang="zh-CN" altLang="en-US" dirty="0">
                <a:solidFill>
                  <a:srgbClr val="000000"/>
                </a:solidFill>
                <a:latin typeface="微软雅黑" panose="020B0503020204020204" charset="-122"/>
                <a:ea typeface="微软雅黑" panose="020B0503020204020204" charset="-122"/>
              </a:rPr>
              <a:t>月，三个网络之间的</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测试在美国、英国和挪威之间进行。在</a:t>
            </a:r>
            <a:r>
              <a:rPr lang="en-US" altLang="zh-CN" dirty="0">
                <a:solidFill>
                  <a:srgbClr val="000000"/>
                </a:solidFill>
                <a:latin typeface="微软雅黑" panose="020B0503020204020204" charset="-122"/>
                <a:ea typeface="微软雅黑" panose="020B0503020204020204" charset="-122"/>
              </a:rPr>
              <a:t>1978</a:t>
            </a:r>
            <a:r>
              <a:rPr lang="zh-CN" altLang="en-US" dirty="0">
                <a:solidFill>
                  <a:srgbClr val="000000"/>
                </a:solidFill>
                <a:latin typeface="微软雅黑" panose="020B0503020204020204" charset="-122"/>
                <a:ea typeface="微软雅黑" panose="020B0503020204020204" charset="-122"/>
              </a:rPr>
              <a:t>年到</a:t>
            </a:r>
            <a:r>
              <a:rPr lang="en-US" altLang="zh-CN" dirty="0">
                <a:solidFill>
                  <a:srgbClr val="000000"/>
                </a:solidFill>
                <a:latin typeface="微软雅黑" panose="020B0503020204020204" charset="-122"/>
                <a:ea typeface="微软雅黑" panose="020B0503020204020204" charset="-122"/>
              </a:rPr>
              <a:t>1983</a:t>
            </a:r>
            <a:r>
              <a:rPr lang="zh-CN" altLang="en-US" dirty="0">
                <a:solidFill>
                  <a:srgbClr val="000000"/>
                </a:solidFill>
                <a:latin typeface="微软雅黑" panose="020B0503020204020204" charset="-122"/>
                <a:ea typeface="微软雅黑" panose="020B0503020204020204" charset="-122"/>
              </a:rPr>
              <a:t>年间，其他一些</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原型在多个研究中心之间开发出来。</a:t>
            </a:r>
            <a:r>
              <a:rPr lang="en-US" altLang="zh-CN" dirty="0">
                <a:solidFill>
                  <a:srgbClr val="000000"/>
                </a:solidFill>
                <a:latin typeface="微软雅黑" panose="020B0503020204020204" charset="-122"/>
                <a:ea typeface="微软雅黑" panose="020B0503020204020204" charset="-122"/>
              </a:rPr>
              <a:t>ARPANET</a:t>
            </a:r>
            <a:r>
              <a:rPr lang="zh-CN" altLang="en-US" dirty="0">
                <a:solidFill>
                  <a:srgbClr val="000000"/>
                </a:solidFill>
                <a:latin typeface="微软雅黑" panose="020B0503020204020204" charset="-122"/>
                <a:ea typeface="微软雅黑" panose="020B0503020204020204" charset="-122"/>
              </a:rPr>
              <a:t>完全转换到</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在</a:t>
            </a:r>
            <a:r>
              <a:rPr lang="en-US" altLang="zh-CN" dirty="0">
                <a:solidFill>
                  <a:srgbClr val="000000"/>
                </a:solidFill>
                <a:latin typeface="微软雅黑" panose="020B0503020204020204" charset="-122"/>
                <a:ea typeface="微软雅黑" panose="020B0503020204020204" charset="-122"/>
              </a:rPr>
              <a:t>1983</a:t>
            </a:r>
            <a:r>
              <a:rPr lang="zh-CN" altLang="en-US" dirty="0">
                <a:solidFill>
                  <a:srgbClr val="000000"/>
                </a:solidFill>
                <a:latin typeface="微软雅黑" panose="020B0503020204020204" charset="-122"/>
                <a:ea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rPr>
              <a:t>1</a:t>
            </a:r>
            <a:r>
              <a:rPr lang="zh-CN" altLang="en-US" dirty="0">
                <a:solidFill>
                  <a:srgbClr val="000000"/>
                </a:solidFill>
                <a:latin typeface="微软雅黑" panose="020B0503020204020204" charset="-122"/>
                <a:ea typeface="微软雅黑" panose="020B0503020204020204" charset="-122"/>
              </a:rPr>
              <a:t>月</a:t>
            </a:r>
            <a:r>
              <a:rPr lang="en-US" altLang="zh-CN" dirty="0">
                <a:solidFill>
                  <a:srgbClr val="000000"/>
                </a:solidFill>
                <a:latin typeface="微软雅黑" panose="020B0503020204020204" charset="-122"/>
                <a:ea typeface="微软雅黑" panose="020B0503020204020204" charset="-122"/>
              </a:rPr>
              <a:t>1</a:t>
            </a:r>
            <a:r>
              <a:rPr lang="zh-CN" altLang="en-US" dirty="0">
                <a:solidFill>
                  <a:srgbClr val="000000"/>
                </a:solidFill>
                <a:latin typeface="微软雅黑" panose="020B0503020204020204" charset="-122"/>
                <a:ea typeface="微软雅黑" panose="020B0503020204020204" charset="-122"/>
              </a:rPr>
              <a:t>日发生。</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endParaRPr lang="zh-CN" altLang="en-US"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altLang="zh-CN" dirty="0">
                <a:solidFill>
                  <a:srgbClr val="000000"/>
                </a:solidFill>
                <a:latin typeface="微软雅黑" panose="020B0503020204020204" charset="-122"/>
                <a:ea typeface="微软雅黑" panose="020B0503020204020204" charset="-122"/>
              </a:rPr>
              <a:t>1984</a:t>
            </a:r>
            <a:r>
              <a:rPr lang="zh-CN" altLang="en-US" dirty="0">
                <a:solidFill>
                  <a:srgbClr val="000000"/>
                </a:solidFill>
                <a:latin typeface="微软雅黑" panose="020B0503020204020204" charset="-122"/>
                <a:ea typeface="微软雅黑" panose="020B0503020204020204" charset="-122"/>
              </a:rPr>
              <a:t>年，美国国防部将</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作为所有计算机网络的标准。</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r>
              <a:rPr lang="en-US" altLang="zh-CN" dirty="0">
                <a:solidFill>
                  <a:srgbClr val="000000"/>
                </a:solidFill>
                <a:latin typeface="微软雅黑" panose="020B0503020204020204" charset="-122"/>
                <a:ea typeface="微软雅黑" panose="020B0503020204020204" charset="-122"/>
              </a:rPr>
              <a:t>1985</a:t>
            </a:r>
            <a:r>
              <a:rPr lang="zh-CN" altLang="en-US" dirty="0">
                <a:solidFill>
                  <a:srgbClr val="000000"/>
                </a:solidFill>
                <a:latin typeface="微软雅黑" panose="020B0503020204020204" charset="-122"/>
                <a:ea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rPr>
              <a:t>Internet</a:t>
            </a:r>
            <a:r>
              <a:rPr lang="zh-CN" altLang="en-US" dirty="0">
                <a:solidFill>
                  <a:srgbClr val="000000"/>
                </a:solidFill>
                <a:latin typeface="微软雅黑" panose="020B0503020204020204" charset="-122"/>
                <a:ea typeface="微软雅黑" panose="020B0503020204020204" charset="-122"/>
              </a:rPr>
              <a:t>架构理事会举行了一个三天有</a:t>
            </a:r>
            <a:r>
              <a:rPr lang="en-US" altLang="zh-CN" dirty="0">
                <a:solidFill>
                  <a:srgbClr val="000000"/>
                </a:solidFill>
                <a:latin typeface="微软雅黑" panose="020B0503020204020204" charset="-122"/>
                <a:ea typeface="微软雅黑" panose="020B0503020204020204" charset="-122"/>
              </a:rPr>
              <a:t>250</a:t>
            </a:r>
            <a:r>
              <a:rPr lang="zh-CN" altLang="en-US" dirty="0">
                <a:solidFill>
                  <a:srgbClr val="000000"/>
                </a:solidFill>
                <a:latin typeface="微软雅黑" panose="020B0503020204020204" charset="-122"/>
                <a:ea typeface="微软雅黑" panose="020B0503020204020204" charset="-122"/>
              </a:rPr>
              <a:t>家厂商代表参加的关于计算产业使用</a:t>
            </a:r>
            <a:r>
              <a:rPr lang="en-US" altLang="zh-CN" dirty="0">
                <a:solidFill>
                  <a:srgbClr val="000000"/>
                </a:solidFill>
                <a:latin typeface="微软雅黑" panose="020B0503020204020204" charset="-122"/>
                <a:ea typeface="微软雅黑" panose="020B0503020204020204" charset="-122"/>
              </a:rPr>
              <a:t>TCP/IP</a:t>
            </a:r>
            <a:r>
              <a:rPr lang="zh-CN" altLang="en-US" dirty="0">
                <a:solidFill>
                  <a:srgbClr val="000000"/>
                </a:solidFill>
                <a:latin typeface="微软雅黑" panose="020B0503020204020204" charset="-122"/>
                <a:ea typeface="微软雅黑" panose="020B0503020204020204" charset="-122"/>
              </a:rPr>
              <a:t>的工作会议，帮助协议的推广并且引领它日渐增长的商业应用。</a:t>
            </a:r>
            <a:endParaRPr lang="en-US" altLang="zh-CN" dirty="0">
              <a:solidFill>
                <a:srgbClr val="000000"/>
              </a:solidFill>
              <a:latin typeface="微软雅黑" panose="020B0503020204020204" charset="-122"/>
              <a:ea typeface="微软雅黑" panose="020B0503020204020204" charset="-122"/>
            </a:endParaRPr>
          </a:p>
          <a:p>
            <a:pPr algn="just" fontAlgn="base">
              <a:lnSpc>
                <a:spcPct val="130000"/>
              </a:lnSpc>
              <a:spcBef>
                <a:spcPct val="0"/>
              </a:spcBef>
              <a:spcAft>
                <a:spcPct val="0"/>
              </a:spcAft>
              <a:buFont typeface="Arial" panose="020B0604020202090204" pitchFamily="34" charset="0"/>
              <a:buNone/>
              <a:defRPr/>
            </a:pPr>
            <a:endParaRPr lang="en-US" altLang="zh-CN" dirty="0">
              <a:solidFill>
                <a:srgbClr val="000000"/>
              </a:solidFill>
              <a:latin typeface="微软雅黑" panose="020B0503020204020204" charset="-122"/>
              <a:ea typeface="微软雅黑" panose="020B0503020204020204" charset="-122"/>
              <a:sym typeface="微软雅黑" panose="020B0503020204020204" charset="-122"/>
            </a:endParaRPr>
          </a:p>
          <a:p>
            <a:pPr algn="just" fontAlgn="base">
              <a:lnSpc>
                <a:spcPct val="150000"/>
              </a:lnSpc>
              <a:spcBef>
                <a:spcPct val="0"/>
              </a:spcBef>
              <a:spcAft>
                <a:spcPct val="0"/>
              </a:spcAft>
              <a:buFont typeface="Arial" panose="020B0604020202090204" pitchFamily="34" charset="0"/>
              <a:buNone/>
              <a:defRPr/>
            </a:pPr>
            <a:r>
              <a:rPr lang="en-US" altLang="zh-CN" dirty="0">
                <a:solidFill>
                  <a:srgbClr val="000000"/>
                </a:solidFill>
                <a:latin typeface="微软雅黑" panose="020B0503020204020204" charset="-122"/>
                <a:ea typeface="微软雅黑" panose="020B0503020204020204" charset="-122"/>
                <a:sym typeface="微软雅黑" panose="020B0503020204020204" charset="-122"/>
              </a:rPr>
              <a:t>2005</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年</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9</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月</a:t>
            </a:r>
            <a:r>
              <a:rPr lang="en-US" altLang="zh-CN" dirty="0">
                <a:solidFill>
                  <a:srgbClr val="000000"/>
                </a:solidFill>
                <a:latin typeface="微软雅黑" panose="020B0503020204020204" charset="-122"/>
                <a:ea typeface="微软雅黑" panose="020B0503020204020204" charset="-122"/>
                <a:sym typeface="微软雅黑" panose="020B0503020204020204" charset="-122"/>
              </a:rPr>
              <a:t>9</a:t>
            </a:r>
            <a:r>
              <a:rPr lang="zh-CN" altLang="en-US" dirty="0">
                <a:solidFill>
                  <a:srgbClr val="000000"/>
                </a:solidFill>
                <a:latin typeface="微软雅黑" panose="020B0503020204020204" charset="-122"/>
                <a:ea typeface="微软雅黑" panose="020B0503020204020204" charset="-122"/>
                <a:sym typeface="微软雅黑" panose="020B0503020204020204" charset="-122"/>
              </a:rPr>
              <a:t>日卡恩和瑟夫由于他们对于美国文化做出的卓越贡献被授予总统自由勋章。</a:t>
            </a:r>
            <a:endParaRPr lang="zh-CN" altLang="en-US"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43363" name="Rectangle 2"/>
          <p:cNvSpPr>
            <a:spLocks noGrp="1"/>
          </p:cNvSpPr>
          <p:nvPr>
            <p:ph type="title" idx="4294967295"/>
          </p:nvPr>
        </p:nvSpPr>
        <p:spPr>
          <a:xfrm>
            <a:off x="377825" y="252413"/>
            <a:ext cx="7772400" cy="647700"/>
          </a:xfrm>
        </p:spPr>
        <p:txBody>
          <a:bodyPr vert="horz" wrap="square" lIns="91440" tIns="45720" rIns="91440" bIns="45720" anchor="ctr" anchorCtr="0"/>
          <a:p>
            <a:pPr eaLnBrk="1" hangingPunct="1"/>
            <a:r>
              <a:rPr lang="en-US" altLang="zh-CN" sz="4000"/>
              <a:t>Internet </a:t>
            </a:r>
            <a:r>
              <a:rPr lang="zh-CN" altLang="en-US" sz="4000"/>
              <a:t>历史</a:t>
            </a:r>
            <a:endParaRPr lang="zh-CN" altLang="en-US" sz="4000"/>
          </a:p>
        </p:txBody>
      </p:sp>
      <p:sp>
        <p:nvSpPr>
          <p:cNvPr id="143364" name="Rectangle 3"/>
          <p:cNvSpPr>
            <a:spLocks noGrp="1"/>
          </p:cNvSpPr>
          <p:nvPr>
            <p:ph type="body" sz="half" idx="4294967295"/>
          </p:nvPr>
        </p:nvSpPr>
        <p:spPr>
          <a:xfrm>
            <a:off x="635000" y="1725613"/>
            <a:ext cx="3657600" cy="4419600"/>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SzPct val="75000"/>
            </a:pPr>
            <a:r>
              <a:rPr lang="en-US" altLang="zh-CN">
                <a:solidFill>
                  <a:srgbClr val="000099"/>
                </a:solidFill>
              </a:rPr>
              <a:t>1961:</a:t>
            </a:r>
            <a:r>
              <a:rPr lang="en-US" altLang="zh-CN"/>
              <a:t> Kleinrock - 排队理论证明了分组交换的有效性</a:t>
            </a:r>
            <a:endParaRPr lang="en-US" altLang="zh-CN"/>
          </a:p>
          <a:p>
            <a:pPr lvl="0" eaLnBrk="1" hangingPunct="1">
              <a:buSzPct val="75000"/>
            </a:pPr>
            <a:r>
              <a:rPr lang="en-US" altLang="zh-CN">
                <a:solidFill>
                  <a:srgbClr val="000099"/>
                </a:solidFill>
              </a:rPr>
              <a:t>1964:</a:t>
            </a:r>
            <a:r>
              <a:rPr lang="en-US" altLang="zh-CN"/>
              <a:t> Baran - 军用网络中的分组交换</a:t>
            </a:r>
            <a:r>
              <a:rPr lang="en-US" altLang="zh-CN">
                <a:solidFill>
                  <a:srgbClr val="000099"/>
                </a:solidFill>
              </a:rPr>
              <a:t>1967:</a:t>
            </a:r>
            <a:r>
              <a:rPr lang="en-US" altLang="zh-CN"/>
              <a:t> ARPAnet </a:t>
            </a:r>
            <a:r>
              <a:rPr lang="zh-CN" altLang="en-US"/>
              <a:t>被提出</a:t>
            </a:r>
            <a:r>
              <a:rPr lang="en-US" altLang="zh-CN"/>
              <a:t>by Advanced Research Projects Agency</a:t>
            </a:r>
            <a:endParaRPr lang="en-US" altLang="zh-CN"/>
          </a:p>
          <a:p>
            <a:pPr lvl="0" eaLnBrk="1" hangingPunct="1">
              <a:buSzPct val="75000"/>
            </a:pPr>
            <a:r>
              <a:rPr lang="en-US" altLang="zh-CN">
                <a:solidFill>
                  <a:srgbClr val="000099"/>
                </a:solidFill>
              </a:rPr>
              <a:t>1969:</a:t>
            </a:r>
            <a:r>
              <a:rPr lang="en-US" altLang="zh-CN"/>
              <a:t> 第一个ARPAnet节点运行</a:t>
            </a:r>
            <a:endParaRPr lang="en-US" altLang="zh-CN"/>
          </a:p>
        </p:txBody>
      </p:sp>
      <p:sp>
        <p:nvSpPr>
          <p:cNvPr id="143365" name="Rectangle 4"/>
          <p:cNvSpPr>
            <a:spLocks noGrp="1"/>
          </p:cNvSpPr>
          <p:nvPr>
            <p:ph type="body" sz="half" idx="4294967295"/>
          </p:nvPr>
        </p:nvSpPr>
        <p:spPr>
          <a:xfrm>
            <a:off x="4256088" y="1722438"/>
            <a:ext cx="4786312" cy="2871787"/>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SzPct val="75000"/>
            </a:pPr>
            <a:r>
              <a:rPr lang="en-US" altLang="zh-CN">
                <a:solidFill>
                  <a:srgbClr val="000099"/>
                </a:solidFill>
              </a:rPr>
              <a:t>1972:</a:t>
            </a:r>
            <a:r>
              <a:rPr lang="en-US" altLang="zh-CN"/>
              <a:t> </a:t>
            </a:r>
            <a:endParaRPr lang="en-US" altLang="zh-CN"/>
          </a:p>
          <a:p>
            <a:pPr lvl="1" eaLnBrk="1" hangingPunct="1"/>
            <a:r>
              <a:rPr lang="en-US" altLang="zh-CN" sz="2400">
                <a:ea typeface="宋体" pitchFamily="2" charset="-122"/>
              </a:rPr>
              <a:t>ARPAnet public demo</a:t>
            </a:r>
            <a:endParaRPr lang="en-US" altLang="zh-CN" sz="2400">
              <a:ea typeface="宋体" pitchFamily="2" charset="-122"/>
            </a:endParaRPr>
          </a:p>
          <a:p>
            <a:pPr lvl="1" eaLnBrk="1" hangingPunct="1"/>
            <a:r>
              <a:rPr lang="en-US" altLang="zh-CN" sz="2400">
                <a:ea typeface="宋体" pitchFamily="2" charset="-122"/>
              </a:rPr>
              <a:t>NCP (Network Control Protocol) </a:t>
            </a:r>
            <a:r>
              <a:rPr lang="zh-CN" altLang="en-US" sz="2400">
                <a:ea typeface="宋体" pitchFamily="2" charset="-122"/>
              </a:rPr>
              <a:t>首个端到端协议</a:t>
            </a:r>
            <a:endParaRPr lang="en-US" altLang="zh-CN" sz="2400">
              <a:ea typeface="宋体" pitchFamily="2" charset="-122"/>
            </a:endParaRPr>
          </a:p>
          <a:p>
            <a:pPr lvl="1" eaLnBrk="1" hangingPunct="1"/>
            <a:r>
              <a:rPr lang="zh-CN" altLang="en-US" sz="2400">
                <a:ea typeface="宋体" pitchFamily="2" charset="-122"/>
              </a:rPr>
              <a:t>第一个</a:t>
            </a:r>
            <a:r>
              <a:rPr lang="en-US" altLang="zh-CN" sz="2400">
                <a:ea typeface="宋体" pitchFamily="2" charset="-122"/>
              </a:rPr>
              <a:t>e-mail </a:t>
            </a:r>
            <a:r>
              <a:rPr lang="zh-CN" altLang="en-US" sz="2400">
                <a:ea typeface="宋体" pitchFamily="2" charset="-122"/>
              </a:rPr>
              <a:t>程序</a:t>
            </a:r>
            <a:endParaRPr lang="en-US" altLang="zh-CN" sz="2400">
              <a:ea typeface="宋体" pitchFamily="2" charset="-122"/>
            </a:endParaRPr>
          </a:p>
          <a:p>
            <a:pPr lvl="1" eaLnBrk="1" hangingPunct="1"/>
            <a:r>
              <a:rPr lang="en-US" altLang="zh-CN" sz="2400">
                <a:ea typeface="宋体" pitchFamily="2" charset="-122"/>
              </a:rPr>
              <a:t>ARPAnet </a:t>
            </a:r>
            <a:r>
              <a:rPr lang="zh-CN" altLang="en-US" sz="2400">
                <a:ea typeface="宋体" pitchFamily="2" charset="-122"/>
              </a:rPr>
              <a:t>有</a:t>
            </a:r>
            <a:r>
              <a:rPr lang="en-US" altLang="zh-CN" sz="2400">
                <a:ea typeface="宋体" pitchFamily="2" charset="-122"/>
              </a:rPr>
              <a:t>15</a:t>
            </a:r>
            <a:r>
              <a:rPr lang="zh-CN" altLang="en-US" sz="2400">
                <a:ea typeface="宋体" pitchFamily="2" charset="-122"/>
              </a:rPr>
              <a:t>个节点</a:t>
            </a:r>
            <a:endParaRPr lang="zh-CN" altLang="en-US" sz="2400">
              <a:ea typeface="宋体" pitchFamily="2" charset="-122"/>
            </a:endParaRPr>
          </a:p>
        </p:txBody>
      </p:sp>
      <p:sp>
        <p:nvSpPr>
          <p:cNvPr id="143366" name="Rectangle 5"/>
          <p:cNvSpPr/>
          <p:nvPr/>
        </p:nvSpPr>
        <p:spPr>
          <a:xfrm>
            <a:off x="523875" y="1028700"/>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i="1">
                <a:solidFill>
                  <a:srgbClr val="CC0000"/>
                </a:solidFill>
                <a:latin typeface="Comic Sans MS" panose="030F0902030302020204" charset="0"/>
              </a:rPr>
              <a:t>1961-1972: Early packet-switching principles</a:t>
            </a:r>
            <a:endParaRPr lang="en-US" altLang="zh-CN" u="sng">
              <a:solidFill>
                <a:srgbClr val="CC0000"/>
              </a:solidFill>
              <a:latin typeface="Comic Sans MS" panose="030F0902030302020204" charset="0"/>
            </a:endParaRPr>
          </a:p>
        </p:txBody>
      </p:sp>
      <p:pic>
        <p:nvPicPr>
          <p:cNvPr id="143367" name="Picture 11" descr="underline_base"/>
          <p:cNvPicPr/>
          <p:nvPr/>
        </p:nvPicPr>
        <p:blipFill>
          <a:blip r:embed="rId1"/>
          <a:stretch>
            <a:fillRect/>
          </a:stretch>
        </p:blipFill>
        <p:spPr>
          <a:xfrm>
            <a:off x="417513" y="771525"/>
            <a:ext cx="3656012" cy="173038"/>
          </a:xfrm>
          <a:prstGeom prst="rect">
            <a:avLst/>
          </a:prstGeom>
          <a:noFill/>
          <a:ln w="9525">
            <a:noFill/>
          </a:ln>
        </p:spPr>
      </p:pic>
      <p:sp>
        <p:nvSpPr>
          <p:cNvPr id="143368"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45410" name="Rectangle 3"/>
          <p:cNvSpPr>
            <a:spLocks noGrp="1"/>
          </p:cNvSpPr>
          <p:nvPr>
            <p:ph type="body" sz="half" idx="4294967295"/>
          </p:nvPr>
        </p:nvSpPr>
        <p:spPr>
          <a:xfrm>
            <a:off x="298450" y="1795463"/>
            <a:ext cx="4506913" cy="4457700"/>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SzPct val="75000"/>
            </a:pPr>
            <a:r>
              <a:rPr lang="en-US" altLang="zh-CN">
                <a:solidFill>
                  <a:srgbClr val="000099"/>
                </a:solidFill>
              </a:rPr>
              <a:t>1970:</a:t>
            </a:r>
            <a:r>
              <a:rPr lang="en-US" altLang="zh-CN"/>
              <a:t> ALOHAnet </a:t>
            </a:r>
            <a:r>
              <a:rPr lang="en-US" altLang="zh-CN">
                <a:sym typeface="+mn-ea"/>
              </a:rPr>
              <a:t>将夏威夷岛上的大学连接到一起的网络</a:t>
            </a:r>
            <a:endParaRPr lang="en-US" altLang="zh-CN"/>
          </a:p>
          <a:p>
            <a:pPr lvl="0" eaLnBrk="1" hangingPunct="1">
              <a:buSzPct val="75000"/>
            </a:pPr>
            <a:r>
              <a:rPr lang="en-US" altLang="zh-CN">
                <a:solidFill>
                  <a:srgbClr val="000099"/>
                </a:solidFill>
              </a:rPr>
              <a:t>1974:</a:t>
            </a:r>
            <a:r>
              <a:rPr lang="en-US" altLang="zh-CN"/>
              <a:t> Cerf and Kahn - 互连网络的架构</a:t>
            </a:r>
            <a:endParaRPr lang="en-US" altLang="zh-CN"/>
          </a:p>
          <a:p>
            <a:pPr lvl="0" eaLnBrk="1" hangingPunct="1">
              <a:buSzPct val="75000"/>
            </a:pPr>
            <a:r>
              <a:rPr lang="en-US" altLang="zh-CN">
                <a:solidFill>
                  <a:srgbClr val="000099"/>
                </a:solidFill>
              </a:rPr>
              <a:t>1976:</a:t>
            </a:r>
            <a:r>
              <a:rPr lang="en-US" altLang="zh-CN"/>
              <a:t> Xerox PARC的以太网</a:t>
            </a:r>
            <a:endParaRPr lang="en-US" altLang="zh-CN"/>
          </a:p>
          <a:p>
            <a:pPr lvl="0" eaLnBrk="1" hangingPunct="1">
              <a:buSzPct val="75000"/>
            </a:pPr>
            <a:r>
              <a:rPr lang="en-US" altLang="zh-CN">
                <a:solidFill>
                  <a:srgbClr val="000099"/>
                </a:solidFill>
              </a:rPr>
              <a:t>late70</a:t>
            </a:r>
            <a:r>
              <a:rPr lang="ja-JP" altLang="en-US">
                <a:solidFill>
                  <a:srgbClr val="000099"/>
                </a:solidFill>
              </a:rPr>
              <a:t>’</a:t>
            </a:r>
            <a:r>
              <a:rPr lang="en-US" altLang="ja-JP">
                <a:solidFill>
                  <a:srgbClr val="000099"/>
                </a:solidFill>
              </a:rPr>
              <a:t>s:</a:t>
            </a:r>
            <a:r>
              <a:rPr lang="en-US" altLang="ja-JP"/>
              <a:t> 专有架构： DECnet, SNA, XNA</a:t>
            </a:r>
            <a:endParaRPr lang="en-US" altLang="ja-JP"/>
          </a:p>
          <a:p>
            <a:pPr lvl="0" eaLnBrk="1" hangingPunct="1">
              <a:buSzPct val="75000"/>
            </a:pPr>
            <a:r>
              <a:rPr lang="en-US" altLang="zh-CN">
                <a:solidFill>
                  <a:srgbClr val="000099"/>
                </a:solidFill>
              </a:rPr>
              <a:t>late 70</a:t>
            </a:r>
            <a:r>
              <a:rPr lang="ja-JP" altLang="en-US">
                <a:solidFill>
                  <a:srgbClr val="000099"/>
                </a:solidFill>
              </a:rPr>
              <a:t>’</a:t>
            </a:r>
            <a:r>
              <a:rPr lang="en-US" altLang="ja-JP">
                <a:solidFill>
                  <a:srgbClr val="000099"/>
                </a:solidFill>
              </a:rPr>
              <a:t>s:</a:t>
            </a:r>
            <a:r>
              <a:rPr lang="en-US" altLang="ja-JP"/>
              <a:t> 交换固定长度数据包(ATM前身)</a:t>
            </a:r>
            <a:endParaRPr lang="en-US" altLang="ja-JP"/>
          </a:p>
          <a:p>
            <a:pPr lvl="0" eaLnBrk="1" hangingPunct="1">
              <a:buSzPct val="75000"/>
            </a:pPr>
            <a:r>
              <a:rPr lang="en-US" altLang="zh-CN">
                <a:solidFill>
                  <a:srgbClr val="000099"/>
                </a:solidFill>
              </a:rPr>
              <a:t>1979:</a:t>
            </a:r>
            <a:r>
              <a:rPr lang="en-US" altLang="zh-CN"/>
              <a:t> ARPAnet </a:t>
            </a:r>
            <a:r>
              <a:rPr lang="zh-CN" altLang="en-US"/>
              <a:t>拥有</a:t>
            </a:r>
            <a:r>
              <a:rPr lang="en-US" altLang="zh-CN"/>
              <a:t> 200 </a:t>
            </a:r>
            <a:r>
              <a:rPr lang="zh-CN" altLang="en-US"/>
              <a:t>节点</a:t>
            </a:r>
            <a:endParaRPr lang="zh-CN" altLang="en-US"/>
          </a:p>
        </p:txBody>
      </p:sp>
      <p:sp>
        <p:nvSpPr>
          <p:cNvPr id="145412" name="Rectangle 5"/>
          <p:cNvSpPr/>
          <p:nvPr/>
        </p:nvSpPr>
        <p:spPr>
          <a:xfrm>
            <a:off x="523875" y="1028700"/>
            <a:ext cx="7972425"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i="1">
                <a:solidFill>
                  <a:srgbClr val="CC0000"/>
                </a:solidFill>
                <a:latin typeface="Comic Sans MS" panose="030F0902030302020204" charset="0"/>
              </a:rPr>
              <a:t>1972-1980: Internetworking, new and proprietary nets</a:t>
            </a:r>
            <a:endParaRPr lang="en-US" altLang="zh-CN" sz="4000" u="sng">
              <a:solidFill>
                <a:srgbClr val="CC0000"/>
              </a:solidFill>
              <a:latin typeface="Comic Sans MS" panose="030F0902030302020204" charset="0"/>
            </a:endParaRPr>
          </a:p>
        </p:txBody>
      </p:sp>
      <p:sp>
        <p:nvSpPr>
          <p:cNvPr id="145414" name="Rectangle 2"/>
          <p:cNvSpPr/>
          <p:nvPr/>
        </p:nvSpPr>
        <p:spPr>
          <a:xfrm>
            <a:off x="377825" y="252413"/>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eaLnBrk="1" hangingPunct="1">
              <a:lnSpc>
                <a:spcPct val="100000"/>
              </a:lnSpc>
              <a:spcBef>
                <a:spcPct val="0"/>
              </a:spcBef>
              <a:buClrTx/>
              <a:buSzTx/>
              <a:buFontTx/>
              <a:buNone/>
            </a:pPr>
            <a:r>
              <a:rPr lang="en-US" altLang="zh-CN" sz="4000">
                <a:solidFill>
                  <a:srgbClr val="000099"/>
                </a:solidFill>
              </a:rPr>
              <a:t>Internet </a:t>
            </a:r>
            <a:r>
              <a:rPr lang="zh-CN" altLang="en-US" sz="4000">
                <a:solidFill>
                  <a:srgbClr val="000099"/>
                </a:solidFill>
                <a:ea typeface="宋体" pitchFamily="2" charset="-122"/>
              </a:rPr>
              <a:t>历史</a:t>
            </a:r>
            <a:endParaRPr lang="zh-CN" altLang="en-US" sz="4000">
              <a:solidFill>
                <a:srgbClr val="000099"/>
              </a:solidFill>
              <a:ea typeface="宋体" pitchFamily="2" charset="-122"/>
            </a:endParaRPr>
          </a:p>
        </p:txBody>
      </p:sp>
      <p:pic>
        <p:nvPicPr>
          <p:cNvPr id="145415" name="Picture 12" descr="underline_base"/>
          <p:cNvPicPr/>
          <p:nvPr/>
        </p:nvPicPr>
        <p:blipFill>
          <a:blip r:embed="rId1"/>
          <a:stretch>
            <a:fillRect/>
          </a:stretch>
        </p:blipFill>
        <p:spPr>
          <a:xfrm>
            <a:off x="417513" y="771525"/>
            <a:ext cx="3656012" cy="173038"/>
          </a:xfrm>
          <a:prstGeom prst="rect">
            <a:avLst/>
          </a:prstGeom>
          <a:noFill/>
          <a:ln w="9525">
            <a:noFill/>
          </a:ln>
        </p:spPr>
      </p:pic>
      <p:sp>
        <p:nvSpPr>
          <p:cNvPr id="145416"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47458" name="Rectangle 3"/>
          <p:cNvSpPr>
            <a:spLocks noGrp="1"/>
          </p:cNvSpPr>
          <p:nvPr>
            <p:ph type="body" sz="half" idx="4294967295"/>
          </p:nvPr>
        </p:nvSpPr>
        <p:spPr>
          <a:xfrm>
            <a:off x="533400" y="1801813"/>
            <a:ext cx="3810000" cy="4457700"/>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SzPct val="75000"/>
            </a:pPr>
            <a:r>
              <a:rPr lang="en-US" altLang="zh-CN">
                <a:solidFill>
                  <a:srgbClr val="000099"/>
                </a:solidFill>
              </a:rPr>
              <a:t>1983:</a:t>
            </a:r>
            <a:r>
              <a:rPr lang="en-US" altLang="zh-CN"/>
              <a:t> TCP/IP</a:t>
            </a:r>
            <a:r>
              <a:rPr lang="zh-CN" altLang="en-US"/>
              <a:t>发展</a:t>
            </a:r>
            <a:endParaRPr lang="en-US" altLang="zh-CN"/>
          </a:p>
          <a:p>
            <a:pPr lvl="0" eaLnBrk="1" hangingPunct="1">
              <a:buSzPct val="75000"/>
            </a:pPr>
            <a:r>
              <a:rPr lang="en-US" altLang="zh-CN">
                <a:solidFill>
                  <a:srgbClr val="000099"/>
                </a:solidFill>
              </a:rPr>
              <a:t>1982:</a:t>
            </a:r>
            <a:r>
              <a:rPr lang="en-US" altLang="zh-CN"/>
              <a:t> smtp e-mail </a:t>
            </a:r>
            <a:r>
              <a:rPr lang="zh-CN" altLang="en-US"/>
              <a:t>协议的定义</a:t>
            </a:r>
            <a:endParaRPr lang="en-US" altLang="zh-CN"/>
          </a:p>
          <a:p>
            <a:pPr lvl="0" eaLnBrk="1" hangingPunct="1">
              <a:buSzPct val="75000"/>
            </a:pPr>
            <a:r>
              <a:rPr lang="en-US" altLang="zh-CN">
                <a:solidFill>
                  <a:srgbClr val="000099"/>
                </a:solidFill>
              </a:rPr>
              <a:t>1983:</a:t>
            </a:r>
            <a:r>
              <a:rPr lang="en-US" altLang="zh-CN"/>
              <a:t> DNS </a:t>
            </a:r>
            <a:r>
              <a:rPr lang="zh-CN" altLang="en-US"/>
              <a:t>域名系统被定义</a:t>
            </a:r>
            <a:endParaRPr lang="zh-CN" altLang="en-US"/>
          </a:p>
          <a:p>
            <a:pPr lvl="0" eaLnBrk="1" hangingPunct="1">
              <a:buSzPct val="75000"/>
            </a:pPr>
            <a:r>
              <a:rPr lang="en-US" altLang="zh-CN">
                <a:solidFill>
                  <a:srgbClr val="000099"/>
                </a:solidFill>
              </a:rPr>
              <a:t>1985:</a:t>
            </a:r>
            <a:r>
              <a:rPr lang="en-US" altLang="zh-CN"/>
              <a:t> ftp </a:t>
            </a:r>
            <a:r>
              <a:rPr lang="zh-CN" altLang="en-US"/>
              <a:t>协议被定义</a:t>
            </a:r>
            <a:endParaRPr lang="zh-CN" altLang="en-US"/>
          </a:p>
          <a:p>
            <a:pPr lvl="0" eaLnBrk="1" hangingPunct="1">
              <a:buSzPct val="75000"/>
            </a:pPr>
            <a:r>
              <a:rPr lang="en-US" altLang="zh-CN">
                <a:solidFill>
                  <a:srgbClr val="000099"/>
                </a:solidFill>
              </a:rPr>
              <a:t>1988:</a:t>
            </a:r>
            <a:r>
              <a:rPr lang="en-US" altLang="zh-CN"/>
              <a:t> TCP </a:t>
            </a:r>
            <a:r>
              <a:rPr lang="zh-CN" altLang="en-US"/>
              <a:t>拥塞控制</a:t>
            </a:r>
            <a:endParaRPr lang="zh-CN" altLang="en-US"/>
          </a:p>
        </p:txBody>
      </p:sp>
      <p:sp>
        <p:nvSpPr>
          <p:cNvPr id="147459" name="Rectangle 4"/>
          <p:cNvSpPr>
            <a:spLocks noGrp="1"/>
          </p:cNvSpPr>
          <p:nvPr>
            <p:ph type="body" sz="half" idx="4294967295"/>
          </p:nvPr>
        </p:nvSpPr>
        <p:spPr>
          <a:xfrm>
            <a:off x="4495800" y="1811338"/>
            <a:ext cx="3810000" cy="4448175"/>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SzPct val="75000"/>
            </a:pPr>
            <a:r>
              <a:rPr lang="en-US" altLang="zh-CN"/>
              <a:t>新的国家网络:Csnet, BITnet, NSFnet, Minitel</a:t>
            </a:r>
            <a:endParaRPr lang="en-US" altLang="zh-CN"/>
          </a:p>
          <a:p>
            <a:pPr lvl="0" eaLnBrk="1" hangingPunct="1">
              <a:buSzPct val="75000"/>
            </a:pPr>
            <a:r>
              <a:rPr lang="en-US" altLang="zh-CN"/>
              <a:t>10万台主机连接到网络联盟</a:t>
            </a:r>
            <a:endParaRPr lang="en-US" altLang="zh-CN"/>
          </a:p>
        </p:txBody>
      </p:sp>
      <p:sp>
        <p:nvSpPr>
          <p:cNvPr id="147460" name="Rectangle 5"/>
          <p:cNvSpPr/>
          <p:nvPr/>
        </p:nvSpPr>
        <p:spPr>
          <a:xfrm>
            <a:off x="523875" y="1028700"/>
            <a:ext cx="79629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sz="2400" i="1">
                <a:solidFill>
                  <a:srgbClr val="CC0000"/>
                </a:solidFill>
                <a:latin typeface="Comic Sans MS" panose="030F0902030302020204" charset="0"/>
              </a:rPr>
              <a:t>1980-1990: 新的协议，网络的扩散</a:t>
            </a:r>
            <a:endParaRPr lang="en-US" altLang="zh-CN" sz="2400" i="1">
              <a:solidFill>
                <a:srgbClr val="CC0000"/>
              </a:solidFill>
              <a:latin typeface="Comic Sans MS" panose="030F0902030302020204" charset="0"/>
            </a:endParaRPr>
          </a:p>
        </p:txBody>
      </p:sp>
      <p:sp>
        <p:nvSpPr>
          <p:cNvPr id="147461" name="Rectangle 2"/>
          <p:cNvSpPr/>
          <p:nvPr/>
        </p:nvSpPr>
        <p:spPr>
          <a:xfrm>
            <a:off x="377825" y="252413"/>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eaLnBrk="1" hangingPunct="1">
              <a:lnSpc>
                <a:spcPct val="100000"/>
              </a:lnSpc>
              <a:spcBef>
                <a:spcPct val="0"/>
              </a:spcBef>
              <a:buClrTx/>
              <a:buSzTx/>
              <a:buFontTx/>
              <a:buNone/>
            </a:pPr>
            <a:r>
              <a:rPr lang="en-US" altLang="zh-CN" sz="4000">
                <a:solidFill>
                  <a:srgbClr val="000099"/>
                </a:solidFill>
              </a:rPr>
              <a:t>Internet </a:t>
            </a:r>
            <a:r>
              <a:rPr lang="zh-CN" altLang="en-US" sz="4000">
                <a:solidFill>
                  <a:srgbClr val="000099"/>
                </a:solidFill>
                <a:ea typeface="宋体" pitchFamily="2" charset="-122"/>
              </a:rPr>
              <a:t>历史</a:t>
            </a:r>
            <a:endParaRPr lang="zh-CN" altLang="en-US" sz="4000">
              <a:solidFill>
                <a:srgbClr val="000099"/>
              </a:solidFill>
              <a:ea typeface="宋体" pitchFamily="2" charset="-122"/>
            </a:endParaRPr>
          </a:p>
        </p:txBody>
      </p:sp>
      <p:pic>
        <p:nvPicPr>
          <p:cNvPr id="147462" name="Picture 11" descr="underline_base"/>
          <p:cNvPicPr/>
          <p:nvPr/>
        </p:nvPicPr>
        <p:blipFill>
          <a:blip r:embed="rId1"/>
          <a:stretch>
            <a:fillRect/>
          </a:stretch>
        </p:blipFill>
        <p:spPr>
          <a:xfrm>
            <a:off x="417513" y="771525"/>
            <a:ext cx="3656012" cy="173038"/>
          </a:xfrm>
          <a:prstGeom prst="rect">
            <a:avLst/>
          </a:prstGeom>
          <a:noFill/>
          <a:ln w="9525">
            <a:noFill/>
          </a:ln>
        </p:spPr>
      </p:pic>
      <p:sp>
        <p:nvSpPr>
          <p:cNvPr id="147463"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49506" name="Rectangle 3"/>
          <p:cNvSpPr>
            <a:spLocks noGrp="1"/>
          </p:cNvSpPr>
          <p:nvPr>
            <p:ph type="body" sz="half" idx="4294967295"/>
          </p:nvPr>
        </p:nvSpPr>
        <p:spPr>
          <a:xfrm>
            <a:off x="419100" y="1790700"/>
            <a:ext cx="4470400" cy="4457700"/>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marL="225425" lvl="0" indent="-225425" eaLnBrk="1" hangingPunct="1">
              <a:buSzPct val="75000"/>
            </a:pPr>
            <a:r>
              <a:rPr lang="en-US" altLang="zh-CN">
                <a:solidFill>
                  <a:srgbClr val="000099"/>
                </a:solidFill>
              </a:rPr>
              <a:t>early 1990</a:t>
            </a:r>
            <a:r>
              <a:rPr lang="ja-JP" altLang="en-US">
                <a:solidFill>
                  <a:srgbClr val="000099"/>
                </a:solidFill>
              </a:rPr>
              <a:t>’</a:t>
            </a:r>
            <a:r>
              <a:rPr lang="en-US" altLang="ja-JP">
                <a:solidFill>
                  <a:srgbClr val="000099"/>
                </a:solidFill>
              </a:rPr>
              <a:t>s:</a:t>
            </a:r>
            <a:r>
              <a:rPr lang="en-US" altLang="ja-JP">
                <a:solidFill>
                  <a:schemeClr val="accent2"/>
                </a:solidFill>
              </a:rPr>
              <a:t> </a:t>
            </a:r>
            <a:r>
              <a:rPr lang="en-US" altLang="ja-JP"/>
              <a:t>ARPAnet 退役</a:t>
            </a:r>
            <a:endParaRPr lang="en-US" altLang="ja-JP"/>
          </a:p>
          <a:p>
            <a:pPr marL="225425" lvl="0" indent="-225425" eaLnBrk="1" hangingPunct="1">
              <a:buSzPct val="75000"/>
            </a:pPr>
            <a:r>
              <a:rPr lang="en-US" altLang="zh-CN">
                <a:solidFill>
                  <a:srgbClr val="000099"/>
                </a:solidFill>
              </a:rPr>
              <a:t>1991:</a:t>
            </a:r>
            <a:r>
              <a:rPr lang="en-US" altLang="zh-CN">
                <a:solidFill>
                  <a:schemeClr val="accent2"/>
                </a:solidFill>
              </a:rPr>
              <a:t> </a:t>
            </a:r>
            <a:r>
              <a:rPr lang="en-US" altLang="zh-CN"/>
              <a:t>NSF 解除对国家科学基金网络商业用途的限制(1995年停用)</a:t>
            </a:r>
            <a:endParaRPr lang="en-US" altLang="zh-CN"/>
          </a:p>
          <a:p>
            <a:pPr marL="225425" lvl="0" indent="-225425" eaLnBrk="1" hangingPunct="1">
              <a:buSzPct val="75000"/>
            </a:pPr>
            <a:r>
              <a:rPr lang="en-US" altLang="zh-CN">
                <a:solidFill>
                  <a:srgbClr val="000099"/>
                </a:solidFill>
              </a:rPr>
              <a:t>early 1990s:</a:t>
            </a:r>
            <a:r>
              <a:rPr lang="en-US" altLang="zh-CN"/>
              <a:t> Web</a:t>
            </a:r>
            <a:endParaRPr lang="en-US" altLang="zh-CN"/>
          </a:p>
          <a:p>
            <a:pPr marL="570230" lvl="1" indent="-225425" eaLnBrk="1" hangingPunct="1"/>
            <a:r>
              <a:rPr lang="en-US" altLang="zh-CN">
                <a:ea typeface="宋体" pitchFamily="2" charset="-122"/>
              </a:rPr>
              <a:t>hypertext超文本</a:t>
            </a:r>
            <a:r>
              <a:rPr lang="zh-CN" altLang="en-US">
                <a:ea typeface="宋体" pitchFamily="2" charset="-122"/>
              </a:rPr>
              <a:t>格式</a:t>
            </a:r>
            <a:r>
              <a:rPr lang="en-US" altLang="zh-CN">
                <a:ea typeface="宋体" pitchFamily="2" charset="-122"/>
              </a:rPr>
              <a:t> [Bush 1945, Nelson 1960</a:t>
            </a:r>
            <a:r>
              <a:rPr lang="ja-JP" altLang="en-US">
                <a:ea typeface="MS PGothic" panose="020B0600070205080204" charset="-128"/>
              </a:rPr>
              <a:t>’</a:t>
            </a:r>
            <a:r>
              <a:rPr lang="en-US" altLang="ja-JP">
                <a:ea typeface="MS PGothic" panose="020B0600070205080204" charset="-128"/>
              </a:rPr>
              <a:t>s]</a:t>
            </a:r>
            <a:endParaRPr lang="en-US" altLang="ja-JP">
              <a:ea typeface="MS PGothic" panose="020B0600070205080204" charset="-128"/>
            </a:endParaRPr>
          </a:p>
          <a:p>
            <a:pPr marL="570230" lvl="1" indent="-225425" eaLnBrk="1" hangingPunct="1"/>
            <a:r>
              <a:rPr lang="en-US" altLang="zh-CN">
                <a:ea typeface="宋体" pitchFamily="2" charset="-122"/>
              </a:rPr>
              <a:t>HTML, HTTP: Berners-Lee</a:t>
            </a:r>
            <a:endParaRPr lang="en-US" altLang="zh-CN">
              <a:ea typeface="宋体" pitchFamily="2" charset="-122"/>
            </a:endParaRPr>
          </a:p>
          <a:p>
            <a:pPr marL="570230" lvl="1" indent="-225425" eaLnBrk="1" hangingPunct="1"/>
            <a:r>
              <a:rPr lang="en-US" altLang="zh-CN">
                <a:ea typeface="宋体" pitchFamily="2" charset="-122"/>
              </a:rPr>
              <a:t>late 1990</a:t>
            </a:r>
            <a:r>
              <a:rPr lang="ja-JP" altLang="en-US">
                <a:ea typeface="MS PGothic" panose="020B0600070205080204" charset="-128"/>
              </a:rPr>
              <a:t>’</a:t>
            </a:r>
            <a:r>
              <a:rPr lang="en-US" altLang="ja-JP">
                <a:ea typeface="MS PGothic" panose="020B0600070205080204" charset="-128"/>
              </a:rPr>
              <a:t>s: Web商业化</a:t>
            </a:r>
            <a:endParaRPr lang="en-US" altLang="ja-JP">
              <a:ea typeface="MS PGothic" panose="020B0600070205080204" charset="-128"/>
            </a:endParaRPr>
          </a:p>
          <a:p>
            <a:pPr marL="225425" lvl="0" indent="-225425" eaLnBrk="1" hangingPunct="1"/>
            <a:endParaRPr lang="en-US" altLang="zh-CN" sz="2000"/>
          </a:p>
          <a:p>
            <a:pPr marL="225425" lvl="0" indent="-225425" eaLnBrk="1" hangingPunct="1"/>
            <a:endParaRPr lang="en-US" altLang="zh-CN" sz="2000"/>
          </a:p>
        </p:txBody>
      </p:sp>
      <p:sp>
        <p:nvSpPr>
          <p:cNvPr id="149507" name="Rectangle 4"/>
          <p:cNvSpPr>
            <a:spLocks noGrp="1"/>
          </p:cNvSpPr>
          <p:nvPr>
            <p:ph type="body" sz="half" idx="4294967295"/>
          </p:nvPr>
        </p:nvSpPr>
        <p:spPr>
          <a:xfrm>
            <a:off x="4889500" y="1800225"/>
            <a:ext cx="3965575" cy="4448175"/>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None/>
            </a:pPr>
            <a:r>
              <a:rPr lang="en-US" altLang="zh-CN">
                <a:solidFill>
                  <a:srgbClr val="000099"/>
                </a:solidFill>
              </a:rPr>
              <a:t>late 1990</a:t>
            </a:r>
            <a:r>
              <a:rPr lang="ja-JP" altLang="en-US">
                <a:solidFill>
                  <a:srgbClr val="000099"/>
                </a:solidFill>
              </a:rPr>
              <a:t>’</a:t>
            </a:r>
            <a:r>
              <a:rPr lang="en-US" altLang="ja-JP">
                <a:solidFill>
                  <a:srgbClr val="000099"/>
                </a:solidFill>
              </a:rPr>
              <a:t>s – 2000</a:t>
            </a:r>
            <a:r>
              <a:rPr lang="ja-JP" altLang="en-US">
                <a:solidFill>
                  <a:srgbClr val="000099"/>
                </a:solidFill>
              </a:rPr>
              <a:t>’</a:t>
            </a:r>
            <a:r>
              <a:rPr lang="en-US" altLang="ja-JP">
                <a:solidFill>
                  <a:srgbClr val="000099"/>
                </a:solidFill>
              </a:rPr>
              <a:t>s:</a:t>
            </a:r>
            <a:endParaRPr lang="en-US" altLang="ja-JP">
              <a:solidFill>
                <a:srgbClr val="000099"/>
              </a:solidFill>
            </a:endParaRPr>
          </a:p>
          <a:p>
            <a:pPr lvl="0" eaLnBrk="1" hangingPunct="1">
              <a:buSzPct val="75000"/>
            </a:pPr>
            <a:r>
              <a:rPr lang="en-US" altLang="zh-CN"/>
              <a:t>更多杀手级应用:即时通讯、P2P文件共享</a:t>
            </a:r>
            <a:endParaRPr lang="en-US" altLang="zh-CN"/>
          </a:p>
          <a:p>
            <a:pPr lvl="0" eaLnBrk="1" hangingPunct="1">
              <a:buSzPct val="75000"/>
            </a:pPr>
            <a:r>
              <a:rPr lang="en-US" altLang="zh-CN"/>
              <a:t>est. 5000万主机，1亿+用户</a:t>
            </a:r>
            <a:endParaRPr lang="en-US" altLang="zh-CN"/>
          </a:p>
          <a:p>
            <a:pPr lvl="0" eaLnBrk="1" hangingPunct="1">
              <a:buSzPct val="75000"/>
            </a:pPr>
            <a:r>
              <a:rPr lang="en-US" altLang="zh-CN"/>
              <a:t>以Gbps速度运行的骨干链路</a:t>
            </a:r>
            <a:endParaRPr lang="en-US" altLang="zh-CN"/>
          </a:p>
        </p:txBody>
      </p:sp>
      <p:sp>
        <p:nvSpPr>
          <p:cNvPr id="149508" name="Rectangle 5"/>
          <p:cNvSpPr/>
          <p:nvPr/>
        </p:nvSpPr>
        <p:spPr>
          <a:xfrm>
            <a:off x="523875" y="1028700"/>
            <a:ext cx="79629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a:lnSpc>
                <a:spcPct val="100000"/>
              </a:lnSpc>
              <a:spcBef>
                <a:spcPct val="0"/>
              </a:spcBef>
              <a:buClrTx/>
              <a:buSzTx/>
              <a:buFontTx/>
              <a:buNone/>
            </a:pPr>
            <a:r>
              <a:rPr lang="en-US" altLang="zh-CN" i="1">
                <a:solidFill>
                  <a:srgbClr val="CC0000"/>
                </a:solidFill>
              </a:rPr>
              <a:t>1990, 2000</a:t>
            </a:r>
            <a:r>
              <a:rPr lang="ja-JP" altLang="en-US" i="1">
                <a:solidFill>
                  <a:srgbClr val="CC0000"/>
                </a:solidFill>
              </a:rPr>
              <a:t>’</a:t>
            </a:r>
            <a:r>
              <a:rPr lang="en-US" altLang="ja-JP" i="1">
                <a:solidFill>
                  <a:srgbClr val="CC0000"/>
                </a:solidFill>
              </a:rPr>
              <a:t>s: 商业化，网络，新的应用程序</a:t>
            </a:r>
            <a:endParaRPr lang="en-US" altLang="ja-JP" i="1">
              <a:solidFill>
                <a:srgbClr val="CC0000"/>
              </a:solidFill>
            </a:endParaRPr>
          </a:p>
        </p:txBody>
      </p:sp>
      <p:sp>
        <p:nvSpPr>
          <p:cNvPr id="149509" name="Rectangle 2"/>
          <p:cNvSpPr/>
          <p:nvPr/>
        </p:nvSpPr>
        <p:spPr>
          <a:xfrm>
            <a:off x="377825" y="252413"/>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eaLnBrk="1" hangingPunct="1">
              <a:lnSpc>
                <a:spcPct val="100000"/>
              </a:lnSpc>
              <a:spcBef>
                <a:spcPct val="0"/>
              </a:spcBef>
              <a:buClrTx/>
              <a:buSzTx/>
              <a:buFontTx/>
              <a:buNone/>
            </a:pPr>
            <a:r>
              <a:rPr lang="en-US" altLang="zh-CN" sz="4000">
                <a:solidFill>
                  <a:srgbClr val="000099"/>
                </a:solidFill>
              </a:rPr>
              <a:t>Internet </a:t>
            </a:r>
            <a:r>
              <a:rPr lang="zh-CN" altLang="en-US" sz="4000">
                <a:solidFill>
                  <a:srgbClr val="000099"/>
                </a:solidFill>
                <a:ea typeface="宋体" pitchFamily="2" charset="-122"/>
              </a:rPr>
              <a:t>历史</a:t>
            </a:r>
            <a:endParaRPr lang="zh-CN" altLang="en-US" sz="4000">
              <a:solidFill>
                <a:srgbClr val="000099"/>
              </a:solidFill>
              <a:ea typeface="宋体" pitchFamily="2" charset="-122"/>
            </a:endParaRPr>
          </a:p>
        </p:txBody>
      </p:sp>
      <p:pic>
        <p:nvPicPr>
          <p:cNvPr id="149510" name="Picture 11" descr="underline_base"/>
          <p:cNvPicPr/>
          <p:nvPr/>
        </p:nvPicPr>
        <p:blipFill>
          <a:blip r:embed="rId1"/>
          <a:stretch>
            <a:fillRect/>
          </a:stretch>
        </p:blipFill>
        <p:spPr>
          <a:xfrm>
            <a:off x="417513" y="771525"/>
            <a:ext cx="3656012" cy="173038"/>
          </a:xfrm>
          <a:prstGeom prst="rect">
            <a:avLst/>
          </a:prstGeom>
          <a:noFill/>
          <a:ln w="9525">
            <a:noFill/>
          </a:ln>
        </p:spPr>
      </p:pic>
      <p:sp>
        <p:nvSpPr>
          <p:cNvPr id="149511"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sp>
        <p:nvSpPr>
          <p:cNvPr id="151554" name="Rectangle 3"/>
          <p:cNvSpPr>
            <a:spLocks noGrp="1"/>
          </p:cNvSpPr>
          <p:nvPr>
            <p:ph type="body" sz="half" idx="4294967295"/>
          </p:nvPr>
        </p:nvSpPr>
        <p:spPr>
          <a:xfrm>
            <a:off x="492125" y="1209675"/>
            <a:ext cx="7502525" cy="4457700"/>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buNone/>
            </a:pPr>
            <a:r>
              <a:rPr lang="en-US" altLang="zh-CN" sz="2800" i="1">
                <a:solidFill>
                  <a:srgbClr val="C00000"/>
                </a:solidFill>
              </a:rPr>
              <a:t>2005-present</a:t>
            </a:r>
            <a:endParaRPr lang="en-US" altLang="zh-CN" sz="2800" i="1">
              <a:solidFill>
                <a:srgbClr val="C00000"/>
              </a:solidFill>
            </a:endParaRPr>
          </a:p>
          <a:p>
            <a:pPr lvl="0" eaLnBrk="1" hangingPunct="1">
              <a:buSzPct val="75000"/>
            </a:pPr>
            <a:r>
              <a:rPr lang="en-US" altLang="zh-CN"/>
              <a:t>~7.5亿</a:t>
            </a:r>
            <a:r>
              <a:rPr lang="zh-CN" altLang="en-US"/>
              <a:t>终端</a:t>
            </a:r>
            <a:endParaRPr lang="en-US" altLang="zh-CN"/>
          </a:p>
          <a:p>
            <a:pPr lvl="1" eaLnBrk="1" hangingPunct="1">
              <a:buSzPct val="75000"/>
            </a:pPr>
            <a:r>
              <a:rPr lang="en-US" altLang="zh-CN">
                <a:ea typeface="MS PGothic" panose="020B0600070205080204" charset="-128"/>
              </a:rPr>
              <a:t>Smartphones</a:t>
            </a:r>
            <a:endParaRPr lang="en-US" altLang="zh-CN">
              <a:ea typeface="MS PGothic" panose="020B0600070205080204" charset="-128"/>
            </a:endParaRPr>
          </a:p>
          <a:p>
            <a:pPr lvl="0" eaLnBrk="1" hangingPunct="1"/>
            <a:r>
              <a:rPr lang="en-US" altLang="zh-CN"/>
              <a:t>积极部署宽带接入</a:t>
            </a:r>
            <a:endParaRPr lang="en-US" altLang="zh-CN"/>
          </a:p>
          <a:p>
            <a:pPr lvl="0" eaLnBrk="1" hangingPunct="1"/>
            <a:r>
              <a:rPr lang="en-US" altLang="zh-CN"/>
              <a:t>高速无线接入日益普及</a:t>
            </a:r>
            <a:endParaRPr lang="en-US" altLang="zh-CN"/>
          </a:p>
          <a:p>
            <a:pPr lvl="0" eaLnBrk="1" hangingPunct="1"/>
            <a:r>
              <a:rPr lang="en-US" altLang="zh-CN"/>
              <a:t>在线社交网络的出现: </a:t>
            </a:r>
            <a:endParaRPr lang="en-US" altLang="zh-CN"/>
          </a:p>
          <a:p>
            <a:pPr lvl="1" eaLnBrk="1" hangingPunct="1"/>
            <a:r>
              <a:rPr lang="en-US" altLang="zh-CN">
                <a:ea typeface="MS PGothic" panose="020B0600070205080204" charset="-128"/>
              </a:rPr>
              <a:t>Facebook</a:t>
            </a:r>
            <a:r>
              <a:rPr lang="zh-CN" altLang="en-US">
                <a:ea typeface="宋体" pitchFamily="2" charset="-122"/>
              </a:rPr>
              <a:t>、</a:t>
            </a:r>
            <a:r>
              <a:rPr lang="en-US" altLang="zh-CN">
                <a:ea typeface="宋体" pitchFamily="2" charset="-122"/>
              </a:rPr>
              <a:t>Wechat</a:t>
            </a:r>
            <a:endParaRPr lang="en-US" altLang="zh-CN" sz="2400">
              <a:ea typeface="MS PGothic" panose="020B0600070205080204" charset="-128"/>
            </a:endParaRPr>
          </a:p>
          <a:p>
            <a:pPr lvl="0" eaLnBrk="1" hangingPunct="1"/>
            <a:r>
              <a:rPr lang="en-US" altLang="zh-CN"/>
              <a:t>服务提供商(谷歌、微软)创建了自己的网络</a:t>
            </a:r>
            <a:endParaRPr lang="en-US" altLang="zh-CN"/>
          </a:p>
          <a:p>
            <a:pPr lvl="1" eaLnBrk="1" hangingPunct="1"/>
            <a:r>
              <a:rPr sz="2400">
                <a:ea typeface="MS PGothic" panose="020B0600070205080204" charset="-128"/>
              </a:rPr>
              <a:t>绕过互联网，提供“即时”访问搜索、电子邮件等</a:t>
            </a:r>
            <a:endParaRPr sz="2400">
              <a:ea typeface="MS PGothic" panose="020B0600070205080204" charset="-128"/>
            </a:endParaRPr>
          </a:p>
          <a:p>
            <a:pPr lvl="1" eaLnBrk="1" hangingPunct="1"/>
            <a:r>
              <a:t>电子商务、大学、在“云”中运行服务的企业(例如亚马逊EC2)</a:t>
            </a:r>
          </a:p>
        </p:txBody>
      </p:sp>
      <p:sp>
        <p:nvSpPr>
          <p:cNvPr id="151555" name="Rectangle 2"/>
          <p:cNvSpPr/>
          <p:nvPr/>
        </p:nvSpPr>
        <p:spPr>
          <a:xfrm>
            <a:off x="377825" y="252413"/>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panose="020B0604020202090204" pitchFamily="34"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902030302020204" charset="0"/>
                <a:ea typeface="Arial" panose="020B0604020202090204" pitchFamily="34"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ea typeface="Arial" panose="020B0604020202090204" pitchFamily="34" charset="0"/>
                <a:cs typeface="+mn-cs"/>
              </a:defRPr>
            </a:lvl5pPr>
          </a:lstStyle>
          <a:p>
            <a:pPr marL="0" lvl="0" indent="0" eaLnBrk="1" hangingPunct="1">
              <a:lnSpc>
                <a:spcPct val="100000"/>
              </a:lnSpc>
              <a:spcBef>
                <a:spcPct val="0"/>
              </a:spcBef>
              <a:buClrTx/>
              <a:buSzTx/>
              <a:buFontTx/>
              <a:buNone/>
            </a:pPr>
            <a:r>
              <a:rPr lang="en-US" altLang="zh-CN" sz="4000">
                <a:solidFill>
                  <a:srgbClr val="000099"/>
                </a:solidFill>
              </a:rPr>
              <a:t>Internet </a:t>
            </a:r>
            <a:r>
              <a:rPr lang="zh-CN" altLang="en-US" sz="4000">
                <a:solidFill>
                  <a:srgbClr val="000099"/>
                </a:solidFill>
                <a:ea typeface="宋体" pitchFamily="2" charset="-122"/>
              </a:rPr>
              <a:t>历史</a:t>
            </a:r>
            <a:endParaRPr lang="zh-CN" altLang="en-US" sz="4000">
              <a:solidFill>
                <a:srgbClr val="000099"/>
              </a:solidFill>
              <a:ea typeface="宋体" pitchFamily="2" charset="-122"/>
            </a:endParaRPr>
          </a:p>
        </p:txBody>
      </p:sp>
      <p:pic>
        <p:nvPicPr>
          <p:cNvPr id="151556" name="Picture 9" descr="underline_base"/>
          <p:cNvPicPr/>
          <p:nvPr/>
        </p:nvPicPr>
        <p:blipFill>
          <a:blip r:embed="rId1"/>
          <a:stretch>
            <a:fillRect/>
          </a:stretch>
        </p:blipFill>
        <p:spPr>
          <a:xfrm>
            <a:off x="417513" y="771525"/>
            <a:ext cx="3656012" cy="173038"/>
          </a:xfrm>
          <a:prstGeom prst="rect">
            <a:avLst/>
          </a:prstGeom>
          <a:noFill/>
          <a:ln w="9525">
            <a:noFill/>
          </a:ln>
        </p:spPr>
      </p:pic>
      <p:sp>
        <p:nvSpPr>
          <p:cNvPr id="151557"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Footer Placeholder 2"/>
          <p:cNvSpPr txBox="1">
            <a:spLocks noGrp="1"/>
          </p:cNvSpPr>
          <p:nvPr>
            <p:ph type="ftr" sz="quarter" idx="3"/>
          </p:nvPr>
        </p:nvSpPr>
        <p:spPr/>
        <p:txBody>
          <a:bodyPr/>
          <a:p>
            <a:pPr marL="0" indent="0" algn="r">
              <a:lnSpc>
                <a:spcPct val="100000"/>
              </a:lnSpc>
              <a:spcBef>
                <a:spcPct val="0"/>
              </a:spcBef>
              <a:buClrTx/>
              <a:buSzTx/>
              <a:buFontTx/>
              <a:buNone/>
            </a:pPr>
            <a:r>
              <a:rPr lang="en-US" altLang="zh-CN" sz="1200">
                <a:latin typeface="Tahoma" panose="020B0604030504040204" charset="0"/>
                <a:ea typeface="MS PGothic" panose="020B0600070205080204" charset="-128"/>
                <a:cs typeface="+mn-cs"/>
              </a:rPr>
              <a:t>Introduction</a:t>
            </a:r>
            <a:endParaRPr lang="en-US" altLang="zh-CN" sz="1200">
              <a:latin typeface="Tahoma" panose="020B0604030504040204" charset="0"/>
              <a:ea typeface="MS PGothic" panose="020B0600070205080204" charset="-128"/>
              <a:cs typeface="+mn-cs"/>
            </a:endParaRPr>
          </a:p>
        </p:txBody>
      </p:sp>
      <p:pic>
        <p:nvPicPr>
          <p:cNvPr id="153602" name="Picture 9" descr="underline_base"/>
          <p:cNvPicPr/>
          <p:nvPr/>
        </p:nvPicPr>
        <p:blipFill>
          <a:blip r:embed="rId1"/>
          <a:stretch>
            <a:fillRect/>
          </a:stretch>
        </p:blipFill>
        <p:spPr>
          <a:xfrm>
            <a:off x="404813" y="836613"/>
            <a:ext cx="5484812" cy="173037"/>
          </a:xfrm>
          <a:prstGeom prst="rect">
            <a:avLst/>
          </a:prstGeom>
          <a:noFill/>
          <a:ln w="9525">
            <a:noFill/>
          </a:ln>
        </p:spPr>
      </p:pic>
      <p:sp>
        <p:nvSpPr>
          <p:cNvPr id="153603" name="Rectangle 2"/>
          <p:cNvSpPr>
            <a:spLocks noGrp="1"/>
          </p:cNvSpPr>
          <p:nvPr>
            <p:ph type="title" idx="4294967295"/>
          </p:nvPr>
        </p:nvSpPr>
        <p:spPr>
          <a:xfrm>
            <a:off x="350838" y="160338"/>
            <a:ext cx="7772400" cy="903287"/>
          </a:xfrm>
        </p:spPr>
        <p:txBody>
          <a:bodyPr vert="horz" wrap="square" lIns="91440" tIns="45720" rIns="91440" bIns="45720" anchor="ctr" anchorCtr="0"/>
          <a:p>
            <a:pPr eaLnBrk="1" hangingPunct="1"/>
            <a:r>
              <a:rPr lang="en-US" altLang="zh-CN"/>
              <a:t> summary</a:t>
            </a:r>
            <a:endParaRPr lang="en-US" altLang="zh-CN"/>
          </a:p>
        </p:txBody>
      </p:sp>
      <p:sp>
        <p:nvSpPr>
          <p:cNvPr id="153604" name="Rectangle 3"/>
          <p:cNvSpPr>
            <a:spLocks noGrp="1"/>
          </p:cNvSpPr>
          <p:nvPr>
            <p:ph type="body" sz="half" idx="4294967295"/>
          </p:nvPr>
        </p:nvSpPr>
        <p:spPr>
          <a:xfrm>
            <a:off x="522288" y="1443038"/>
            <a:ext cx="4384675" cy="5189537"/>
          </a:xfrm>
        </p:spPr>
        <p:txBody>
          <a:bodyPr vert="horz" wrap="square" lIns="91440" tIns="45720" rIns="91440" bIns="45720" anchor="t" anchorCtr="0"/>
          <a:lstStyle>
            <a:lvl1pPr lvl="0">
              <a:buClr>
                <a:srgbClr val="000099"/>
              </a:buClr>
              <a:buSzPct val="65000"/>
              <a:buFont typeface="Wingdings" panose="05000000000000000000" pitchFamily="2" charset="2"/>
              <a:defRPr sz="2400"/>
            </a:lvl1pPr>
            <a:lvl2pPr lvl="1">
              <a:buClr>
                <a:srgbClr val="000099"/>
              </a:buClr>
              <a:buSzTx/>
              <a:buFont typeface="Wingdings" panose="05000000000000000000" pitchFamily="2" charset="2"/>
              <a:defRPr sz="2000"/>
            </a:lvl2pPr>
            <a:lvl3pPr lvl="2">
              <a:buClrTx/>
              <a:buSzTx/>
              <a:buFontTx/>
              <a:defRPr sz="1800"/>
            </a:lvl3pPr>
            <a:lvl4pPr lvl="3">
              <a:buClrTx/>
              <a:buSzTx/>
              <a:buFontTx/>
              <a:defRPr sz="1800"/>
            </a:lvl4pPr>
            <a:lvl5pPr lvl="4">
              <a:buClrTx/>
              <a:buSzTx/>
              <a:buFontTx/>
              <a:defRPr sz="1800"/>
            </a:lvl5pPr>
          </a:lstStyle>
          <a:p>
            <a:pPr lvl="0" eaLnBrk="1" hangingPunct="1">
              <a:lnSpc>
                <a:spcPct val="80000"/>
              </a:lnSpc>
              <a:buSzPct val="75000"/>
            </a:pPr>
            <a:r>
              <a:rPr lang="zh-CN" altLang="en-US"/>
              <a:t>什么是网络？</a:t>
            </a:r>
            <a:endParaRPr lang="zh-CN" altLang="en-US"/>
          </a:p>
          <a:p>
            <a:pPr lvl="0" eaLnBrk="1" hangingPunct="1">
              <a:lnSpc>
                <a:spcPct val="80000"/>
              </a:lnSpc>
              <a:buSzPct val="75000"/>
            </a:pPr>
            <a:r>
              <a:rPr lang="zh-CN"/>
              <a:t>协议是什么？</a:t>
            </a:r>
            <a:endParaRPr lang="zh-CN"/>
          </a:p>
          <a:p>
            <a:pPr lvl="0" eaLnBrk="1" hangingPunct="1">
              <a:lnSpc>
                <a:spcPct val="80000"/>
              </a:lnSpc>
              <a:buSzPct val="75000"/>
            </a:pPr>
            <a:r>
              <a:rPr lang="zh-CN" altLang="en-US"/>
              <a:t>网络边缘、核心、接入网络是什么？</a:t>
            </a:r>
            <a:endParaRPr lang="en-US" altLang="zh-CN"/>
          </a:p>
          <a:p>
            <a:pPr lvl="1" eaLnBrk="1" hangingPunct="1">
              <a:lnSpc>
                <a:spcPct val="80000"/>
              </a:lnSpc>
            </a:pPr>
            <a:r>
              <a:rPr lang="zh-CN" altLang="en-US" sz="2400">
                <a:ea typeface="宋体" pitchFamily="2" charset="-122"/>
              </a:rPr>
              <a:t>分组交换与电路交换</a:t>
            </a:r>
            <a:r>
              <a:rPr lang="en-US" altLang="zh-CN" sz="2400">
                <a:ea typeface="宋体" pitchFamily="2" charset="-122"/>
              </a:rPr>
              <a:t> </a:t>
            </a:r>
            <a:endParaRPr lang="en-US" altLang="zh-CN" sz="2400">
              <a:ea typeface="宋体" pitchFamily="2" charset="-122"/>
            </a:endParaRPr>
          </a:p>
          <a:p>
            <a:pPr lvl="1" eaLnBrk="1" hangingPunct="1">
              <a:lnSpc>
                <a:spcPct val="80000"/>
              </a:lnSpc>
            </a:pPr>
            <a:r>
              <a:rPr lang="zh-CN" altLang="en-US" sz="2400">
                <a:ea typeface="宋体" pitchFamily="2" charset="-122"/>
              </a:rPr>
              <a:t>网络结构</a:t>
            </a:r>
            <a:endParaRPr lang="en-US" altLang="zh-CN" sz="2400">
              <a:ea typeface="宋体" pitchFamily="2" charset="-122"/>
            </a:endParaRPr>
          </a:p>
          <a:p>
            <a:pPr lvl="0" eaLnBrk="1" hangingPunct="1">
              <a:lnSpc>
                <a:spcPct val="80000"/>
              </a:lnSpc>
              <a:buSzPct val="75000"/>
            </a:pPr>
            <a:r>
              <a:rPr lang="zh-CN" altLang="en-US"/>
              <a:t>网络性能</a:t>
            </a:r>
            <a:r>
              <a:rPr lang="en-US" altLang="zh-CN"/>
              <a:t>: </a:t>
            </a:r>
            <a:r>
              <a:rPr lang="zh-CN" altLang="en-US"/>
              <a:t>丢包</a:t>
            </a:r>
            <a:r>
              <a:rPr lang="en-US" altLang="zh-CN"/>
              <a:t>, </a:t>
            </a:r>
            <a:r>
              <a:rPr lang="zh-CN" altLang="en-US"/>
              <a:t>时延</a:t>
            </a:r>
            <a:r>
              <a:rPr lang="en-US" altLang="zh-CN"/>
              <a:t>, </a:t>
            </a:r>
            <a:r>
              <a:rPr lang="zh-CN" altLang="en-US"/>
              <a:t>吞吐量</a:t>
            </a:r>
            <a:endParaRPr lang="en-US" altLang="zh-CN"/>
          </a:p>
          <a:p>
            <a:pPr lvl="0" eaLnBrk="1" hangingPunct="1">
              <a:lnSpc>
                <a:spcPct val="80000"/>
              </a:lnSpc>
              <a:buSzPct val="75000"/>
            </a:pPr>
            <a:r>
              <a:rPr lang="en-US" altLang="zh-CN"/>
              <a:t>分层，服务模型</a:t>
            </a:r>
            <a:endParaRPr lang="en-US" altLang="zh-CN"/>
          </a:p>
          <a:p>
            <a:pPr lvl="0" eaLnBrk="1" hangingPunct="1">
              <a:lnSpc>
                <a:spcPct val="80000"/>
              </a:lnSpc>
              <a:buSzPct val="75000"/>
            </a:pPr>
            <a:r>
              <a:rPr lang="zh-CN" altLang="en-US"/>
              <a:t>网络安全</a:t>
            </a:r>
            <a:endParaRPr lang="en-US" altLang="zh-CN"/>
          </a:p>
          <a:p>
            <a:pPr lvl="0" eaLnBrk="1" hangingPunct="1">
              <a:lnSpc>
                <a:spcPct val="80000"/>
              </a:lnSpc>
              <a:buSzPct val="75000"/>
            </a:pPr>
            <a:r>
              <a:rPr lang="en-US" altLang="zh-CN"/>
              <a:t>internet</a:t>
            </a:r>
            <a:r>
              <a:rPr lang="zh-CN" altLang="en-US"/>
              <a:t>历史</a:t>
            </a:r>
            <a:endParaRPr lang="zh-CN" altLang="en-US"/>
          </a:p>
        </p:txBody>
      </p:sp>
      <p:sp>
        <p:nvSpPr>
          <p:cNvPr id="153606" name="Slide Number Placeholder 3"/>
          <p:cNvSpPr txBox="1">
            <a:spLocks noGrp="1"/>
          </p:cNvSpPr>
          <p:nvPr>
            <p:ph type="sldNum" sz="quarter" idx="4"/>
          </p:nvPr>
        </p:nvSpPr>
        <p:spPr/>
        <p:txBody>
          <a:bodyPr/>
          <a:p>
            <a:pPr marL="0" indent="0">
              <a:lnSpc>
                <a:spcPct val="100000"/>
              </a:lnSpc>
              <a:spcBef>
                <a:spcPct val="0"/>
              </a:spcBef>
              <a:buClrTx/>
              <a:buSzTx/>
              <a:buFontTx/>
              <a:buNone/>
            </a:pPr>
            <a:r>
              <a:rPr lang="en-US" altLang="zh-CN" sz="1200">
                <a:latin typeface="Tahoma" panose="020B0604030504040204" charset="0"/>
              </a:rPr>
              <a:t>1-</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67585" y="1556385"/>
            <a:ext cx="4820920" cy="2753995"/>
          </a:xfrm>
          <a:prstGeom prst="rect">
            <a:avLst/>
          </a:prstGeom>
        </p:spPr>
      </p:pic>
      <p:sp>
        <p:nvSpPr>
          <p:cNvPr id="5" name="文本框 4"/>
          <p:cNvSpPr txBox="1"/>
          <p:nvPr>
            <p:custDataLst>
              <p:tags r:id="rId3"/>
            </p:custDataLst>
          </p:nvPr>
        </p:nvSpPr>
        <p:spPr>
          <a:xfrm>
            <a:off x="3851910" y="620310"/>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90204" pitchFamily="34" charset="0"/>
                <a:ea typeface="微软雅黑" panose="020B0503020204020204" charset="-122"/>
              </a:rPr>
              <a:t>“</a:t>
            </a:r>
            <a:r>
              <a:rPr lang="zh-CN" altLang="en-US" sz="1800">
                <a:latin typeface="Arial" panose="020B0604020202090204" pitchFamily="34" charset="0"/>
                <a:ea typeface="微软雅黑" panose="020B0503020204020204" charset="-122"/>
              </a:rPr>
              <a:t>猫</a:t>
            </a:r>
            <a:r>
              <a:rPr lang="en-US" altLang="zh-CN" sz="1800">
                <a:latin typeface="Arial" panose="020B0604020202090204" pitchFamily="34" charset="0"/>
                <a:ea typeface="微软雅黑" panose="020B0503020204020204" charset="-122"/>
              </a:rPr>
              <a:t>”-</a:t>
            </a:r>
            <a:r>
              <a:rPr lang="zh-CN" altLang="en-US" sz="1800">
                <a:latin typeface="Arial" panose="020B0604020202090204" pitchFamily="34" charset="0"/>
                <a:ea typeface="微软雅黑" panose="020B0503020204020204" charset="-122"/>
              </a:rPr>
              <a:t>调制解调器</a:t>
            </a:r>
            <a:endParaRPr lang="zh-CN" altLang="en-US" sz="1800">
              <a:latin typeface="Arial" panose="020B0604020202090204" pitchFamily="34" charset="0"/>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PROBLEMREMARKTITLE" val="ProblemRemarkBoardTitle"/>
</p:tagLst>
</file>

<file path=ppt/tags/tag11.xml><?xml version="1.0" encoding="utf-8"?>
<p:tagLst xmlns:p="http://schemas.openxmlformats.org/presentationml/2006/main">
  <p:tag name="PROBLEMREMARKTITLE" val="ProblemRemarkBoardTitle"/>
</p:tagLst>
</file>

<file path=ppt/tags/tag12.xml><?xml version="1.0" encoding="utf-8"?>
<p:tagLst xmlns:p="http://schemas.openxmlformats.org/presentationml/2006/main">
  <p:tag name="PROBLEMREMARKTITLE" val="ProblemRemarkBoardTitle"/>
</p:tagLst>
</file>

<file path=ppt/tags/tag13.xml><?xml version="1.0" encoding="utf-8"?>
<p:tagLst xmlns:p="http://schemas.openxmlformats.org/presentationml/2006/main">
  <p:tag name="PROBLEMREMARKTITLE" val="ProblemRemarkBoardTitle"/>
</p:tagLst>
</file>

<file path=ppt/tags/tag14.xml><?xml version="1.0" encoding="utf-8"?>
<p:tagLst xmlns:p="http://schemas.openxmlformats.org/presentationml/2006/main">
  <p:tag name="PROBLEMREMARKTITLE" val="ProblemRemarkBoardTitle"/>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TYPE" val="ProblemTypeMarker"/>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Setting"/>
  <p:tag name="RAINPROBLEMTYPE" val="FillBlank"/>
</p:tagLst>
</file>

<file path=ppt/tags/tag21.xml><?xml version="1.0" encoding="utf-8"?>
<p:tagLst xmlns:p="http://schemas.openxmlformats.org/presentationml/2006/main">
  <p:tag name="RAINPROBLEM" val="FillBlank"/>
  <p:tag name="PROBLEMBLANKKEYWORD" val="填空"/>
  <p:tag name="PROBLEMHASREMARK" val="True"/>
  <p:tag name="PROBLEMREMARK" val="分组交换技术是计算机网络的“形成与发展”的主要标志，促进了计算机网络向更大规模化的实施。"/>
  <p:tag name="PROBLEMBLANK" val="[{&quot;num&quot;:1,&quot;caseSensitive&quot;:false,&quot;fuzzyMatch&quot;:true,&quot;Score&quot;:1.0,&quot;answers&quot;:[&quot;分组交换技术&quot;]}]"/>
  <p:tag name="PROBLEMSCORE" val="1.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RAINPROBLEM" val="ProblemSubmit"/>
  <p:tag name="RAINPROBLEMTYPE" val="FillBlank"/>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RODUCTVERSIONTIP3" val="PRODUCTVERSIONTIP3"/>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RAINPROBLEM" val="ProblemRemarkBoard"/>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ROBLEMREMARKTITLE" val="ProblemRemarkBoardTip"/>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COMMONDATA" val="eyJoZGlkIjoiNTM3MmU4YzAwN2E2NGE2YjgxODM5Mzc4MmI0ZTI0NjAifQ=="/>
  <p:tag name="KSO_WPP_MARK_KEY" val="3262fd89-411e-4bc5-93d9-6e27711cf107"/>
  <p:tag name="commondata" val="eyJoZGlkIjoiNzQ4YzNhOGQ3YWVlMjQyYmJmNDZjZmVkNjYxZjU5ZTAifQ=="/>
</p:tagLst>
</file>

<file path=ppt/tags/tag7.xml><?xml version="1.0" encoding="utf-8"?>
<p:tagLst xmlns:p="http://schemas.openxmlformats.org/presentationml/2006/main">
  <p:tag name="RAINPROBLEM" val="ProblemRemark"/>
</p:tagLst>
</file>

<file path=ppt/tags/tag8.xml><?xml version="1.0" encoding="utf-8"?>
<p:tagLst xmlns:p="http://schemas.openxmlformats.org/presentationml/2006/main">
  <p:tag name="PROBLEMREMARKTITLE" val="ProblemRemarkBoardTitle"/>
</p:tagLst>
</file>

<file path=ppt/tags/tag9.xml><?xml version="1.0" encoding="utf-8"?>
<p:tagLst xmlns:p="http://schemas.openxmlformats.org/presentationml/2006/main">
  <p:tag name="PROBLEMREMARKTITLE" val="ProblemRemarkBoardTitle"/>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9631</Words>
  <Application>WPS 文字</Application>
  <PresentationFormat/>
  <Paragraphs>1073</Paragraphs>
  <Slides>101</Slides>
  <Notes>0</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7</vt:i4>
      </vt:variant>
      <vt:variant>
        <vt:lpstr>幻灯片标题</vt:lpstr>
      </vt:variant>
      <vt:variant>
        <vt:i4>101</vt:i4>
      </vt:variant>
    </vt:vector>
  </HeadingPairs>
  <TitlesOfParts>
    <vt:vector size="139" baseType="lpstr">
      <vt:lpstr>Arial</vt:lpstr>
      <vt:lpstr>宋体</vt:lpstr>
      <vt:lpstr>Wingdings</vt:lpstr>
      <vt:lpstr>汉仪书宋二KW</vt:lpstr>
      <vt:lpstr>微软雅黑</vt:lpstr>
      <vt:lpstr>汉仪旗黑</vt:lpstr>
      <vt:lpstr>Tahoma</vt:lpstr>
      <vt:lpstr>等线</vt:lpstr>
      <vt:lpstr>MS PGothic</vt:lpstr>
      <vt:lpstr>黑体</vt:lpstr>
      <vt:lpstr>宋体</vt:lpstr>
      <vt:lpstr>Arial Unicode MS</vt:lpstr>
      <vt:lpstr>Calibri</vt:lpstr>
      <vt:lpstr>Helvetica Neue</vt:lpstr>
      <vt:lpstr>Calibri</vt:lpstr>
      <vt:lpstr>华文中宋</vt:lpstr>
      <vt:lpstr>楷体_GB2312</vt:lpstr>
      <vt:lpstr>Wingdings 3</vt:lpstr>
      <vt:lpstr>冬青黑体简体中文</vt:lpstr>
      <vt:lpstr>Tahoma</vt:lpstr>
      <vt:lpstr>Times New Roman</vt:lpstr>
      <vt:lpstr>华文楷体</vt:lpstr>
      <vt:lpstr>Comic Sans MS</vt:lpstr>
      <vt:lpstr>ZapfDingbats</vt:lpstr>
      <vt:lpstr>Thonburi</vt:lpstr>
      <vt:lpstr>汉仪中等线KW</vt:lpstr>
      <vt:lpstr>汉仪中黑KW</vt:lpstr>
      <vt:lpstr>汉仪楷体简</vt:lpstr>
      <vt:lpstr>MS PGothic</vt:lpstr>
      <vt:lpstr>苹方-简</vt:lpstr>
      <vt:lpstr>默认设计模板</vt:lpstr>
      <vt:lpstr>PowerPoint.Show.8</vt:lpstr>
      <vt:lpstr>MS_ClipArt_Gallery.2</vt:lpstr>
      <vt:lpstr>MS_ClipArt_Gallery.2</vt:lpstr>
      <vt:lpstr>Equation.3</vt:lpstr>
      <vt:lpstr>MS_ClipArt_Gallery.2</vt:lpstr>
      <vt:lpstr>MS_ClipArt_Gallery.2</vt:lpstr>
      <vt:lpstr>Visio.Drawing.11</vt:lpstr>
      <vt:lpstr>PowerPoint 演示文稿</vt:lpstr>
      <vt:lpstr>PowerPoint 演示文稿</vt:lpstr>
      <vt:lpstr>PowerPoint 演示文稿</vt:lpstr>
      <vt:lpstr>PowerPoint 演示文稿</vt:lpstr>
      <vt:lpstr>PowerPoint 演示文稿</vt:lpstr>
      <vt:lpstr>PowerPoint 演示文稿</vt:lpstr>
      <vt:lpstr>与时俱进的遥远农村</vt:lpstr>
      <vt:lpstr>上天入地的网络和应用</vt:lpstr>
      <vt:lpstr>网络在军事领域的应用</vt:lpstr>
      <vt:lpstr>互联网成为网络空间的基础设施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网络边缘</vt:lpstr>
      <vt:lpstr>网络边缘设备</vt:lpstr>
      <vt:lpstr>PowerPoint 演示文稿</vt:lpstr>
      <vt:lpstr>PowerPoint 演示文稿</vt:lpstr>
      <vt:lpstr>接入网概述</vt:lpstr>
      <vt:lpstr>接入网：光纤到户FTTH</vt:lpstr>
      <vt:lpstr>接入网：无线接入</vt:lpstr>
      <vt:lpstr>接入网：企业和家庭网络</vt:lpstr>
      <vt:lpstr>物理介质</vt:lpstr>
      <vt:lpstr>物理介质：光纤</vt:lpstr>
      <vt:lpstr>物理介质：双绞线和同轴电缆</vt:lpstr>
      <vt:lpstr>物理介质：非引导型介质</vt:lpstr>
      <vt:lpstr>PowerPoint 演示文稿</vt:lpstr>
      <vt:lpstr>PowerPoint 演示文稿</vt:lpstr>
      <vt:lpstr>PowerPoint 演示文稿</vt:lpstr>
      <vt:lpstr>PowerPoint 演示文稿</vt:lpstr>
      <vt:lpstr>1、工作原理</vt:lpstr>
      <vt:lpstr>PowerPoint 演示文稿</vt:lpstr>
      <vt:lpstr>FDM vs TDM</vt:lpstr>
      <vt:lpstr>PowerPoint 演示文稿</vt:lpstr>
      <vt:lpstr>例：发送一个文件的时间</vt:lpstr>
      <vt:lpstr>1、分组交换</vt:lpstr>
      <vt:lpstr>PowerPoint 演示文稿</vt:lpstr>
      <vt:lpstr>PowerPoint 演示文稿</vt:lpstr>
      <vt:lpstr>例：发送一个文件的时间</vt:lpstr>
      <vt:lpstr>分组交换：排队时延与丢包</vt:lpstr>
      <vt:lpstr>分组交换的关键问题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车队的类比一</vt:lpstr>
      <vt:lpstr>车队的类比二（传输时延大于传播时延）</vt:lpstr>
      <vt:lpstr>节点总时延</vt:lpstr>
      <vt:lpstr>3、端到端时延</vt:lpstr>
      <vt:lpstr>PowerPoint 演示文稿</vt:lpstr>
      <vt:lpstr>PowerPoint 演示文稿</vt:lpstr>
      <vt:lpstr>PowerPoint 演示文稿</vt:lpstr>
      <vt:lpstr>吞吐量</vt:lpstr>
      <vt:lpstr>吞吐量</vt:lpstr>
      <vt:lpstr>吞吐量</vt:lpstr>
      <vt:lpstr>PowerPoint 演示文稿</vt:lpstr>
      <vt:lpstr>PowerPoint 演示文稿</vt:lpstr>
      <vt:lpstr>PowerPoint 演示文稿</vt:lpstr>
      <vt:lpstr>PowerPoint 演示文稿</vt:lpstr>
      <vt:lpstr>PowerPoint 演示文稿</vt:lpstr>
      <vt:lpstr>PowerPoint 演示文稿</vt:lpstr>
      <vt:lpstr>封装及解封</vt:lpstr>
      <vt:lpstr>PowerPoint 演示文稿</vt:lpstr>
      <vt:lpstr> 网络安全-恶意攻击</vt:lpstr>
      <vt:lpstr>PowerPoint 演示文稿</vt:lpstr>
      <vt:lpstr>嗅探：sniff packets</vt:lpstr>
      <vt:lpstr>虚假地址</vt:lpstr>
      <vt:lpstr>PowerPoint 演示文稿</vt:lpstr>
      <vt:lpstr>PowerPoint 演示文稿</vt:lpstr>
      <vt:lpstr>PowerPoint 演示文稿</vt:lpstr>
      <vt:lpstr>PowerPoint 演示文稿</vt:lpstr>
      <vt:lpstr>PowerPoint 演示文稿</vt:lpstr>
      <vt:lpstr>PowerPoint 演示文稿</vt:lpstr>
      <vt:lpstr>Internet 历史</vt:lpstr>
      <vt:lpstr>PowerPoint 演示文稿</vt:lpstr>
      <vt:lpstr>PowerPoint 演示文稿</vt:lpstr>
      <vt:lpstr>PowerPoint 演示文稿</vt:lpstr>
      <vt:lpstr>PowerPoint 演示文稿</vt:lpstr>
      <vt:lpstr> summary</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fanglunlin</cp:lastModifiedBy>
  <cp:revision>87</cp:revision>
  <dcterms:created xsi:type="dcterms:W3CDTF">2025-01-01T07:14:01Z</dcterms:created>
  <dcterms:modified xsi:type="dcterms:W3CDTF">2025-01-01T07:14:01Z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52BAF17EBACB4B9C9F57E7CE3BBDF306_12</vt:lpwstr>
  </property>
</Properties>
</file>